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87" r:id="rId3"/>
    <p:sldId id="300" r:id="rId4"/>
    <p:sldId id="278" r:id="rId5"/>
    <p:sldId id="288" r:id="rId6"/>
    <p:sldId id="302" r:id="rId7"/>
    <p:sldId id="301" r:id="rId8"/>
    <p:sldId id="289" r:id="rId9"/>
    <p:sldId id="296" r:id="rId10"/>
    <p:sldId id="306" r:id="rId11"/>
    <p:sldId id="312" r:id="rId12"/>
    <p:sldId id="309" r:id="rId13"/>
    <p:sldId id="305" r:id="rId14"/>
    <p:sldId id="307" r:id="rId15"/>
    <p:sldId id="308" r:id="rId16"/>
    <p:sldId id="298" r:id="rId17"/>
    <p:sldId id="295" r:id="rId18"/>
    <p:sldId id="272" r:id="rId19"/>
    <p:sldId id="284" r:id="rId20"/>
    <p:sldId id="310" r:id="rId21"/>
    <p:sldId id="315" r:id="rId22"/>
    <p:sldId id="282" r:id="rId23"/>
    <p:sldId id="314" r:id="rId24"/>
    <p:sldId id="311" r:id="rId25"/>
    <p:sldId id="291" r:id="rId26"/>
    <p:sldId id="316" r:id="rId27"/>
    <p:sldId id="283" r:id="rId28"/>
    <p:sldId id="292" r:id="rId29"/>
    <p:sldId id="285" r:id="rId30"/>
    <p:sldId id="303" r:id="rId31"/>
    <p:sldId id="294" r:id="rId32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4" userDrawn="1">
          <p15:clr>
            <a:srgbClr val="A4A3A4"/>
          </p15:clr>
        </p15:guide>
        <p15:guide id="2" pos="7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od, Kyle" initials="HK" lastIdx="9" clrIdx="0">
    <p:extLst>
      <p:ext uri="{19B8F6BF-5375-455C-9EA6-DF929625EA0E}">
        <p15:presenceInfo xmlns:p15="http://schemas.microsoft.com/office/powerpoint/2012/main" userId="S-1-5-21-75260257-676945368-1897138802-128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609"/>
    <a:srgbClr val="004A97"/>
    <a:srgbClr val="EA9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71" autoAdjust="0"/>
    <p:restoredTop sz="69048" autoAdjust="0"/>
  </p:normalViewPr>
  <p:slideViewPr>
    <p:cSldViewPr>
      <p:cViewPr varScale="1">
        <p:scale>
          <a:sx n="62" d="100"/>
          <a:sy n="62" d="100"/>
        </p:scale>
        <p:origin x="1596" y="72"/>
      </p:cViewPr>
      <p:guideLst>
        <p:guide orient="horz" pos="624"/>
        <p:guide pos="7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v570\Research1\prediction\team_gollum\presentations\2018-10-nabe_tech\Ab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v570\Research1\prediction\team_gollum\presentations\2018-10-nabe_tech\Ab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187969924812026E-3"/>
          <c:y val="5.4421768707482991E-2"/>
          <c:w val="0.97243107769423553"/>
          <c:h val="0.779557555305586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performance Improvement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Sheet1!$B$2:$B$10</c:f>
              <c:strCache>
                <c:ptCount val="9"/>
                <c:pt idx="0">
                  <c:v>Random Forest</c:v>
                </c:pt>
                <c:pt idx="1">
                  <c:v>XGBoost</c:v>
                </c:pt>
                <c:pt idx="2">
                  <c:v>LASSO</c:v>
                </c:pt>
                <c:pt idx="3">
                  <c:v>Stepwise Regression</c:v>
                </c:pt>
                <c:pt idx="4">
                  <c:v>Ridge</c:v>
                </c:pt>
                <c:pt idx="5">
                  <c:v>SVM</c:v>
                </c:pt>
                <c:pt idx="6">
                  <c:v>Decision Trees</c:v>
                </c:pt>
                <c:pt idx="7">
                  <c:v>MARS</c:v>
                </c:pt>
                <c:pt idx="8">
                  <c:v>Moving Average</c:v>
                </c:pt>
              </c:strCache>
            </c:strRef>
          </c:cat>
          <c:val>
            <c:numRef>
              <c:f>Sheet1!$C$2:$C$10</c:f>
              <c:numCache>
                <c:formatCode>0.00</c:formatCode>
                <c:ptCount val="9"/>
                <c:pt idx="0">
                  <c:v>0.55700000000000005</c:v>
                </c:pt>
                <c:pt idx="1">
                  <c:v>0.42699999999999999</c:v>
                </c:pt>
                <c:pt idx="2">
                  <c:v>0.15790000000000001</c:v>
                </c:pt>
                <c:pt idx="3">
                  <c:v>0</c:v>
                </c:pt>
                <c:pt idx="4">
                  <c:v>-3.6999999999999998E-2</c:v>
                </c:pt>
                <c:pt idx="5">
                  <c:v>-0.25119760000000002</c:v>
                </c:pt>
                <c:pt idx="6">
                  <c:v>-0.68</c:v>
                </c:pt>
                <c:pt idx="7">
                  <c:v>-1.48</c:v>
                </c:pt>
                <c:pt idx="8">
                  <c:v>-2.15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01-4832-B911-EE4B1FCF6D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overlap val="-27"/>
        <c:axId val="487193776"/>
        <c:axId val="495940224"/>
      </c:barChart>
      <c:catAx>
        <c:axId val="487193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pPr>
            <a:endParaRPr lang="en-US"/>
          </a:p>
        </c:txPr>
        <c:crossAx val="495940224"/>
        <c:crosses val="autoZero"/>
        <c:auto val="1"/>
        <c:lblAlgn val="ctr"/>
        <c:lblOffset val="100"/>
        <c:noMultiLvlLbl val="0"/>
      </c:catAx>
      <c:valAx>
        <c:axId val="495940224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extTo"/>
        <c:crossAx val="487193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performance Improvement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Sheet1!$B$15:$B$19</c:f>
              <c:strCache>
                <c:ptCount val="5"/>
                <c:pt idx="0">
                  <c:v>BLS CES</c:v>
                </c:pt>
                <c:pt idx="1">
                  <c:v>Dependent Lags</c:v>
                </c:pt>
                <c:pt idx="2">
                  <c:v>First Data</c:v>
                </c:pt>
                <c:pt idx="3">
                  <c:v>BLS CPI</c:v>
                </c:pt>
                <c:pt idx="4">
                  <c:v>Google Trends</c:v>
                </c:pt>
              </c:strCache>
            </c:strRef>
          </c:cat>
          <c:val>
            <c:numRef>
              <c:f>Sheet1!$C$15:$C$19</c:f>
              <c:numCache>
                <c:formatCode>0.00</c:formatCode>
                <c:ptCount val="5"/>
                <c:pt idx="0">
                  <c:v>0.97</c:v>
                </c:pt>
                <c:pt idx="1">
                  <c:v>0.87150000000000005</c:v>
                </c:pt>
                <c:pt idx="2">
                  <c:v>0.81399999999999995</c:v>
                </c:pt>
                <c:pt idx="3">
                  <c:v>0.3886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1E-4369-83C2-3ACEE32CBD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9"/>
        <c:overlap val="-27"/>
        <c:axId val="487193776"/>
        <c:axId val="495940224"/>
      </c:barChart>
      <c:catAx>
        <c:axId val="487193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pPr>
            <a:endParaRPr lang="en-US"/>
          </a:p>
        </c:txPr>
        <c:crossAx val="495940224"/>
        <c:crosses val="autoZero"/>
        <c:auto val="1"/>
        <c:lblAlgn val="ctr"/>
        <c:lblOffset val="100"/>
        <c:noMultiLvlLbl val="0"/>
      </c:catAx>
      <c:valAx>
        <c:axId val="495940224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extTo"/>
        <c:crossAx val="487193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6F9B66D8-D586-6B46-ABB6-773E4FC7525F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5CEB353C-816D-A442-BDDB-FEC34ABCC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435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1455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133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4263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1554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9090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2621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537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pPr defTabSz="933237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1567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3397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5086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132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4901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407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6951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7888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500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3316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3565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52044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48484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8005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811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8300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3964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8504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pPr defTabSz="933237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162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1489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15000"/>
              </a:lnSpc>
              <a:spcAft>
                <a:spcPts val="1021"/>
              </a:spcAft>
            </a:pPr>
            <a:endParaRPr lang="en-US" dirty="0">
              <a:solidFill>
                <a:schemeClr val="accent3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3659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2394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399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9217" y="897664"/>
            <a:ext cx="5753740" cy="739486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B353C-816D-A442-BDDB-FEC34ABCCCA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488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hort 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2133601"/>
            <a:ext cx="8534400" cy="685799"/>
          </a:xfrm>
        </p:spPr>
        <p:txBody>
          <a:bodyPr anchor="t">
            <a:normAutofit/>
          </a:bodyPr>
          <a:lstStyle>
            <a:lvl1pPr algn="ctr">
              <a:defRPr sz="3600" b="1" i="0">
                <a:solidFill>
                  <a:schemeClr val="tx1"/>
                </a:solidFill>
                <a:latin typeface="Gotham HTF" charset="0"/>
                <a:ea typeface="Gotham HTF" charset="0"/>
                <a:cs typeface="Gotham HTF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2819399"/>
            <a:ext cx="8534400" cy="4572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i="1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65841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Long 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905000"/>
            <a:ext cx="8534400" cy="1676399"/>
          </a:xfrm>
        </p:spPr>
        <p:txBody>
          <a:bodyPr anchor="ctr" anchorCtr="0">
            <a:normAutofit/>
          </a:bodyPr>
          <a:lstStyle>
            <a:lvl1pPr algn="ctr">
              <a:defRPr sz="3600" b="1" i="0">
                <a:solidFill>
                  <a:schemeClr val="tx1"/>
                </a:solidFill>
                <a:latin typeface="Gotham HTF" charset="0"/>
                <a:ea typeface="Gotham HTF" charset="0"/>
                <a:cs typeface="Gotham HTF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57600"/>
            <a:ext cx="8534400" cy="12192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i="1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10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1B2E3-3E40-5040-904C-5D9B1F512E40}" type="datetime1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23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81000"/>
            <a:ext cx="10972800" cy="6324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72816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47800"/>
            <a:ext cx="5384800" cy="46783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47800"/>
            <a:ext cx="5384800" cy="46783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230B-F642-8349-A125-BF1F59E38F31}" type="datetime1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78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71600"/>
            <a:ext cx="5386917" cy="60960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057402"/>
            <a:ext cx="5386917" cy="4068763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371600"/>
            <a:ext cx="5389033" cy="60960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057402"/>
            <a:ext cx="5389033" cy="4068763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6EB9-9C7D-3A49-A17C-A84D39731E9F}" type="datetime1">
              <a:rPr lang="en-US" smtClean="0"/>
              <a:t>11/6/2018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194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AAD25-49FD-FA48-8544-F37D530E0C71}" type="datetime1">
              <a:rPr lang="en-US" smtClean="0"/>
              <a:t>11/6/2018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522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8133D-8D27-4B06-BC6C-12CF2C817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28600"/>
            <a:ext cx="112014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2262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28600"/>
            <a:ext cx="9245600" cy="914400"/>
          </a:xfrm>
          <a:prstGeom prst="rect">
            <a:avLst/>
          </a:prstGeom>
        </p:spPr>
        <p:txBody>
          <a:bodyPr vert="horz" lIns="91440" tIns="45720" rIns="9144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47800"/>
            <a:ext cx="109728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61600" y="6613526"/>
            <a:ext cx="13208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CA874-385D-7D40-8483-886A8DD3C4DA}" type="datetime1">
              <a:rPr lang="en-US" smtClean="0"/>
              <a:pPr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2"/>
            <a:ext cx="8737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71200" y="6340476"/>
            <a:ext cx="711200" cy="196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C37F8-DB9F-4D58-B490-F5ECA928CA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051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6" r:id="rId4"/>
    <p:sldLayoutId id="2147483652" r:id="rId5"/>
    <p:sldLayoutId id="2147483653" r:id="rId6"/>
    <p:sldLayoutId id="2147483654" r:id="rId7"/>
    <p:sldLayoutId id="2147483657" r:id="rId8"/>
  </p:sldLayoutIdLst>
  <p:hf hdr="0" ftr="0"/>
  <p:txStyles>
    <p:titleStyle>
      <a:lvl1pPr algn="l" defTabSz="685800" rtl="0" eaLnBrk="1" latinLnBrk="0" hangingPunct="1">
        <a:spcBef>
          <a:spcPct val="0"/>
        </a:spcBef>
        <a:buNone/>
        <a:defRPr sz="2700" b="0" kern="120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172641" indent="-166688" algn="l" defTabSz="685800" rtl="0" eaLnBrk="1" latinLnBrk="0" hangingPunct="1">
        <a:spcBef>
          <a:spcPts val="225"/>
        </a:spcBef>
        <a:spcAft>
          <a:spcPts val="450"/>
        </a:spcAft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15504" algn="l" defTabSz="685800" rtl="0" eaLnBrk="1" latinLnBrk="0" hangingPunct="1">
        <a:spcBef>
          <a:spcPts val="225"/>
        </a:spcBef>
        <a:spcAft>
          <a:spcPts val="450"/>
        </a:spcAft>
        <a:buSzPct val="75000"/>
        <a:buFont typeface="Courier New" panose="02070309020205020404" pitchFamily="49" charset="0"/>
        <a:buChar char="o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685800" rtl="0" eaLnBrk="1" latinLnBrk="0" hangingPunct="1">
        <a:spcBef>
          <a:spcPts val="225"/>
        </a:spcBef>
        <a:spcAft>
          <a:spcPts val="450"/>
        </a:spcAft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ts val="225"/>
        </a:spcBef>
        <a:spcAft>
          <a:spcPts val="450"/>
        </a:spcAft>
        <a:buSzPct val="65000"/>
        <a:buFont typeface="Wingdings" panose="05000000000000000000" pitchFamily="2" charset="2"/>
        <a:buChar char="q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ts val="225"/>
        </a:spcBef>
        <a:spcAft>
          <a:spcPts val="45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B310B1-83DA-4DA1-9046-22FC92A913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88837" y="1981200"/>
            <a:ext cx="6400800" cy="1066800"/>
          </a:xfrm>
        </p:spPr>
        <p:txBody>
          <a:bodyPr>
            <a:normAutofit/>
          </a:bodyPr>
          <a:lstStyle/>
          <a:p>
            <a:r>
              <a:rPr lang="en-US" sz="2800" b="0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Machine Learning for </a:t>
            </a:r>
            <a:br>
              <a:rPr lang="en-US" sz="2800" b="0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b="0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National Economic Accounts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351AB2-6106-4DA4-8BD5-97B29CAB6F59}"/>
              </a:ext>
            </a:extLst>
          </p:cNvPr>
          <p:cNvSpPr txBox="1"/>
          <p:nvPr/>
        </p:nvSpPr>
        <p:spPr>
          <a:xfrm>
            <a:off x="3124200" y="3312047"/>
            <a:ext cx="62781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Jeff Chen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Abe Dunn, Kyle Hood, </a:t>
            </a:r>
          </a:p>
          <a:p>
            <a:pPr algn="ctr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Alex Driessen and Andrea Batch</a:t>
            </a:r>
          </a:p>
        </p:txBody>
      </p:sp>
    </p:spTree>
    <p:extLst>
      <p:ext uri="{BB962C8B-B14F-4D97-AF65-F5344CB8AC3E}">
        <p14:creationId xmlns:p14="http://schemas.microsoft.com/office/powerpoint/2010/main" val="37922840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Step 1: </a:t>
            </a:r>
            <a:r>
              <a:rPr lang="en-US" sz="28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Data in</a:t>
            </a:r>
            <a:r>
              <a:rPr lang="en-US" sz="28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Horse Race</a:t>
            </a:r>
            <a:endParaRPr lang="en-US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28A7-20E5-134C-A0CB-D6DFE774BD1C}" type="datetime1">
              <a:rPr lang="en-US" smtClean="0"/>
              <a:t>11/6/2018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10</a:t>
            </a:fld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649F510-F2D1-4F4B-B3E9-E335292E46F2}"/>
              </a:ext>
            </a:extLst>
          </p:cNvPr>
          <p:cNvSpPr/>
          <p:nvPr/>
        </p:nvSpPr>
        <p:spPr>
          <a:xfrm>
            <a:off x="4653635" y="2946335"/>
            <a:ext cx="2681863" cy="95806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Credit Card Transactions </a:t>
            </a:r>
          </a:p>
          <a:p>
            <a:r>
              <a:rPr lang="en-US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First Data – Palantir/ Fed Board Revised Series</a:t>
            </a:r>
          </a:p>
          <a:p>
            <a:r>
              <a:rPr lang="en-US" sz="1200" b="1" dirty="0">
                <a:solidFill>
                  <a:srgbClr val="FFFF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192 industries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5263A27-E4A8-404B-B9F2-19D3CCA01446}"/>
              </a:ext>
            </a:extLst>
          </p:cNvPr>
          <p:cNvSpPr/>
          <p:nvPr/>
        </p:nvSpPr>
        <p:spPr>
          <a:xfrm>
            <a:off x="4648200" y="5611451"/>
            <a:ext cx="2681863" cy="84045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Consumer Price Index</a:t>
            </a:r>
          </a:p>
          <a:p>
            <a:r>
              <a:rPr lang="en-US" sz="11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BLS</a:t>
            </a:r>
          </a:p>
          <a:p>
            <a:endParaRPr lang="en-US" sz="11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200" b="1" dirty="0">
                <a:solidFill>
                  <a:srgbClr val="FFFF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600+ indexes</a:t>
            </a:r>
          </a:p>
          <a:p>
            <a:endParaRPr lang="en-US" sz="1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4A382A7-740D-4510-BFA5-12E56D074CD1}"/>
              </a:ext>
            </a:extLst>
          </p:cNvPr>
          <p:cNvSpPr/>
          <p:nvPr/>
        </p:nvSpPr>
        <p:spPr>
          <a:xfrm>
            <a:off x="4648200" y="4835511"/>
            <a:ext cx="2681863" cy="7112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Current Employment Survey</a:t>
            </a:r>
          </a:p>
          <a:p>
            <a:r>
              <a:rPr lang="en-US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BLS</a:t>
            </a:r>
          </a:p>
          <a:p>
            <a:r>
              <a:rPr lang="en-US" sz="1200" b="1" dirty="0">
                <a:solidFill>
                  <a:srgbClr val="FFFF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140 industries</a:t>
            </a:r>
          </a:p>
          <a:p>
            <a:endParaRPr lang="en-US" sz="16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AFC914-FC09-44EA-AB22-699B8718ADEC}"/>
              </a:ext>
            </a:extLst>
          </p:cNvPr>
          <p:cNvSpPr/>
          <p:nvPr/>
        </p:nvSpPr>
        <p:spPr>
          <a:xfrm>
            <a:off x="4653635" y="3986983"/>
            <a:ext cx="2681863" cy="76594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Search Queries </a:t>
            </a:r>
          </a:p>
          <a:p>
            <a:r>
              <a:rPr lang="en-US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Google Trends</a:t>
            </a:r>
          </a:p>
          <a:p>
            <a:r>
              <a:rPr lang="en-US" sz="1200" b="1" dirty="0">
                <a:solidFill>
                  <a:srgbClr val="FFFF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230 associated searches</a:t>
            </a:r>
          </a:p>
          <a:p>
            <a:endParaRPr lang="en-US" sz="16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577BDB1-F8D8-47A9-B537-4DFA849F603B}"/>
              </a:ext>
            </a:extLst>
          </p:cNvPr>
          <p:cNvSpPr/>
          <p:nvPr/>
        </p:nvSpPr>
        <p:spPr>
          <a:xfrm>
            <a:off x="7681297" y="2960904"/>
            <a:ext cx="2356703" cy="11105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Lagged QSS</a:t>
            </a:r>
          </a:p>
          <a:p>
            <a:r>
              <a:rPr lang="en-US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U.S. Census Bureau</a:t>
            </a:r>
          </a:p>
          <a:p>
            <a:endParaRPr lang="en-US" sz="1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200" b="1" dirty="0">
                <a:solidFill>
                  <a:srgbClr val="FFFF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188 industry codes lagged for t-4 to t-1</a:t>
            </a:r>
          </a:p>
          <a:p>
            <a:endParaRPr lang="en-US" sz="1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3A61F2D-F9E5-469B-9F2C-0CAD16F61BA4}"/>
              </a:ext>
            </a:extLst>
          </p:cNvPr>
          <p:cNvSpPr/>
          <p:nvPr/>
        </p:nvSpPr>
        <p:spPr>
          <a:xfrm>
            <a:off x="1916343" y="2946336"/>
            <a:ext cx="2340367" cy="33179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Quarterly </a:t>
            </a:r>
          </a:p>
          <a:p>
            <a:r>
              <a:rPr lang="en-US" sz="16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Services </a:t>
            </a:r>
          </a:p>
          <a:p>
            <a:r>
              <a:rPr lang="en-US" sz="16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Survey </a:t>
            </a:r>
          </a:p>
          <a:p>
            <a:r>
              <a:rPr lang="en-US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U.S. Census Bureau</a:t>
            </a:r>
            <a:endParaRPr lang="en-US" sz="16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16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400" b="1" dirty="0">
                <a:solidFill>
                  <a:srgbClr val="FFFF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188 industry series</a:t>
            </a:r>
          </a:p>
          <a:p>
            <a:r>
              <a:rPr lang="en-US" sz="1400" b="1" dirty="0">
                <a:solidFill>
                  <a:srgbClr val="FFFF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 = 31 quarters</a:t>
            </a:r>
          </a:p>
          <a:p>
            <a:endParaRPr lang="en-US" sz="1400" dirty="0">
              <a:solidFill>
                <a:srgbClr val="FFFF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Source data for significant proportion of PCE Services</a:t>
            </a:r>
          </a:p>
        </p:txBody>
      </p: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0F839F8E-E3F5-44F5-9D42-EB4DDE2CE0C3}"/>
              </a:ext>
            </a:extLst>
          </p:cNvPr>
          <p:cNvCxnSpPr>
            <a:cxnSpLocks/>
            <a:stCxn id="25" idx="0"/>
          </p:cNvCxnSpPr>
          <p:nvPr/>
        </p:nvCxnSpPr>
        <p:spPr>
          <a:xfrm rot="5400000" flipH="1" flipV="1">
            <a:off x="3178372" y="2176274"/>
            <a:ext cx="678219" cy="861909"/>
          </a:xfrm>
          <a:prstGeom prst="bent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Left Bracket 51">
            <a:extLst>
              <a:ext uri="{FF2B5EF4-FFF2-40B4-BE49-F238E27FC236}">
                <a16:creationId xmlns:a16="http://schemas.microsoft.com/office/drawing/2014/main" id="{FB3B1504-173C-4E1C-9D06-697C93E8705E}"/>
              </a:ext>
            </a:extLst>
          </p:cNvPr>
          <p:cNvSpPr/>
          <p:nvPr/>
        </p:nvSpPr>
        <p:spPr>
          <a:xfrm rot="5400000">
            <a:off x="5968988" y="1427846"/>
            <a:ext cx="45719" cy="2676429"/>
          </a:xfrm>
          <a:prstGeom prst="leftBracket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Connector: Elbow 52">
            <a:extLst>
              <a:ext uri="{FF2B5EF4-FFF2-40B4-BE49-F238E27FC236}">
                <a16:creationId xmlns:a16="http://schemas.microsoft.com/office/drawing/2014/main" id="{FCD4F3E6-2FE5-4DBC-AD3D-93CBDB0CFB0C}"/>
              </a:ext>
            </a:extLst>
          </p:cNvPr>
          <p:cNvCxnSpPr>
            <a:cxnSpLocks/>
            <a:stCxn id="52" idx="1"/>
          </p:cNvCxnSpPr>
          <p:nvPr/>
        </p:nvCxnSpPr>
        <p:spPr>
          <a:xfrm rot="5400000" flipH="1" flipV="1">
            <a:off x="5876574" y="2403278"/>
            <a:ext cx="455196" cy="224650"/>
          </a:xfrm>
          <a:prstGeom prst="bentConnector5">
            <a:avLst>
              <a:gd name="adj1" fmla="val 50220"/>
              <a:gd name="adj2" fmla="val 55088"/>
              <a:gd name="adj3" fmla="val 49780"/>
            </a:avLst>
          </a:prstGeom>
          <a:ln w="381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ontent Placeholder 2">
            <a:extLst>
              <a:ext uri="{FF2B5EF4-FFF2-40B4-BE49-F238E27FC236}">
                <a16:creationId xmlns:a16="http://schemas.microsoft.com/office/drawing/2014/main" id="{717649CB-DD44-4400-91DE-11BCF3CEAAC4}"/>
              </a:ext>
            </a:extLst>
          </p:cNvPr>
          <p:cNvSpPr txBox="1">
            <a:spLocks/>
          </p:cNvSpPr>
          <p:nvPr/>
        </p:nvSpPr>
        <p:spPr>
          <a:xfrm>
            <a:off x="1905000" y="1051251"/>
            <a:ext cx="8305800" cy="65130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ctr">
            <a:normAutofit lnSpcReduction="10000"/>
          </a:bodyPr>
          <a:lstStyle>
            <a:lvl1pPr marL="172641" indent="-166688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514350" indent="-215504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–"/>
              <a:tabLst/>
              <a:defRPr sz="2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857250" indent="-171450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200150" indent="-171450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543050" indent="-171450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5953" indent="0" algn="ctr">
              <a:buNone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Draw on a broad range of potential source data to compare traditional sources and alternative sources.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4C119AC3-072B-4E3B-9A49-471F8616CE1C}"/>
                  </a:ext>
                </a:extLst>
              </p:cNvPr>
              <p:cNvSpPr/>
              <p:nvPr/>
            </p:nvSpPr>
            <p:spPr>
              <a:xfrm>
                <a:off x="2209800" y="1630004"/>
                <a:ext cx="7149555" cy="6580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]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𝑖𝑡</m:t>
                              </m:r>
                            </m:sub>
                          </m:sSub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[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 smtClean="0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3200" i="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3200" i="0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3200" i="0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2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4C119AC3-072B-4E3B-9A49-471F8616CE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1630004"/>
                <a:ext cx="7149555" cy="6580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Left Bracket 23">
            <a:extLst>
              <a:ext uri="{FF2B5EF4-FFF2-40B4-BE49-F238E27FC236}">
                <a16:creationId xmlns:a16="http://schemas.microsoft.com/office/drawing/2014/main" id="{EFD5F2BC-69CA-4B0D-AB7C-9E9E1A588401}"/>
              </a:ext>
            </a:extLst>
          </p:cNvPr>
          <p:cNvSpPr/>
          <p:nvPr/>
        </p:nvSpPr>
        <p:spPr>
          <a:xfrm rot="5400000">
            <a:off x="8843156" y="1571217"/>
            <a:ext cx="45719" cy="2343968"/>
          </a:xfrm>
          <a:prstGeom prst="leftBracket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04C60892-9835-45F9-A7FB-6745B859D3E8}"/>
              </a:ext>
            </a:extLst>
          </p:cNvPr>
          <p:cNvCxnSpPr>
            <a:cxnSpLocks/>
            <a:stCxn id="24" idx="1"/>
          </p:cNvCxnSpPr>
          <p:nvPr/>
        </p:nvCxnSpPr>
        <p:spPr>
          <a:xfrm rot="16200000" flipV="1">
            <a:off x="7619169" y="1473495"/>
            <a:ext cx="409478" cy="2084216"/>
          </a:xfrm>
          <a:prstGeom prst="bentConnector4">
            <a:avLst>
              <a:gd name="adj1" fmla="val 55827"/>
              <a:gd name="adj2" fmla="val 99992"/>
            </a:avLst>
          </a:prstGeom>
          <a:ln w="381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9087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5" grpId="0" animBg="1"/>
      <p:bldP spid="52" grpId="0" animBg="1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Step 1: </a:t>
            </a:r>
            <a:r>
              <a:rPr lang="en-US" sz="28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Variable Selection Procedures in</a:t>
            </a:r>
            <a:r>
              <a:rPr lang="en-US" sz="28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Horse Race</a:t>
            </a:r>
            <a:endParaRPr lang="en-US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28A7-20E5-134C-A0CB-D6DFE774BD1C}" type="datetime1">
              <a:rPr lang="en-US" smtClean="0"/>
              <a:t>11/6/2018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11</a:t>
            </a:fld>
            <a:endParaRPr lang="en-US"/>
          </a:p>
        </p:txBody>
      </p:sp>
      <p:sp>
        <p:nvSpPr>
          <p:cNvPr id="57" name="Content Placeholder 2">
            <a:extLst>
              <a:ext uri="{FF2B5EF4-FFF2-40B4-BE49-F238E27FC236}">
                <a16:creationId xmlns:a16="http://schemas.microsoft.com/office/drawing/2014/main" id="{717649CB-DD44-4400-91DE-11BCF3CEAAC4}"/>
              </a:ext>
            </a:extLst>
          </p:cNvPr>
          <p:cNvSpPr txBox="1">
            <a:spLocks/>
          </p:cNvSpPr>
          <p:nvPr/>
        </p:nvSpPr>
        <p:spPr>
          <a:xfrm>
            <a:off x="1905000" y="1051251"/>
            <a:ext cx="8305800" cy="65130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ctr">
            <a:normAutofit/>
          </a:bodyPr>
          <a:lstStyle>
            <a:lvl1pPr marL="172641" indent="-166688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514350" indent="-215504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–"/>
              <a:tabLst/>
              <a:defRPr sz="2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857250" indent="-171450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200150" indent="-171450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543050" indent="-171450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5953" indent="0" algn="ctr">
              <a:buNone/>
            </a:pPr>
            <a:endParaRPr lang="en-US" sz="2000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4C119AC3-072B-4E3B-9A49-471F8616CE1C}"/>
                  </a:ext>
                </a:extLst>
              </p:cNvPr>
              <p:cNvSpPr/>
              <p:nvPr/>
            </p:nvSpPr>
            <p:spPr>
              <a:xfrm>
                <a:off x="2209800" y="1630004"/>
                <a:ext cx="7149555" cy="6580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]"/>
                          <m:ctrlP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𝑖𝑡</m:t>
                              </m:r>
                            </m:sub>
                          </m:sSub>
                          <m:r>
                            <a:rPr lang="en-US" sz="32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en-US" sz="32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sSub>
                            <m:sSubPr>
                              <m:ctrlPr>
                                <a:rPr lang="en-US" sz="3200" i="1" smtClean="0">
                                  <a:solidFill>
                                    <a:schemeClr val="accent1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chemeClr val="accent1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chemeClr val="accent1">
                                      <a:lumMod val="60000"/>
                                      <a:lumOff val="4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32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3200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3200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2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4C119AC3-072B-4E3B-9A49-471F8616CE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1630004"/>
                <a:ext cx="7149555" cy="6580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7" name="Picture 2" descr="Image result for kitchen sink icon">
            <a:extLst>
              <a:ext uri="{FF2B5EF4-FFF2-40B4-BE49-F238E27FC236}">
                <a16:creationId xmlns:a16="http://schemas.microsoft.com/office/drawing/2014/main" id="{F4D90079-BA1A-4760-9B11-1753AAF10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309" y="2909536"/>
            <a:ext cx="1147655" cy="1147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Image result for cherry icon">
            <a:extLst>
              <a:ext uri="{FF2B5EF4-FFF2-40B4-BE49-F238E27FC236}">
                <a16:creationId xmlns:a16="http://schemas.microsoft.com/office/drawing/2014/main" id="{A9A7128E-4294-458D-B5C8-33F3BAA48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6416" y="2929739"/>
            <a:ext cx="1129559" cy="1129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52459A35-0D69-4B25-B27B-6F2A5EC09682}"/>
              </a:ext>
            </a:extLst>
          </p:cNvPr>
          <p:cNvSpPr txBox="1">
            <a:spLocks/>
          </p:cNvSpPr>
          <p:nvPr/>
        </p:nvSpPr>
        <p:spPr>
          <a:xfrm>
            <a:off x="3450815" y="4028544"/>
            <a:ext cx="1640759" cy="38100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ctr">
            <a:normAutofit/>
          </a:bodyPr>
          <a:lstStyle>
            <a:lvl1pPr marL="172641" indent="-166688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514350" indent="-215504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–"/>
              <a:tabLst/>
              <a:defRPr sz="2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857250" indent="-171450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200150" indent="-171450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543050" indent="-171450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5953" indent="0" algn="ctr">
              <a:buNone/>
            </a:pPr>
            <a:r>
              <a:rPr lang="en-US" sz="16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Cherry Picking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7EBE078F-0405-44FA-B0B0-7BB36B6F3B8C}"/>
              </a:ext>
            </a:extLst>
          </p:cNvPr>
          <p:cNvSpPr txBox="1">
            <a:spLocks/>
          </p:cNvSpPr>
          <p:nvPr/>
        </p:nvSpPr>
        <p:spPr>
          <a:xfrm>
            <a:off x="6581756" y="4028544"/>
            <a:ext cx="1640759" cy="38100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ctr">
            <a:normAutofit/>
          </a:bodyPr>
          <a:lstStyle>
            <a:lvl1pPr marL="172641" indent="-166688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514350" indent="-215504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–"/>
              <a:tabLst/>
              <a:defRPr sz="2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857250" indent="-171450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200150" indent="-171450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543050" indent="-171450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5953" indent="0" algn="ctr">
              <a:buNone/>
            </a:pPr>
            <a:r>
              <a:rPr lang="en-US" sz="16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Kitchen Sink</a:t>
            </a:r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9D9BB2AC-9333-423A-9344-81938C674EDF}"/>
              </a:ext>
            </a:extLst>
          </p:cNvPr>
          <p:cNvCxnSpPr>
            <a:cxnSpLocks/>
            <a:stCxn id="28" idx="0"/>
            <a:endCxn id="18" idx="2"/>
          </p:cNvCxnSpPr>
          <p:nvPr/>
        </p:nvCxnSpPr>
        <p:spPr>
          <a:xfrm rot="5400000" flipH="1" flipV="1">
            <a:off x="4707020" y="1852181"/>
            <a:ext cx="641734" cy="1513382"/>
          </a:xfrm>
          <a:prstGeom prst="bent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A5A5AA6A-F7E8-487A-9390-1F53E1EEFF23}"/>
              </a:ext>
            </a:extLst>
          </p:cNvPr>
          <p:cNvCxnSpPr>
            <a:cxnSpLocks/>
            <a:stCxn id="27" idx="0"/>
            <a:endCxn id="18" idx="2"/>
          </p:cNvCxnSpPr>
          <p:nvPr/>
        </p:nvCxnSpPr>
        <p:spPr>
          <a:xfrm rot="16200000" flipV="1">
            <a:off x="6282593" y="1789991"/>
            <a:ext cx="621531" cy="1617559"/>
          </a:xfrm>
          <a:prstGeom prst="bent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330852FD-9C38-4E1A-B8CB-46E952AB6DC6}"/>
              </a:ext>
            </a:extLst>
          </p:cNvPr>
          <p:cNvSpPr/>
          <p:nvPr/>
        </p:nvSpPr>
        <p:spPr>
          <a:xfrm>
            <a:off x="2897525" y="4409544"/>
            <a:ext cx="2712720" cy="634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Include only conceptually similar variables.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56318FF-8780-4A1C-8B9D-B8A475462719}"/>
              </a:ext>
            </a:extLst>
          </p:cNvPr>
          <p:cNvSpPr/>
          <p:nvPr/>
        </p:nvSpPr>
        <p:spPr>
          <a:xfrm>
            <a:off x="6045775" y="4409544"/>
            <a:ext cx="2712720" cy="351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All-in.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038C4A0-3C2B-4C82-8CD5-124E474CA8C7}"/>
              </a:ext>
            </a:extLst>
          </p:cNvPr>
          <p:cNvSpPr/>
          <p:nvPr/>
        </p:nvSpPr>
        <p:spPr>
          <a:xfrm>
            <a:off x="5027887" y="5424885"/>
            <a:ext cx="1733261" cy="69830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25 data set combinations</a:t>
            </a:r>
            <a:endParaRPr lang="en-US" sz="1400" dirty="0">
              <a:solidFill>
                <a:srgbClr val="FFFF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45EB3BE3-11AC-4219-9D39-13DB55A7B8CA}"/>
              </a:ext>
            </a:extLst>
          </p:cNvPr>
          <p:cNvCxnSpPr>
            <a:cxnSpLocks/>
            <a:stCxn id="33" idx="1"/>
            <a:endCxn id="34" idx="2"/>
          </p:cNvCxnSpPr>
          <p:nvPr/>
        </p:nvCxnSpPr>
        <p:spPr>
          <a:xfrm rot="10800000">
            <a:off x="4253885" y="5043885"/>
            <a:ext cx="774002" cy="730152"/>
          </a:xfrm>
          <a:prstGeom prst="bentConnector2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7E103D36-EF4A-4031-AACD-2986FDA05530}"/>
              </a:ext>
            </a:extLst>
          </p:cNvPr>
          <p:cNvCxnSpPr>
            <a:cxnSpLocks/>
            <a:stCxn id="33" idx="3"/>
            <a:endCxn id="35" idx="2"/>
          </p:cNvCxnSpPr>
          <p:nvPr/>
        </p:nvCxnSpPr>
        <p:spPr>
          <a:xfrm flipV="1">
            <a:off x="6761148" y="4760730"/>
            <a:ext cx="640987" cy="1013307"/>
          </a:xfrm>
          <a:prstGeom prst="bentConnector2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641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Step 1: </a:t>
            </a:r>
            <a:r>
              <a:rPr lang="en-US" sz="28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Algorithms in</a:t>
            </a:r>
            <a:r>
              <a:rPr lang="en-US" sz="28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Horse Race</a:t>
            </a:r>
            <a:endParaRPr lang="en-US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28A7-20E5-134C-A0CB-D6DFE774BD1C}" type="datetime1">
              <a:rPr lang="en-US" smtClean="0"/>
              <a:t>11/6/2018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12</a:t>
            </a:fld>
            <a:endParaRPr lang="en-US"/>
          </a:p>
        </p:txBody>
      </p:sp>
      <p:sp>
        <p:nvSpPr>
          <p:cNvPr id="52" name="Left Bracket 51">
            <a:extLst>
              <a:ext uri="{FF2B5EF4-FFF2-40B4-BE49-F238E27FC236}">
                <a16:creationId xmlns:a16="http://schemas.microsoft.com/office/drawing/2014/main" id="{FB3B1504-173C-4E1C-9D06-697C93E8705E}"/>
              </a:ext>
            </a:extLst>
          </p:cNvPr>
          <p:cNvSpPr/>
          <p:nvPr/>
        </p:nvSpPr>
        <p:spPr>
          <a:xfrm rot="5400000">
            <a:off x="5003837" y="-68366"/>
            <a:ext cx="203136" cy="6400810"/>
          </a:xfrm>
          <a:prstGeom prst="leftBracke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4C119AC3-072B-4E3B-9A49-471F8616CE1C}"/>
                  </a:ext>
                </a:extLst>
              </p:cNvPr>
              <p:cNvSpPr/>
              <p:nvPr/>
            </p:nvSpPr>
            <p:spPr>
              <a:xfrm>
                <a:off x="2209800" y="1630004"/>
                <a:ext cx="7149555" cy="6580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]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𝑖𝑡</m:t>
                              </m:r>
                            </m:sub>
                          </m:sSub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3200" b="1" i="1" smtClean="0">
                                  <a:solidFill>
                                    <a:schemeClr val="bg2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1" i="1">
                                  <a:solidFill>
                                    <a:schemeClr val="bg2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sz="3200" b="1" i="1">
                                  <a:solidFill>
                                    <a:schemeClr val="bg2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sub>
                          </m:sSub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[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3200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3200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4C119AC3-072B-4E3B-9A49-471F8616CE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1630004"/>
                <a:ext cx="7149555" cy="6580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DE6C520C-6AEA-4651-8546-356626D48140}"/>
              </a:ext>
            </a:extLst>
          </p:cNvPr>
          <p:cNvGrpSpPr/>
          <p:nvPr/>
        </p:nvGrpSpPr>
        <p:grpSpPr>
          <a:xfrm>
            <a:off x="2057401" y="3233605"/>
            <a:ext cx="6139515" cy="2600441"/>
            <a:chOff x="1785285" y="2946335"/>
            <a:chExt cx="8394265" cy="2600441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649F510-F2D1-4F4B-B3E9-E335292E46F2}"/>
                </a:ext>
              </a:extLst>
            </p:cNvPr>
            <p:cNvSpPr/>
            <p:nvPr/>
          </p:nvSpPr>
          <p:spPr>
            <a:xfrm>
              <a:off x="4653635" y="2946335"/>
              <a:ext cx="2681863" cy="95806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Ridge Regression</a:t>
              </a:r>
              <a:endParaRPr lang="en-US" sz="1200" b="1" dirty="0">
                <a:solidFill>
                  <a:srgbClr val="FFFF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4A382A7-740D-4510-BFA5-12E56D074CD1}"/>
                </a:ext>
              </a:extLst>
            </p:cNvPr>
            <p:cNvSpPr/>
            <p:nvPr/>
          </p:nvSpPr>
          <p:spPr>
            <a:xfrm>
              <a:off x="4648200" y="4835511"/>
              <a:ext cx="2681863" cy="71126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Random Forest</a:t>
              </a:r>
              <a:endPara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AAFC914-FC09-44EA-AB22-699B8718ADEC}"/>
                </a:ext>
              </a:extLst>
            </p:cNvPr>
            <p:cNvSpPr/>
            <p:nvPr/>
          </p:nvSpPr>
          <p:spPr>
            <a:xfrm>
              <a:off x="4653635" y="3986983"/>
              <a:ext cx="2681863" cy="76594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CART</a:t>
              </a:r>
              <a:endPara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E44287B-7D4C-4875-B14C-FDB55EABF154}"/>
                </a:ext>
              </a:extLst>
            </p:cNvPr>
            <p:cNvSpPr/>
            <p:nvPr/>
          </p:nvSpPr>
          <p:spPr>
            <a:xfrm>
              <a:off x="1790720" y="2946335"/>
              <a:ext cx="2681863" cy="95806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4Q Moving Average</a:t>
              </a:r>
              <a:endParaRPr lang="en-US" sz="1200" b="1" dirty="0">
                <a:solidFill>
                  <a:srgbClr val="FFFF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B1001FFA-FBE8-4A5D-82AD-1EE2A69E525B}"/>
                </a:ext>
              </a:extLst>
            </p:cNvPr>
            <p:cNvSpPr/>
            <p:nvPr/>
          </p:nvSpPr>
          <p:spPr>
            <a:xfrm>
              <a:off x="1785285" y="4835511"/>
              <a:ext cx="2681863" cy="71126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LASSO Regression</a:t>
              </a:r>
              <a:endPara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9F6FB7C3-B57A-4F7B-9E38-00D1769E5136}"/>
                </a:ext>
              </a:extLst>
            </p:cNvPr>
            <p:cNvSpPr/>
            <p:nvPr/>
          </p:nvSpPr>
          <p:spPr>
            <a:xfrm>
              <a:off x="1790720" y="3986983"/>
              <a:ext cx="2681863" cy="76594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Stepwise Regression</a:t>
              </a:r>
              <a:endPara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78585F24-AD15-4607-84D1-2F6D7D0D81E4}"/>
                </a:ext>
              </a:extLst>
            </p:cNvPr>
            <p:cNvSpPr/>
            <p:nvPr/>
          </p:nvSpPr>
          <p:spPr>
            <a:xfrm>
              <a:off x="7497687" y="2946335"/>
              <a:ext cx="2681863" cy="95806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Extreme Gradient Boosting</a:t>
              </a:r>
              <a:endParaRPr lang="en-US" sz="1200" b="1" dirty="0">
                <a:solidFill>
                  <a:srgbClr val="FFFF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13A1652-A971-4ED5-8D87-142527EE3C10}"/>
                </a:ext>
              </a:extLst>
            </p:cNvPr>
            <p:cNvSpPr/>
            <p:nvPr/>
          </p:nvSpPr>
          <p:spPr>
            <a:xfrm>
              <a:off x="7497687" y="3986983"/>
              <a:ext cx="2681863" cy="76594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Support Vector Machines</a:t>
              </a:r>
              <a:endPara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7D081D0-A843-42E2-A4E1-DD4C788DAD4D}"/>
              </a:ext>
            </a:extLst>
          </p:cNvPr>
          <p:cNvCxnSpPr/>
          <p:nvPr/>
        </p:nvCxnSpPr>
        <p:spPr>
          <a:xfrm flipV="1">
            <a:off x="5105400" y="2288005"/>
            <a:ext cx="0" cy="742465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C8F1E50D-88BB-4D20-9135-50FCF5192263}"/>
              </a:ext>
            </a:extLst>
          </p:cNvPr>
          <p:cNvSpPr/>
          <p:nvPr/>
        </p:nvSpPr>
        <p:spPr>
          <a:xfrm>
            <a:off x="6235418" y="5122780"/>
            <a:ext cx="1961498" cy="7112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Multi-Adaptive Regression Splines</a:t>
            </a:r>
            <a:endParaRPr lang="en-US" sz="16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773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Step 1: </a:t>
            </a:r>
            <a:r>
              <a:rPr lang="en-US" sz="28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Algorithms in</a:t>
            </a:r>
            <a:r>
              <a:rPr lang="en-US" sz="28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Horse Race</a:t>
            </a:r>
            <a:endParaRPr lang="en-US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28A7-20E5-134C-A0CB-D6DFE774BD1C}" type="datetime1">
              <a:rPr lang="en-US" smtClean="0"/>
              <a:t>11/6/2018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13</a:t>
            </a:fld>
            <a:endParaRPr lang="en-US"/>
          </a:p>
        </p:txBody>
      </p:sp>
      <p:sp>
        <p:nvSpPr>
          <p:cNvPr id="52" name="Left Bracket 51">
            <a:extLst>
              <a:ext uri="{FF2B5EF4-FFF2-40B4-BE49-F238E27FC236}">
                <a16:creationId xmlns:a16="http://schemas.microsoft.com/office/drawing/2014/main" id="{FB3B1504-173C-4E1C-9D06-697C93E8705E}"/>
              </a:ext>
            </a:extLst>
          </p:cNvPr>
          <p:cNvSpPr/>
          <p:nvPr/>
        </p:nvSpPr>
        <p:spPr>
          <a:xfrm rot="5400000">
            <a:off x="5003837" y="-68366"/>
            <a:ext cx="203136" cy="6400810"/>
          </a:xfrm>
          <a:prstGeom prst="leftBracke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Content Placeholder 2">
            <a:extLst>
              <a:ext uri="{FF2B5EF4-FFF2-40B4-BE49-F238E27FC236}">
                <a16:creationId xmlns:a16="http://schemas.microsoft.com/office/drawing/2014/main" id="{717649CB-DD44-4400-91DE-11BCF3CEAAC4}"/>
              </a:ext>
            </a:extLst>
          </p:cNvPr>
          <p:cNvSpPr txBox="1">
            <a:spLocks/>
          </p:cNvSpPr>
          <p:nvPr/>
        </p:nvSpPr>
        <p:spPr>
          <a:xfrm>
            <a:off x="8742552" y="3622950"/>
            <a:ext cx="3220848" cy="133004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ctr">
            <a:normAutofit lnSpcReduction="10000"/>
          </a:bodyPr>
          <a:lstStyle>
            <a:lvl1pPr marL="172641" indent="-166688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514350" indent="-215504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–"/>
              <a:tabLst/>
              <a:defRPr sz="2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857250" indent="-171450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200150" indent="-171450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543050" indent="-171450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5953" indent="0">
              <a:buNone/>
            </a:pPr>
            <a:r>
              <a:rPr lang="en-US" sz="1600" b="1" u="sng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Type of Method</a:t>
            </a:r>
          </a:p>
          <a:p>
            <a:pPr marL="5953" indent="0">
              <a:buNone/>
            </a:pPr>
            <a:r>
              <a:rPr lang="en-US" sz="1600" b="1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Univariate</a:t>
            </a:r>
          </a:p>
          <a:p>
            <a:pPr marL="5953" indent="0">
              <a:buNone/>
            </a:pPr>
            <a:r>
              <a:rPr lang="en-US" sz="1600" b="1" dirty="0">
                <a:solidFill>
                  <a:srgbClr val="FF9609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Multivariate Regression</a:t>
            </a:r>
          </a:p>
          <a:p>
            <a:pPr marL="5953" indent="0">
              <a:buNone/>
            </a:pPr>
            <a:r>
              <a:rPr lang="en-US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Non-Linear or Non-Parametric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4C119AC3-072B-4E3B-9A49-471F8616CE1C}"/>
                  </a:ext>
                </a:extLst>
              </p:cNvPr>
              <p:cNvSpPr/>
              <p:nvPr/>
            </p:nvSpPr>
            <p:spPr>
              <a:xfrm>
                <a:off x="2209800" y="1630004"/>
                <a:ext cx="7149555" cy="6580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]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𝑖𝑡</m:t>
                              </m:r>
                            </m:sub>
                          </m:sSub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3200" b="1" i="1" smtClean="0">
                                  <a:solidFill>
                                    <a:schemeClr val="bg2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1" i="1">
                                  <a:solidFill>
                                    <a:schemeClr val="bg2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sz="3200" b="1" i="1">
                                  <a:solidFill>
                                    <a:schemeClr val="bg2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sub>
                          </m:sSub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[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3200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3200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4C119AC3-072B-4E3B-9A49-471F8616CE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1630004"/>
                <a:ext cx="7149555" cy="6580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DE6C520C-6AEA-4651-8546-356626D48140}"/>
              </a:ext>
            </a:extLst>
          </p:cNvPr>
          <p:cNvGrpSpPr/>
          <p:nvPr/>
        </p:nvGrpSpPr>
        <p:grpSpPr>
          <a:xfrm>
            <a:off x="2057401" y="3233605"/>
            <a:ext cx="6139515" cy="2600441"/>
            <a:chOff x="1785285" y="2946335"/>
            <a:chExt cx="8394265" cy="2600441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649F510-F2D1-4F4B-B3E9-E335292E46F2}"/>
                </a:ext>
              </a:extLst>
            </p:cNvPr>
            <p:cNvSpPr/>
            <p:nvPr/>
          </p:nvSpPr>
          <p:spPr>
            <a:xfrm>
              <a:off x="4653635" y="2946335"/>
              <a:ext cx="2681863" cy="95806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Ridge Regression</a:t>
              </a:r>
              <a:endParaRPr lang="en-US" sz="1200" b="1" dirty="0">
                <a:solidFill>
                  <a:srgbClr val="FFFF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4A382A7-740D-4510-BFA5-12E56D074CD1}"/>
                </a:ext>
              </a:extLst>
            </p:cNvPr>
            <p:cNvSpPr/>
            <p:nvPr/>
          </p:nvSpPr>
          <p:spPr>
            <a:xfrm>
              <a:off x="4648200" y="4835511"/>
              <a:ext cx="2681863" cy="71126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Random Forest</a:t>
              </a:r>
              <a:endPara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AAFC914-FC09-44EA-AB22-699B8718ADEC}"/>
                </a:ext>
              </a:extLst>
            </p:cNvPr>
            <p:cNvSpPr/>
            <p:nvPr/>
          </p:nvSpPr>
          <p:spPr>
            <a:xfrm>
              <a:off x="4653635" y="3986983"/>
              <a:ext cx="2681863" cy="7659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CART</a:t>
              </a:r>
              <a:endPara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E44287B-7D4C-4875-B14C-FDB55EABF154}"/>
                </a:ext>
              </a:extLst>
            </p:cNvPr>
            <p:cNvSpPr/>
            <p:nvPr/>
          </p:nvSpPr>
          <p:spPr>
            <a:xfrm>
              <a:off x="1790720" y="2946335"/>
              <a:ext cx="2681863" cy="95806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4Q Moving Average</a:t>
              </a:r>
              <a:endParaRPr lang="en-US" sz="1200" b="1" dirty="0">
                <a:solidFill>
                  <a:srgbClr val="FFFF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B1001FFA-FBE8-4A5D-82AD-1EE2A69E525B}"/>
                </a:ext>
              </a:extLst>
            </p:cNvPr>
            <p:cNvSpPr/>
            <p:nvPr/>
          </p:nvSpPr>
          <p:spPr>
            <a:xfrm>
              <a:off x="1785285" y="4835511"/>
              <a:ext cx="2681863" cy="71126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LASSO Regression</a:t>
              </a:r>
              <a:endPara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9F6FB7C3-B57A-4F7B-9E38-00D1769E5136}"/>
                </a:ext>
              </a:extLst>
            </p:cNvPr>
            <p:cNvSpPr/>
            <p:nvPr/>
          </p:nvSpPr>
          <p:spPr>
            <a:xfrm>
              <a:off x="1790720" y="3986983"/>
              <a:ext cx="2681863" cy="76594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Stepwise Regression</a:t>
              </a:r>
              <a:endPara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78585F24-AD15-4607-84D1-2F6D7D0D81E4}"/>
                </a:ext>
              </a:extLst>
            </p:cNvPr>
            <p:cNvSpPr/>
            <p:nvPr/>
          </p:nvSpPr>
          <p:spPr>
            <a:xfrm>
              <a:off x="7497687" y="2946335"/>
              <a:ext cx="2681863" cy="95806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Extreme Gradient Boosting</a:t>
              </a:r>
              <a:endParaRPr lang="en-US" sz="1200" b="1" dirty="0">
                <a:solidFill>
                  <a:srgbClr val="FFFF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13A1652-A971-4ED5-8D87-142527EE3C10}"/>
                </a:ext>
              </a:extLst>
            </p:cNvPr>
            <p:cNvSpPr/>
            <p:nvPr/>
          </p:nvSpPr>
          <p:spPr>
            <a:xfrm>
              <a:off x="7497687" y="3986983"/>
              <a:ext cx="2681863" cy="7659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Support Vector Machines</a:t>
              </a:r>
              <a:endPara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7D081D0-A843-42E2-A4E1-DD4C788DAD4D}"/>
              </a:ext>
            </a:extLst>
          </p:cNvPr>
          <p:cNvCxnSpPr/>
          <p:nvPr/>
        </p:nvCxnSpPr>
        <p:spPr>
          <a:xfrm flipV="1">
            <a:off x="5105400" y="2288005"/>
            <a:ext cx="0" cy="742465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C8F1E50D-88BB-4D20-9135-50FCF5192263}"/>
              </a:ext>
            </a:extLst>
          </p:cNvPr>
          <p:cNvSpPr/>
          <p:nvPr/>
        </p:nvSpPr>
        <p:spPr>
          <a:xfrm>
            <a:off x="6235418" y="5122780"/>
            <a:ext cx="1961498" cy="7112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Multi-Adaptive Regression Splines</a:t>
            </a:r>
            <a:endParaRPr lang="en-US" sz="16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467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Step 1: </a:t>
            </a:r>
            <a:r>
              <a:rPr lang="en-US" sz="28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Algorithms in</a:t>
            </a:r>
            <a:r>
              <a:rPr lang="en-US" sz="28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Horse Race</a:t>
            </a:r>
            <a:endParaRPr lang="en-US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28A7-20E5-134C-A0CB-D6DFE774BD1C}" type="datetime1">
              <a:rPr lang="en-US" smtClean="0"/>
              <a:t>11/6/2018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14</a:t>
            </a:fld>
            <a:endParaRPr lang="en-US"/>
          </a:p>
        </p:txBody>
      </p:sp>
      <p:sp>
        <p:nvSpPr>
          <p:cNvPr id="52" name="Left Bracket 51">
            <a:extLst>
              <a:ext uri="{FF2B5EF4-FFF2-40B4-BE49-F238E27FC236}">
                <a16:creationId xmlns:a16="http://schemas.microsoft.com/office/drawing/2014/main" id="{FB3B1504-173C-4E1C-9D06-697C93E8705E}"/>
              </a:ext>
            </a:extLst>
          </p:cNvPr>
          <p:cNvSpPr/>
          <p:nvPr/>
        </p:nvSpPr>
        <p:spPr>
          <a:xfrm rot="5400000">
            <a:off x="5003837" y="-68366"/>
            <a:ext cx="203136" cy="6400810"/>
          </a:xfrm>
          <a:prstGeom prst="leftBracke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4C119AC3-072B-4E3B-9A49-471F8616CE1C}"/>
                  </a:ext>
                </a:extLst>
              </p:cNvPr>
              <p:cNvSpPr/>
              <p:nvPr/>
            </p:nvSpPr>
            <p:spPr>
              <a:xfrm>
                <a:off x="2209800" y="1630004"/>
                <a:ext cx="7149555" cy="6580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]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𝑖𝑡</m:t>
                              </m:r>
                            </m:sub>
                          </m:sSub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3200" b="1" i="1" smtClean="0">
                                  <a:solidFill>
                                    <a:schemeClr val="bg2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1" i="1">
                                  <a:solidFill>
                                    <a:schemeClr val="bg2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sz="3200" b="1" i="1">
                                  <a:solidFill>
                                    <a:schemeClr val="bg2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sub>
                          </m:sSub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[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3200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3200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4C119AC3-072B-4E3B-9A49-471F8616CE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1630004"/>
                <a:ext cx="7149555" cy="6580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DE6C520C-6AEA-4651-8546-356626D48140}"/>
              </a:ext>
            </a:extLst>
          </p:cNvPr>
          <p:cNvGrpSpPr/>
          <p:nvPr/>
        </p:nvGrpSpPr>
        <p:grpSpPr>
          <a:xfrm>
            <a:off x="2057401" y="3233605"/>
            <a:ext cx="6139515" cy="2600441"/>
            <a:chOff x="1785285" y="2946335"/>
            <a:chExt cx="8394265" cy="2600441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649F510-F2D1-4F4B-B3E9-E335292E46F2}"/>
                </a:ext>
              </a:extLst>
            </p:cNvPr>
            <p:cNvSpPr/>
            <p:nvPr/>
          </p:nvSpPr>
          <p:spPr>
            <a:xfrm>
              <a:off x="4653635" y="2946335"/>
              <a:ext cx="2681863" cy="95806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Ridge Regression</a:t>
              </a:r>
              <a:endParaRPr lang="en-US" sz="1200" b="1" dirty="0">
                <a:solidFill>
                  <a:srgbClr val="FFFF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4A382A7-740D-4510-BFA5-12E56D074CD1}"/>
                </a:ext>
              </a:extLst>
            </p:cNvPr>
            <p:cNvSpPr/>
            <p:nvPr/>
          </p:nvSpPr>
          <p:spPr>
            <a:xfrm>
              <a:off x="4648200" y="4835511"/>
              <a:ext cx="2681863" cy="71126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Random Forest</a:t>
              </a:r>
              <a:endPara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AAFC914-FC09-44EA-AB22-699B8718ADEC}"/>
                </a:ext>
              </a:extLst>
            </p:cNvPr>
            <p:cNvSpPr/>
            <p:nvPr/>
          </p:nvSpPr>
          <p:spPr>
            <a:xfrm>
              <a:off x="4653635" y="3986983"/>
              <a:ext cx="2681863" cy="76594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CART</a:t>
              </a:r>
              <a:endPara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E44287B-7D4C-4875-B14C-FDB55EABF154}"/>
                </a:ext>
              </a:extLst>
            </p:cNvPr>
            <p:cNvSpPr/>
            <p:nvPr/>
          </p:nvSpPr>
          <p:spPr>
            <a:xfrm>
              <a:off x="1790720" y="2946335"/>
              <a:ext cx="2681863" cy="95806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4Q Moving Average</a:t>
              </a:r>
              <a:endParaRPr lang="en-US" sz="1200" b="1" dirty="0">
                <a:solidFill>
                  <a:srgbClr val="FFFF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B1001FFA-FBE8-4A5D-82AD-1EE2A69E525B}"/>
                </a:ext>
              </a:extLst>
            </p:cNvPr>
            <p:cNvSpPr/>
            <p:nvPr/>
          </p:nvSpPr>
          <p:spPr>
            <a:xfrm>
              <a:off x="1785285" y="4835511"/>
              <a:ext cx="2681863" cy="71126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LASSO Regression</a:t>
              </a:r>
              <a:endPara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9F6FB7C3-B57A-4F7B-9E38-00D1769E5136}"/>
                </a:ext>
              </a:extLst>
            </p:cNvPr>
            <p:cNvSpPr/>
            <p:nvPr/>
          </p:nvSpPr>
          <p:spPr>
            <a:xfrm>
              <a:off x="1790720" y="3986983"/>
              <a:ext cx="2681863" cy="76594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Stepwise Regression</a:t>
              </a:r>
              <a:endPara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78585F24-AD15-4607-84D1-2F6D7D0D81E4}"/>
                </a:ext>
              </a:extLst>
            </p:cNvPr>
            <p:cNvSpPr/>
            <p:nvPr/>
          </p:nvSpPr>
          <p:spPr>
            <a:xfrm>
              <a:off x="7497687" y="2946335"/>
              <a:ext cx="2681863" cy="95806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Extreme Gradient Boosting</a:t>
              </a:r>
              <a:endParaRPr lang="en-US" sz="1200" b="1" dirty="0">
                <a:solidFill>
                  <a:srgbClr val="FFFF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13A1652-A971-4ED5-8D87-142527EE3C10}"/>
                </a:ext>
              </a:extLst>
            </p:cNvPr>
            <p:cNvSpPr/>
            <p:nvPr/>
          </p:nvSpPr>
          <p:spPr>
            <a:xfrm>
              <a:off x="7497687" y="3986983"/>
              <a:ext cx="2681863" cy="76594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Support Vector Machines</a:t>
              </a:r>
              <a:endPara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7D081D0-A843-42E2-A4E1-DD4C788DAD4D}"/>
              </a:ext>
            </a:extLst>
          </p:cNvPr>
          <p:cNvCxnSpPr/>
          <p:nvPr/>
        </p:nvCxnSpPr>
        <p:spPr>
          <a:xfrm flipV="1">
            <a:off x="5105400" y="2288005"/>
            <a:ext cx="0" cy="742465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CC74259F-EC8A-4923-B3A6-C4AB198DF21F}"/>
              </a:ext>
            </a:extLst>
          </p:cNvPr>
          <p:cNvSpPr txBox="1">
            <a:spLocks/>
          </p:cNvSpPr>
          <p:nvPr/>
        </p:nvSpPr>
        <p:spPr>
          <a:xfrm>
            <a:off x="8742552" y="3622950"/>
            <a:ext cx="3220848" cy="133004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ctr">
            <a:normAutofit lnSpcReduction="10000"/>
          </a:bodyPr>
          <a:lstStyle>
            <a:lvl1pPr marL="172641" indent="-166688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514350" indent="-215504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–"/>
              <a:tabLst/>
              <a:defRPr sz="2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857250" indent="-171450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200150" indent="-171450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543050" indent="-171450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5953" indent="0">
              <a:buNone/>
            </a:pPr>
            <a:r>
              <a:rPr lang="en-US" sz="1600" b="1" u="sng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Interpretation</a:t>
            </a:r>
          </a:p>
          <a:p>
            <a:pPr marL="5953" indent="0">
              <a:buNone/>
            </a:pPr>
            <a:r>
              <a:rPr lang="en-US" sz="1600" b="1" dirty="0">
                <a:solidFill>
                  <a:srgbClr val="FF9609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Linear Interpretation</a:t>
            </a:r>
          </a:p>
          <a:p>
            <a:pPr marL="5953" indent="0">
              <a:buNone/>
            </a:pPr>
            <a:r>
              <a:rPr lang="en-US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Other Interpretation</a:t>
            </a:r>
          </a:p>
          <a:p>
            <a:pPr marL="5953" indent="0">
              <a:buNone/>
            </a:pPr>
            <a:r>
              <a:rPr lang="en-US" sz="1600" b="1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None</a:t>
            </a:r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48277D1D-A4BD-4AB9-96C6-430BC2764D7C}"/>
              </a:ext>
            </a:extLst>
          </p:cNvPr>
          <p:cNvSpPr/>
          <p:nvPr/>
        </p:nvSpPr>
        <p:spPr>
          <a:xfrm>
            <a:off x="6245238" y="5121078"/>
            <a:ext cx="1951677" cy="712968"/>
          </a:xfrm>
          <a:prstGeom prst="rtTriangl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7710688A-7535-4BE8-B8D0-C068706DE91E}"/>
              </a:ext>
            </a:extLst>
          </p:cNvPr>
          <p:cNvSpPr/>
          <p:nvPr/>
        </p:nvSpPr>
        <p:spPr>
          <a:xfrm flipH="1" flipV="1">
            <a:off x="6247925" y="5121074"/>
            <a:ext cx="1958809" cy="711263"/>
          </a:xfrm>
          <a:prstGeom prst="rtTriangl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8F1E50D-88BB-4D20-9135-50FCF5192263}"/>
              </a:ext>
            </a:extLst>
          </p:cNvPr>
          <p:cNvSpPr/>
          <p:nvPr/>
        </p:nvSpPr>
        <p:spPr>
          <a:xfrm>
            <a:off x="6235418" y="5122780"/>
            <a:ext cx="1961498" cy="7112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Multi-Adaptive Regression Splines</a:t>
            </a:r>
            <a:endParaRPr lang="en-US" sz="16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801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Step 1: </a:t>
            </a:r>
            <a:r>
              <a:rPr lang="en-US" sz="28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Algorithms in</a:t>
            </a:r>
            <a:r>
              <a:rPr lang="en-US" sz="28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Horse Race</a:t>
            </a:r>
            <a:endParaRPr lang="en-US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28A7-20E5-134C-A0CB-D6DFE774BD1C}" type="datetime1">
              <a:rPr lang="en-US" smtClean="0"/>
              <a:t>11/6/2018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15</a:t>
            </a:fld>
            <a:endParaRPr lang="en-US"/>
          </a:p>
        </p:txBody>
      </p:sp>
      <p:sp>
        <p:nvSpPr>
          <p:cNvPr id="52" name="Left Bracket 51">
            <a:extLst>
              <a:ext uri="{FF2B5EF4-FFF2-40B4-BE49-F238E27FC236}">
                <a16:creationId xmlns:a16="http://schemas.microsoft.com/office/drawing/2014/main" id="{FB3B1504-173C-4E1C-9D06-697C93E8705E}"/>
              </a:ext>
            </a:extLst>
          </p:cNvPr>
          <p:cNvSpPr/>
          <p:nvPr/>
        </p:nvSpPr>
        <p:spPr>
          <a:xfrm rot="5400000">
            <a:off x="5003837" y="-68366"/>
            <a:ext cx="203136" cy="6400810"/>
          </a:xfrm>
          <a:prstGeom prst="leftBracke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4C119AC3-072B-4E3B-9A49-471F8616CE1C}"/>
                  </a:ext>
                </a:extLst>
              </p:cNvPr>
              <p:cNvSpPr/>
              <p:nvPr/>
            </p:nvSpPr>
            <p:spPr>
              <a:xfrm>
                <a:off x="2209800" y="1630004"/>
                <a:ext cx="7149555" cy="6580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]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𝑖𝑡</m:t>
                              </m:r>
                            </m:sub>
                          </m:sSub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3200" b="1" i="1" smtClean="0">
                                  <a:solidFill>
                                    <a:schemeClr val="bg2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1" i="1">
                                  <a:solidFill>
                                    <a:schemeClr val="bg2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sz="3200" b="1" i="1">
                                  <a:solidFill>
                                    <a:schemeClr val="bg2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sub>
                          </m:sSub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[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3200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3200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4C119AC3-072B-4E3B-9A49-471F8616CE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1630004"/>
                <a:ext cx="7149555" cy="6580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DE6C520C-6AEA-4651-8546-356626D48140}"/>
              </a:ext>
            </a:extLst>
          </p:cNvPr>
          <p:cNvGrpSpPr/>
          <p:nvPr/>
        </p:nvGrpSpPr>
        <p:grpSpPr>
          <a:xfrm>
            <a:off x="2057401" y="3233605"/>
            <a:ext cx="6139515" cy="2600441"/>
            <a:chOff x="1785285" y="2946335"/>
            <a:chExt cx="8394265" cy="2600441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649F510-F2D1-4F4B-B3E9-E335292E46F2}"/>
                </a:ext>
              </a:extLst>
            </p:cNvPr>
            <p:cNvSpPr/>
            <p:nvPr/>
          </p:nvSpPr>
          <p:spPr>
            <a:xfrm>
              <a:off x="4653635" y="2946335"/>
              <a:ext cx="2681863" cy="95806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Ridge Regression</a:t>
              </a:r>
              <a:endParaRPr lang="en-US" sz="1200" b="1" dirty="0">
                <a:solidFill>
                  <a:srgbClr val="FFFF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4A382A7-740D-4510-BFA5-12E56D074CD1}"/>
                </a:ext>
              </a:extLst>
            </p:cNvPr>
            <p:cNvSpPr/>
            <p:nvPr/>
          </p:nvSpPr>
          <p:spPr>
            <a:xfrm>
              <a:off x="4648200" y="4835511"/>
              <a:ext cx="2681863" cy="71126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Random Forest</a:t>
              </a:r>
              <a:endPara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AAFC914-FC09-44EA-AB22-699B8718ADEC}"/>
                </a:ext>
              </a:extLst>
            </p:cNvPr>
            <p:cNvSpPr/>
            <p:nvPr/>
          </p:nvSpPr>
          <p:spPr>
            <a:xfrm>
              <a:off x="4653635" y="3986983"/>
              <a:ext cx="2681863" cy="76594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CART</a:t>
              </a:r>
              <a:endPara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E44287B-7D4C-4875-B14C-FDB55EABF154}"/>
                </a:ext>
              </a:extLst>
            </p:cNvPr>
            <p:cNvSpPr/>
            <p:nvPr/>
          </p:nvSpPr>
          <p:spPr>
            <a:xfrm>
              <a:off x="1790720" y="2946335"/>
              <a:ext cx="2681863" cy="95806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4Q Moving Average</a:t>
              </a:r>
              <a:endParaRPr lang="en-US" sz="1200" b="1" dirty="0">
                <a:solidFill>
                  <a:srgbClr val="FFFF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B1001FFA-FBE8-4A5D-82AD-1EE2A69E525B}"/>
                </a:ext>
              </a:extLst>
            </p:cNvPr>
            <p:cNvSpPr/>
            <p:nvPr/>
          </p:nvSpPr>
          <p:spPr>
            <a:xfrm>
              <a:off x="1785285" y="4835511"/>
              <a:ext cx="2681863" cy="71126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LASSO Regression</a:t>
              </a:r>
              <a:endPara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9F6FB7C3-B57A-4F7B-9E38-00D1769E5136}"/>
                </a:ext>
              </a:extLst>
            </p:cNvPr>
            <p:cNvSpPr/>
            <p:nvPr/>
          </p:nvSpPr>
          <p:spPr>
            <a:xfrm>
              <a:off x="1790720" y="3986983"/>
              <a:ext cx="2681863" cy="76594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Stepwise Regression</a:t>
              </a:r>
              <a:endPara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78585F24-AD15-4607-84D1-2F6D7D0D81E4}"/>
                </a:ext>
              </a:extLst>
            </p:cNvPr>
            <p:cNvSpPr/>
            <p:nvPr/>
          </p:nvSpPr>
          <p:spPr>
            <a:xfrm>
              <a:off x="7497687" y="2946335"/>
              <a:ext cx="2681863" cy="95806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Extreme Gradient Boosting</a:t>
              </a:r>
              <a:endParaRPr lang="en-US" sz="1200" b="1" dirty="0">
                <a:solidFill>
                  <a:srgbClr val="FFFF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13A1652-A971-4ED5-8D87-142527EE3C10}"/>
                </a:ext>
              </a:extLst>
            </p:cNvPr>
            <p:cNvSpPr/>
            <p:nvPr/>
          </p:nvSpPr>
          <p:spPr>
            <a:xfrm>
              <a:off x="7497687" y="3986983"/>
              <a:ext cx="2681863" cy="76594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Support Vector Machines</a:t>
              </a:r>
              <a:endParaRPr lang="en-US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7D081D0-A843-42E2-A4E1-DD4C788DAD4D}"/>
              </a:ext>
            </a:extLst>
          </p:cNvPr>
          <p:cNvCxnSpPr/>
          <p:nvPr/>
        </p:nvCxnSpPr>
        <p:spPr>
          <a:xfrm flipV="1">
            <a:off x="5105400" y="2288005"/>
            <a:ext cx="0" cy="742465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C8F1E50D-88BB-4D20-9135-50FCF5192263}"/>
              </a:ext>
            </a:extLst>
          </p:cNvPr>
          <p:cNvSpPr/>
          <p:nvPr/>
        </p:nvSpPr>
        <p:spPr>
          <a:xfrm>
            <a:off x="6235418" y="5122780"/>
            <a:ext cx="1961498" cy="71126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Multi-Adaptive Regression Splines</a:t>
            </a:r>
            <a:endParaRPr lang="en-US" sz="16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B85CE5A0-DE80-4694-8B99-85A0068131D4}"/>
              </a:ext>
            </a:extLst>
          </p:cNvPr>
          <p:cNvSpPr txBox="1">
            <a:spLocks/>
          </p:cNvSpPr>
          <p:nvPr/>
        </p:nvSpPr>
        <p:spPr>
          <a:xfrm>
            <a:off x="8742552" y="3622950"/>
            <a:ext cx="3449448" cy="133004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ctr">
            <a:normAutofit/>
          </a:bodyPr>
          <a:lstStyle>
            <a:lvl1pPr marL="172641" indent="-166688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514350" indent="-215504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–"/>
              <a:tabLst/>
              <a:defRPr sz="2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857250" indent="-171450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200150" indent="-171450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543050" indent="-171450" algn="l" defTabSz="685800" rtl="0" eaLnBrk="1" latinLnBrk="0" hangingPunct="1">
              <a:spcBef>
                <a:spcPts val="225"/>
              </a:spcBef>
              <a:spcAft>
                <a:spcPts val="45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5953" indent="0">
              <a:buNone/>
            </a:pPr>
            <a:r>
              <a:rPr lang="en-US" sz="1600" b="1" u="sng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Single or Ensemble (many in one)</a:t>
            </a:r>
          </a:p>
          <a:p>
            <a:pPr marL="5953" indent="0">
              <a:buNone/>
            </a:pPr>
            <a:r>
              <a:rPr lang="en-US" sz="1600" b="1" dirty="0">
                <a:solidFill>
                  <a:srgbClr val="FF9609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Single</a:t>
            </a:r>
          </a:p>
          <a:p>
            <a:pPr marL="5953" indent="0">
              <a:buNone/>
            </a:pPr>
            <a:r>
              <a:rPr lang="en-US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Ensemble</a:t>
            </a:r>
          </a:p>
        </p:txBody>
      </p:sp>
    </p:spTree>
    <p:extLst>
      <p:ext uri="{BB962C8B-B14F-4D97-AF65-F5344CB8AC3E}">
        <p14:creationId xmlns:p14="http://schemas.microsoft.com/office/powerpoint/2010/main" val="6848114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Methods: </a:t>
            </a:r>
            <a:r>
              <a:rPr lang="en-US" sz="24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 Prediction Horse Race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z="800"/>
              <a:t>16</a:t>
            </a:fld>
            <a:endParaRPr lang="en-US" sz="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C71A9E7-8904-49AB-AD6A-1108312ADC7B}"/>
              </a:ext>
            </a:extLst>
          </p:cNvPr>
          <p:cNvSpPr/>
          <p:nvPr/>
        </p:nvSpPr>
        <p:spPr>
          <a:xfrm>
            <a:off x="1219200" y="1074060"/>
            <a:ext cx="8960262" cy="5257800"/>
          </a:xfrm>
          <a:prstGeom prst="rect">
            <a:avLst/>
          </a:prstGeom>
          <a:ln>
            <a:noFill/>
          </a:ln>
        </p:spPr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AE948C8-B13B-4DE8-9494-B7DE214EFDDB}"/>
              </a:ext>
            </a:extLst>
          </p:cNvPr>
          <p:cNvCxnSpPr>
            <a:cxnSpLocks/>
          </p:cNvCxnSpPr>
          <p:nvPr/>
        </p:nvCxnSpPr>
        <p:spPr>
          <a:xfrm>
            <a:off x="2017225" y="2187744"/>
            <a:ext cx="7707888" cy="0"/>
          </a:xfrm>
          <a:prstGeom prst="straightConnector1">
            <a:avLst/>
          </a:prstGeom>
          <a:ln w="571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A8299FA-A3E2-4606-8E7A-187CE8739A6A}"/>
              </a:ext>
            </a:extLst>
          </p:cNvPr>
          <p:cNvCxnSpPr>
            <a:cxnSpLocks/>
          </p:cNvCxnSpPr>
          <p:nvPr/>
        </p:nvCxnSpPr>
        <p:spPr>
          <a:xfrm>
            <a:off x="2017225" y="3142822"/>
            <a:ext cx="7707888" cy="0"/>
          </a:xfrm>
          <a:prstGeom prst="straightConnector1">
            <a:avLst/>
          </a:prstGeom>
          <a:ln w="571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FA9560D-EFD1-479D-975F-A42AF7742EDC}"/>
              </a:ext>
            </a:extLst>
          </p:cNvPr>
          <p:cNvCxnSpPr>
            <a:cxnSpLocks/>
          </p:cNvCxnSpPr>
          <p:nvPr/>
        </p:nvCxnSpPr>
        <p:spPr>
          <a:xfrm>
            <a:off x="2017225" y="3547840"/>
            <a:ext cx="7707888" cy="0"/>
          </a:xfrm>
          <a:prstGeom prst="straightConnector1">
            <a:avLst/>
          </a:prstGeom>
          <a:ln w="571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E66858E-D918-4F11-B3C2-6E049082612F}"/>
              </a:ext>
            </a:extLst>
          </p:cNvPr>
          <p:cNvCxnSpPr>
            <a:cxnSpLocks/>
          </p:cNvCxnSpPr>
          <p:nvPr/>
        </p:nvCxnSpPr>
        <p:spPr>
          <a:xfrm>
            <a:off x="2017225" y="3961490"/>
            <a:ext cx="7707888" cy="0"/>
          </a:xfrm>
          <a:prstGeom prst="straightConnector1">
            <a:avLst/>
          </a:prstGeom>
          <a:ln w="571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E1482C2-AFDC-46C0-A4BB-592CEC3E2F46}"/>
              </a:ext>
            </a:extLst>
          </p:cNvPr>
          <p:cNvCxnSpPr>
            <a:cxnSpLocks/>
          </p:cNvCxnSpPr>
          <p:nvPr/>
        </p:nvCxnSpPr>
        <p:spPr>
          <a:xfrm>
            <a:off x="2017225" y="4368979"/>
            <a:ext cx="7707888" cy="0"/>
          </a:xfrm>
          <a:prstGeom prst="straightConnector1">
            <a:avLst/>
          </a:prstGeom>
          <a:ln w="571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0CB23B9-57EA-4732-ADBA-FDD3322719F9}"/>
              </a:ext>
            </a:extLst>
          </p:cNvPr>
          <p:cNvCxnSpPr>
            <a:cxnSpLocks/>
          </p:cNvCxnSpPr>
          <p:nvPr/>
        </p:nvCxnSpPr>
        <p:spPr>
          <a:xfrm>
            <a:off x="2017225" y="4799711"/>
            <a:ext cx="7707888" cy="0"/>
          </a:xfrm>
          <a:prstGeom prst="straightConnector1">
            <a:avLst/>
          </a:prstGeom>
          <a:ln w="571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0CB23B9-57EA-4732-ADBA-FDD3322719F9}"/>
              </a:ext>
            </a:extLst>
          </p:cNvPr>
          <p:cNvCxnSpPr>
            <a:cxnSpLocks/>
          </p:cNvCxnSpPr>
          <p:nvPr/>
        </p:nvCxnSpPr>
        <p:spPr>
          <a:xfrm>
            <a:off x="2017225" y="5232911"/>
            <a:ext cx="7707888" cy="0"/>
          </a:xfrm>
          <a:prstGeom prst="straightConnector1">
            <a:avLst/>
          </a:prstGeom>
          <a:ln w="571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6FDBD229-1784-419E-92C4-82125BCAF497}"/>
              </a:ext>
            </a:extLst>
          </p:cNvPr>
          <p:cNvSpPr/>
          <p:nvPr/>
        </p:nvSpPr>
        <p:spPr>
          <a:xfrm>
            <a:off x="2259366" y="2074085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8B3A1CC-1161-4C3E-9520-444B91502A7E}"/>
              </a:ext>
            </a:extLst>
          </p:cNvPr>
          <p:cNvSpPr/>
          <p:nvPr/>
        </p:nvSpPr>
        <p:spPr>
          <a:xfrm>
            <a:off x="2915949" y="2074085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7CE835A-B827-478D-B043-13B666D19CC5}"/>
              </a:ext>
            </a:extLst>
          </p:cNvPr>
          <p:cNvSpPr/>
          <p:nvPr/>
        </p:nvSpPr>
        <p:spPr>
          <a:xfrm>
            <a:off x="3572530" y="2074085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A299BFA-84A9-429B-894E-D2E6C00AA020}"/>
              </a:ext>
            </a:extLst>
          </p:cNvPr>
          <p:cNvSpPr/>
          <p:nvPr/>
        </p:nvSpPr>
        <p:spPr>
          <a:xfrm>
            <a:off x="4229111" y="2076555"/>
            <a:ext cx="222377" cy="222377"/>
          </a:xfrm>
          <a:prstGeom prst="ellipse">
            <a:avLst/>
          </a:prstGeom>
          <a:solidFill>
            <a:srgbClr val="00B0F0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6B3F734-EABA-4A1C-B345-CE0AC748C9AB}"/>
              </a:ext>
            </a:extLst>
          </p:cNvPr>
          <p:cNvSpPr/>
          <p:nvPr/>
        </p:nvSpPr>
        <p:spPr>
          <a:xfrm>
            <a:off x="4885693" y="2076555"/>
            <a:ext cx="222377" cy="222377"/>
          </a:xfrm>
          <a:prstGeom prst="ellipse">
            <a:avLst/>
          </a:prstGeom>
          <a:solidFill>
            <a:schemeClr val="accent6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6591C44-A54A-4FDB-957B-354A525EB30B}"/>
              </a:ext>
            </a:extLst>
          </p:cNvPr>
          <p:cNvSpPr/>
          <p:nvPr/>
        </p:nvSpPr>
        <p:spPr>
          <a:xfrm>
            <a:off x="5542275" y="2076555"/>
            <a:ext cx="222377" cy="222377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386D0FF-3D2B-45F7-8957-0495D19C52D6}"/>
              </a:ext>
            </a:extLst>
          </p:cNvPr>
          <p:cNvSpPr/>
          <p:nvPr/>
        </p:nvSpPr>
        <p:spPr>
          <a:xfrm>
            <a:off x="6198857" y="2084638"/>
            <a:ext cx="222377" cy="222377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C2FED10-CED7-4D99-AA4B-6ACEB82D885C}"/>
              </a:ext>
            </a:extLst>
          </p:cNvPr>
          <p:cNvSpPr/>
          <p:nvPr/>
        </p:nvSpPr>
        <p:spPr>
          <a:xfrm>
            <a:off x="6855438" y="2076555"/>
            <a:ext cx="222377" cy="222377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8A874CA-3A9D-47DD-9AE2-09CEAA2107ED}"/>
              </a:ext>
            </a:extLst>
          </p:cNvPr>
          <p:cNvSpPr/>
          <p:nvPr/>
        </p:nvSpPr>
        <p:spPr>
          <a:xfrm>
            <a:off x="7518957" y="2076555"/>
            <a:ext cx="222377" cy="222377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0BC411A8-E4C7-4730-94AF-50C24719EEAD}"/>
              </a:ext>
            </a:extLst>
          </p:cNvPr>
          <p:cNvSpPr/>
          <p:nvPr/>
        </p:nvSpPr>
        <p:spPr>
          <a:xfrm>
            <a:off x="8190564" y="2076555"/>
            <a:ext cx="222377" cy="222377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FC1A16B-E1CC-4185-98AC-C125A424A99A}"/>
              </a:ext>
            </a:extLst>
          </p:cNvPr>
          <p:cNvSpPr/>
          <p:nvPr/>
        </p:nvSpPr>
        <p:spPr>
          <a:xfrm>
            <a:off x="8865063" y="2076555"/>
            <a:ext cx="222377" cy="222377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3A9986E-288C-4033-AEF6-8AA1254AE7EE}"/>
              </a:ext>
            </a:extLst>
          </p:cNvPr>
          <p:cNvSpPr/>
          <p:nvPr/>
        </p:nvSpPr>
        <p:spPr>
          <a:xfrm>
            <a:off x="2259366" y="3029163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086056C9-E139-4E79-B692-5BFD2C3BF218}"/>
              </a:ext>
            </a:extLst>
          </p:cNvPr>
          <p:cNvSpPr/>
          <p:nvPr/>
        </p:nvSpPr>
        <p:spPr>
          <a:xfrm>
            <a:off x="2915949" y="3029163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73E51853-D969-4C16-B7E1-9B8C591E0DBF}"/>
              </a:ext>
            </a:extLst>
          </p:cNvPr>
          <p:cNvSpPr/>
          <p:nvPr/>
        </p:nvSpPr>
        <p:spPr>
          <a:xfrm>
            <a:off x="3572530" y="3029163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8DF45B6E-AD77-45DD-B00E-635E7522CE22}"/>
              </a:ext>
            </a:extLst>
          </p:cNvPr>
          <p:cNvSpPr/>
          <p:nvPr/>
        </p:nvSpPr>
        <p:spPr>
          <a:xfrm>
            <a:off x="4229111" y="303163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1CEFFDA-336D-4E42-A225-2E33C1A0F346}"/>
              </a:ext>
            </a:extLst>
          </p:cNvPr>
          <p:cNvSpPr/>
          <p:nvPr/>
        </p:nvSpPr>
        <p:spPr>
          <a:xfrm>
            <a:off x="4885693" y="303163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5814BB0-19C8-469C-956E-E64240CD5623}"/>
              </a:ext>
            </a:extLst>
          </p:cNvPr>
          <p:cNvSpPr/>
          <p:nvPr/>
        </p:nvSpPr>
        <p:spPr>
          <a:xfrm>
            <a:off x="5542275" y="3031632"/>
            <a:ext cx="222377" cy="222377"/>
          </a:xfrm>
          <a:prstGeom prst="ellipse">
            <a:avLst/>
          </a:prstGeom>
          <a:solidFill>
            <a:schemeClr val="bg2">
              <a:lumMod val="5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B1289D84-2665-47DE-B7DB-74D4468DE0CA}"/>
              </a:ext>
            </a:extLst>
          </p:cNvPr>
          <p:cNvSpPr/>
          <p:nvPr/>
        </p:nvSpPr>
        <p:spPr>
          <a:xfrm>
            <a:off x="6198857" y="3039715"/>
            <a:ext cx="222377" cy="222377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C7C5A27F-DBE0-47AF-87BF-8E10D3D1CC9E}"/>
              </a:ext>
            </a:extLst>
          </p:cNvPr>
          <p:cNvSpPr/>
          <p:nvPr/>
        </p:nvSpPr>
        <p:spPr>
          <a:xfrm>
            <a:off x="6855438" y="3031632"/>
            <a:ext cx="222377" cy="222377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5DA316B-47EA-474C-AB5F-35B394B77EA9}"/>
              </a:ext>
            </a:extLst>
          </p:cNvPr>
          <p:cNvSpPr/>
          <p:nvPr/>
        </p:nvSpPr>
        <p:spPr>
          <a:xfrm>
            <a:off x="7518957" y="3031632"/>
            <a:ext cx="222377" cy="222377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31FB735-8860-4220-8B47-49DB4DDD0EB0}"/>
              </a:ext>
            </a:extLst>
          </p:cNvPr>
          <p:cNvSpPr/>
          <p:nvPr/>
        </p:nvSpPr>
        <p:spPr>
          <a:xfrm>
            <a:off x="8190564" y="3031632"/>
            <a:ext cx="222377" cy="222377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9CB4E12C-6E1F-4C54-A83A-AEC78C7DF580}"/>
              </a:ext>
            </a:extLst>
          </p:cNvPr>
          <p:cNvSpPr/>
          <p:nvPr/>
        </p:nvSpPr>
        <p:spPr>
          <a:xfrm>
            <a:off x="8865063" y="3031632"/>
            <a:ext cx="222377" cy="222377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F260B94E-CE39-4C94-BC91-4DB274EE5A89}"/>
              </a:ext>
            </a:extLst>
          </p:cNvPr>
          <p:cNvSpPr/>
          <p:nvPr/>
        </p:nvSpPr>
        <p:spPr>
          <a:xfrm>
            <a:off x="2259366" y="3434181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394B0B00-1F05-403C-BDA4-AD2520034850}"/>
              </a:ext>
            </a:extLst>
          </p:cNvPr>
          <p:cNvSpPr/>
          <p:nvPr/>
        </p:nvSpPr>
        <p:spPr>
          <a:xfrm>
            <a:off x="2915949" y="3434181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8785211D-D410-415C-A131-FE386D5AA643}"/>
              </a:ext>
            </a:extLst>
          </p:cNvPr>
          <p:cNvSpPr/>
          <p:nvPr/>
        </p:nvSpPr>
        <p:spPr>
          <a:xfrm>
            <a:off x="3572530" y="3434181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72AACA24-07CE-45CB-A8E1-143974D5442A}"/>
              </a:ext>
            </a:extLst>
          </p:cNvPr>
          <p:cNvSpPr/>
          <p:nvPr/>
        </p:nvSpPr>
        <p:spPr>
          <a:xfrm>
            <a:off x="4229111" y="3436651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7902DFD8-7A6C-4695-AD59-3B0799D83CA2}"/>
              </a:ext>
            </a:extLst>
          </p:cNvPr>
          <p:cNvSpPr/>
          <p:nvPr/>
        </p:nvSpPr>
        <p:spPr>
          <a:xfrm>
            <a:off x="4885693" y="3436651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6EFDCC70-D7C7-4BE9-8592-E79E1AC42943}"/>
              </a:ext>
            </a:extLst>
          </p:cNvPr>
          <p:cNvSpPr/>
          <p:nvPr/>
        </p:nvSpPr>
        <p:spPr>
          <a:xfrm>
            <a:off x="5542275" y="3436651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C2EE932C-90C6-452A-AA25-E6D95B608C68}"/>
              </a:ext>
            </a:extLst>
          </p:cNvPr>
          <p:cNvSpPr/>
          <p:nvPr/>
        </p:nvSpPr>
        <p:spPr>
          <a:xfrm>
            <a:off x="6198857" y="3444734"/>
            <a:ext cx="222377" cy="222377"/>
          </a:xfrm>
          <a:prstGeom prst="ellipse">
            <a:avLst/>
          </a:prstGeom>
          <a:solidFill>
            <a:schemeClr val="bg2">
              <a:lumMod val="5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E13D65BE-3CF7-47AC-9767-33AAAB22ECB2}"/>
              </a:ext>
            </a:extLst>
          </p:cNvPr>
          <p:cNvSpPr/>
          <p:nvPr/>
        </p:nvSpPr>
        <p:spPr>
          <a:xfrm>
            <a:off x="6855438" y="3436651"/>
            <a:ext cx="222377" cy="222377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39575FC5-FABA-4DE9-A6CD-7DECD422C496}"/>
              </a:ext>
            </a:extLst>
          </p:cNvPr>
          <p:cNvSpPr/>
          <p:nvPr/>
        </p:nvSpPr>
        <p:spPr>
          <a:xfrm>
            <a:off x="7518957" y="3436651"/>
            <a:ext cx="222377" cy="222377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09258E29-5FE7-482C-85A7-7B5E6EC9D93A}"/>
              </a:ext>
            </a:extLst>
          </p:cNvPr>
          <p:cNvSpPr/>
          <p:nvPr/>
        </p:nvSpPr>
        <p:spPr>
          <a:xfrm>
            <a:off x="8190564" y="3436651"/>
            <a:ext cx="222377" cy="222377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ED019480-502D-4232-B439-55930E093727}"/>
              </a:ext>
            </a:extLst>
          </p:cNvPr>
          <p:cNvSpPr/>
          <p:nvPr/>
        </p:nvSpPr>
        <p:spPr>
          <a:xfrm>
            <a:off x="8865063" y="3436651"/>
            <a:ext cx="222377" cy="222377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8E696C15-3300-4C08-A0B7-D2579812B73F}"/>
              </a:ext>
            </a:extLst>
          </p:cNvPr>
          <p:cNvSpPr/>
          <p:nvPr/>
        </p:nvSpPr>
        <p:spPr>
          <a:xfrm>
            <a:off x="2259366" y="384783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53DAE38-CF36-454F-9FD2-8CB64728FC5E}"/>
              </a:ext>
            </a:extLst>
          </p:cNvPr>
          <p:cNvSpPr/>
          <p:nvPr/>
        </p:nvSpPr>
        <p:spPr>
          <a:xfrm>
            <a:off x="2915949" y="384783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81832E46-2556-4889-AEE7-F9BE5124438F}"/>
              </a:ext>
            </a:extLst>
          </p:cNvPr>
          <p:cNvSpPr/>
          <p:nvPr/>
        </p:nvSpPr>
        <p:spPr>
          <a:xfrm>
            <a:off x="3572530" y="384783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D9F8C6CB-FEC9-4EE3-B3A7-CF7A70913468}"/>
              </a:ext>
            </a:extLst>
          </p:cNvPr>
          <p:cNvSpPr/>
          <p:nvPr/>
        </p:nvSpPr>
        <p:spPr>
          <a:xfrm>
            <a:off x="4229111" y="385030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783BE96E-F4D4-4A8D-9970-3A155C3ED6EB}"/>
              </a:ext>
            </a:extLst>
          </p:cNvPr>
          <p:cNvSpPr/>
          <p:nvPr/>
        </p:nvSpPr>
        <p:spPr>
          <a:xfrm>
            <a:off x="4885693" y="385030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3B760F24-9420-49EB-ACE8-C1D5BB63FB8E}"/>
              </a:ext>
            </a:extLst>
          </p:cNvPr>
          <p:cNvSpPr/>
          <p:nvPr/>
        </p:nvSpPr>
        <p:spPr>
          <a:xfrm>
            <a:off x="5542275" y="385030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0D13B621-4829-4938-9CF0-E956D4E50E1B}"/>
              </a:ext>
            </a:extLst>
          </p:cNvPr>
          <p:cNvSpPr/>
          <p:nvPr/>
        </p:nvSpPr>
        <p:spPr>
          <a:xfrm>
            <a:off x="6198857" y="3858385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F718B533-298D-459C-BBE6-05615D96EE85}"/>
              </a:ext>
            </a:extLst>
          </p:cNvPr>
          <p:cNvSpPr/>
          <p:nvPr/>
        </p:nvSpPr>
        <p:spPr>
          <a:xfrm>
            <a:off x="6855438" y="3850302"/>
            <a:ext cx="222377" cy="222377"/>
          </a:xfrm>
          <a:prstGeom prst="ellipse">
            <a:avLst/>
          </a:prstGeom>
          <a:solidFill>
            <a:schemeClr val="bg2">
              <a:lumMod val="5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0651E7AC-9879-4417-BD36-99CBD257B641}"/>
              </a:ext>
            </a:extLst>
          </p:cNvPr>
          <p:cNvSpPr/>
          <p:nvPr/>
        </p:nvSpPr>
        <p:spPr>
          <a:xfrm>
            <a:off x="7518957" y="3850302"/>
            <a:ext cx="222377" cy="222377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A407E6E6-358D-44F5-9C3F-280C7C41782E}"/>
              </a:ext>
            </a:extLst>
          </p:cNvPr>
          <p:cNvSpPr/>
          <p:nvPr/>
        </p:nvSpPr>
        <p:spPr>
          <a:xfrm>
            <a:off x="8190564" y="3850302"/>
            <a:ext cx="222377" cy="222377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D18D548E-34C4-4145-BCCD-385F646F9425}"/>
              </a:ext>
            </a:extLst>
          </p:cNvPr>
          <p:cNvSpPr/>
          <p:nvPr/>
        </p:nvSpPr>
        <p:spPr>
          <a:xfrm>
            <a:off x="8865063" y="3850302"/>
            <a:ext cx="222377" cy="222377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F74E7F89-CA5F-4A12-9E03-763BB47F8E95}"/>
              </a:ext>
            </a:extLst>
          </p:cNvPr>
          <p:cNvSpPr/>
          <p:nvPr/>
        </p:nvSpPr>
        <p:spPr>
          <a:xfrm>
            <a:off x="2259366" y="4255320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35AAC187-804A-4009-BEAE-4FEC54DC5BDD}"/>
              </a:ext>
            </a:extLst>
          </p:cNvPr>
          <p:cNvSpPr/>
          <p:nvPr/>
        </p:nvSpPr>
        <p:spPr>
          <a:xfrm>
            <a:off x="2915949" y="4255320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219E7326-C50C-43B4-BA90-CF65B5416969}"/>
              </a:ext>
            </a:extLst>
          </p:cNvPr>
          <p:cNvSpPr/>
          <p:nvPr/>
        </p:nvSpPr>
        <p:spPr>
          <a:xfrm>
            <a:off x="3572530" y="4255320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94C61D4A-B312-4940-A751-A0F17B94B0C3}"/>
              </a:ext>
            </a:extLst>
          </p:cNvPr>
          <p:cNvSpPr/>
          <p:nvPr/>
        </p:nvSpPr>
        <p:spPr>
          <a:xfrm>
            <a:off x="4229111" y="4257790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2AE37D9C-50F7-4206-AAD9-62ED5735E769}"/>
              </a:ext>
            </a:extLst>
          </p:cNvPr>
          <p:cNvSpPr/>
          <p:nvPr/>
        </p:nvSpPr>
        <p:spPr>
          <a:xfrm>
            <a:off x="4885693" y="4257790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EC0CB1DD-C805-42AF-BB5C-F8F2E8C00057}"/>
              </a:ext>
            </a:extLst>
          </p:cNvPr>
          <p:cNvSpPr/>
          <p:nvPr/>
        </p:nvSpPr>
        <p:spPr>
          <a:xfrm>
            <a:off x="5542275" y="4257790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60B5FC40-2302-446B-AACD-DC71C8E528E8}"/>
              </a:ext>
            </a:extLst>
          </p:cNvPr>
          <p:cNvSpPr/>
          <p:nvPr/>
        </p:nvSpPr>
        <p:spPr>
          <a:xfrm>
            <a:off x="6198857" y="4265873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EDE6EFB1-80FF-4AFE-8CB7-4F52520C5B78}"/>
              </a:ext>
            </a:extLst>
          </p:cNvPr>
          <p:cNvSpPr/>
          <p:nvPr/>
        </p:nvSpPr>
        <p:spPr>
          <a:xfrm>
            <a:off x="6855438" y="4257790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2F05D2CD-4154-4A35-A82D-9A89F42AEB26}"/>
              </a:ext>
            </a:extLst>
          </p:cNvPr>
          <p:cNvSpPr/>
          <p:nvPr/>
        </p:nvSpPr>
        <p:spPr>
          <a:xfrm>
            <a:off x="7518957" y="4257790"/>
            <a:ext cx="222377" cy="222377"/>
          </a:xfrm>
          <a:prstGeom prst="ellipse">
            <a:avLst/>
          </a:prstGeom>
          <a:solidFill>
            <a:schemeClr val="bg2">
              <a:lumMod val="5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0B26BDB9-FF19-4004-87B3-E34794B0B9EA}"/>
              </a:ext>
            </a:extLst>
          </p:cNvPr>
          <p:cNvSpPr/>
          <p:nvPr/>
        </p:nvSpPr>
        <p:spPr>
          <a:xfrm>
            <a:off x="8190564" y="4257790"/>
            <a:ext cx="222377" cy="222377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2FDD524A-AABA-4EEA-853C-F16C19F4ECC8}"/>
              </a:ext>
            </a:extLst>
          </p:cNvPr>
          <p:cNvSpPr/>
          <p:nvPr/>
        </p:nvSpPr>
        <p:spPr>
          <a:xfrm>
            <a:off x="8865063" y="4257790"/>
            <a:ext cx="222377" cy="222377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DD0AA371-F42F-458F-AA72-894DDBAD4494}"/>
              </a:ext>
            </a:extLst>
          </p:cNvPr>
          <p:cNvSpPr/>
          <p:nvPr/>
        </p:nvSpPr>
        <p:spPr>
          <a:xfrm>
            <a:off x="2259366" y="468605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FF102702-FAFB-4B2F-9BD1-4985888954D9}"/>
              </a:ext>
            </a:extLst>
          </p:cNvPr>
          <p:cNvSpPr/>
          <p:nvPr/>
        </p:nvSpPr>
        <p:spPr>
          <a:xfrm>
            <a:off x="2915949" y="468605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7FF2F01C-42F5-4F3D-9CD9-F9198414CB8C}"/>
              </a:ext>
            </a:extLst>
          </p:cNvPr>
          <p:cNvSpPr/>
          <p:nvPr/>
        </p:nvSpPr>
        <p:spPr>
          <a:xfrm>
            <a:off x="3572530" y="468605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7F01E2D3-0F9B-4415-A4D7-763A84EFD5CA}"/>
              </a:ext>
            </a:extLst>
          </p:cNvPr>
          <p:cNvSpPr/>
          <p:nvPr/>
        </p:nvSpPr>
        <p:spPr>
          <a:xfrm>
            <a:off x="4229111" y="468852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98C189A6-5E85-42D1-BB5A-B780251F9440}"/>
              </a:ext>
            </a:extLst>
          </p:cNvPr>
          <p:cNvSpPr/>
          <p:nvPr/>
        </p:nvSpPr>
        <p:spPr>
          <a:xfrm>
            <a:off x="4885693" y="468852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5545FE6C-DC77-44E9-A76E-808441F6038D}"/>
              </a:ext>
            </a:extLst>
          </p:cNvPr>
          <p:cNvSpPr/>
          <p:nvPr/>
        </p:nvSpPr>
        <p:spPr>
          <a:xfrm>
            <a:off x="5542275" y="468852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BEBC8576-80E8-496D-9E9D-99A13D98B1ED}"/>
              </a:ext>
            </a:extLst>
          </p:cNvPr>
          <p:cNvSpPr/>
          <p:nvPr/>
        </p:nvSpPr>
        <p:spPr>
          <a:xfrm>
            <a:off x="6198857" y="4696605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4C22726D-8D8E-4BBD-913B-BDB9D83228F8}"/>
              </a:ext>
            </a:extLst>
          </p:cNvPr>
          <p:cNvSpPr/>
          <p:nvPr/>
        </p:nvSpPr>
        <p:spPr>
          <a:xfrm>
            <a:off x="6855438" y="468852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9DFEA166-AC0B-4693-8969-F904F07AB14C}"/>
              </a:ext>
            </a:extLst>
          </p:cNvPr>
          <p:cNvSpPr/>
          <p:nvPr/>
        </p:nvSpPr>
        <p:spPr>
          <a:xfrm>
            <a:off x="7518957" y="468852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657CDC59-A817-4E30-8A55-5EFF43E9CC69}"/>
              </a:ext>
            </a:extLst>
          </p:cNvPr>
          <p:cNvSpPr/>
          <p:nvPr/>
        </p:nvSpPr>
        <p:spPr>
          <a:xfrm>
            <a:off x="8190564" y="4688522"/>
            <a:ext cx="222377" cy="222377"/>
          </a:xfrm>
          <a:prstGeom prst="ellipse">
            <a:avLst/>
          </a:prstGeom>
          <a:solidFill>
            <a:schemeClr val="bg2">
              <a:lumMod val="5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D2C098F8-9A6F-49F5-A463-A24C1D5FD3B4}"/>
              </a:ext>
            </a:extLst>
          </p:cNvPr>
          <p:cNvSpPr/>
          <p:nvPr/>
        </p:nvSpPr>
        <p:spPr>
          <a:xfrm>
            <a:off x="8865063" y="4688522"/>
            <a:ext cx="222377" cy="222377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DD0AA371-F42F-458F-AA72-894DDBAD4494}"/>
              </a:ext>
            </a:extLst>
          </p:cNvPr>
          <p:cNvSpPr/>
          <p:nvPr/>
        </p:nvSpPr>
        <p:spPr>
          <a:xfrm>
            <a:off x="2259366" y="511925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FF102702-FAFB-4B2F-9BD1-4985888954D9}"/>
              </a:ext>
            </a:extLst>
          </p:cNvPr>
          <p:cNvSpPr/>
          <p:nvPr/>
        </p:nvSpPr>
        <p:spPr>
          <a:xfrm>
            <a:off x="2915949" y="511925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7FF2F01C-42F5-4F3D-9CD9-F9198414CB8C}"/>
              </a:ext>
            </a:extLst>
          </p:cNvPr>
          <p:cNvSpPr/>
          <p:nvPr/>
        </p:nvSpPr>
        <p:spPr>
          <a:xfrm>
            <a:off x="3572530" y="511925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7F01E2D3-0F9B-4415-A4D7-763A84EFD5CA}"/>
              </a:ext>
            </a:extLst>
          </p:cNvPr>
          <p:cNvSpPr/>
          <p:nvPr/>
        </p:nvSpPr>
        <p:spPr>
          <a:xfrm>
            <a:off x="4229111" y="512172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98C189A6-5E85-42D1-BB5A-B780251F9440}"/>
              </a:ext>
            </a:extLst>
          </p:cNvPr>
          <p:cNvSpPr/>
          <p:nvPr/>
        </p:nvSpPr>
        <p:spPr>
          <a:xfrm>
            <a:off x="4885693" y="512172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5545FE6C-DC77-44E9-A76E-808441F6038D}"/>
              </a:ext>
            </a:extLst>
          </p:cNvPr>
          <p:cNvSpPr/>
          <p:nvPr/>
        </p:nvSpPr>
        <p:spPr>
          <a:xfrm>
            <a:off x="5542275" y="512172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BEBC8576-80E8-496D-9E9D-99A13D98B1ED}"/>
              </a:ext>
            </a:extLst>
          </p:cNvPr>
          <p:cNvSpPr/>
          <p:nvPr/>
        </p:nvSpPr>
        <p:spPr>
          <a:xfrm>
            <a:off x="6198857" y="5129805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4C22726D-8D8E-4BBD-913B-BDB9D83228F8}"/>
              </a:ext>
            </a:extLst>
          </p:cNvPr>
          <p:cNvSpPr/>
          <p:nvPr/>
        </p:nvSpPr>
        <p:spPr>
          <a:xfrm>
            <a:off x="6855438" y="512172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9DFEA166-AC0B-4693-8969-F904F07AB14C}"/>
              </a:ext>
            </a:extLst>
          </p:cNvPr>
          <p:cNvSpPr/>
          <p:nvPr/>
        </p:nvSpPr>
        <p:spPr>
          <a:xfrm>
            <a:off x="7518957" y="512172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657CDC59-A817-4E30-8A55-5EFF43E9CC69}"/>
              </a:ext>
            </a:extLst>
          </p:cNvPr>
          <p:cNvSpPr/>
          <p:nvPr/>
        </p:nvSpPr>
        <p:spPr>
          <a:xfrm>
            <a:off x="8190564" y="5121722"/>
            <a:ext cx="222377" cy="222377"/>
          </a:xfrm>
          <a:prstGeom prst="ellipse">
            <a:avLst/>
          </a:prstGeom>
          <a:solidFill>
            <a:schemeClr val="tx2"/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D2C098F8-9A6F-49F5-A463-A24C1D5FD3B4}"/>
              </a:ext>
            </a:extLst>
          </p:cNvPr>
          <p:cNvSpPr/>
          <p:nvPr/>
        </p:nvSpPr>
        <p:spPr>
          <a:xfrm>
            <a:off x="8865063" y="5121722"/>
            <a:ext cx="222377" cy="222377"/>
          </a:xfrm>
          <a:prstGeom prst="ellipse">
            <a:avLst/>
          </a:prstGeom>
          <a:solidFill>
            <a:schemeClr val="bg2">
              <a:lumMod val="5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3" name="Text Box 3">
            <a:extLst>
              <a:ext uri="{FF2B5EF4-FFF2-40B4-BE49-F238E27FC236}">
                <a16:creationId xmlns:a16="http://schemas.microsoft.com/office/drawing/2014/main" id="{B150501A-E105-4DED-9B42-B8314908F5DA}"/>
              </a:ext>
            </a:extLst>
          </p:cNvPr>
          <p:cNvSpPr txBox="1"/>
          <p:nvPr/>
        </p:nvSpPr>
        <p:spPr>
          <a:xfrm>
            <a:off x="1564560" y="2024445"/>
            <a:ext cx="455221" cy="3585031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 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4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5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6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7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4" name="Text Box 3">
            <a:extLst>
              <a:ext uri="{FF2B5EF4-FFF2-40B4-BE49-F238E27FC236}">
                <a16:creationId xmlns:a16="http://schemas.microsoft.com/office/drawing/2014/main" id="{648264E9-A531-48EF-80B6-F72E3E410D49}"/>
              </a:ext>
            </a:extLst>
          </p:cNvPr>
          <p:cNvSpPr txBox="1"/>
          <p:nvPr/>
        </p:nvSpPr>
        <p:spPr>
          <a:xfrm rot="16200000">
            <a:off x="910978" y="3450813"/>
            <a:ext cx="1020961" cy="404516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Iteration</a:t>
            </a:r>
            <a:endParaRPr lang="en-US" sz="2800" b="1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5" name="Text Box 3">
            <a:extLst>
              <a:ext uri="{FF2B5EF4-FFF2-40B4-BE49-F238E27FC236}">
                <a16:creationId xmlns:a16="http://schemas.microsoft.com/office/drawing/2014/main" id="{F5880F29-FEF9-4FD4-9DC9-53D2D14775BF}"/>
              </a:ext>
            </a:extLst>
          </p:cNvPr>
          <p:cNvSpPr txBox="1"/>
          <p:nvPr/>
        </p:nvSpPr>
        <p:spPr>
          <a:xfrm>
            <a:off x="2481743" y="1480654"/>
            <a:ext cx="1791704" cy="404008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b="1" dirty="0">
                <a:solidFill>
                  <a:srgbClr val="00B0F0"/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Train</a:t>
            </a:r>
            <a:endParaRPr lang="en-US" sz="3200" b="1" dirty="0">
              <a:effectLst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6" name="Right Brace 95">
            <a:extLst>
              <a:ext uri="{FF2B5EF4-FFF2-40B4-BE49-F238E27FC236}">
                <a16:creationId xmlns:a16="http://schemas.microsoft.com/office/drawing/2014/main" id="{56F17435-D764-4219-B74F-B963D8704CE5}"/>
              </a:ext>
            </a:extLst>
          </p:cNvPr>
          <p:cNvSpPr/>
          <p:nvPr/>
        </p:nvSpPr>
        <p:spPr>
          <a:xfrm rot="16200000">
            <a:off x="3265880" y="677837"/>
            <a:ext cx="202276" cy="2490945"/>
          </a:xfrm>
          <a:prstGeom prst="rightBrac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7" name="Text Box 3">
            <a:extLst>
              <a:ext uri="{FF2B5EF4-FFF2-40B4-BE49-F238E27FC236}">
                <a16:creationId xmlns:a16="http://schemas.microsoft.com/office/drawing/2014/main" id="{0FF8ABD9-DF24-468A-BF0C-CEB886858DD9}"/>
              </a:ext>
            </a:extLst>
          </p:cNvPr>
          <p:cNvSpPr txBox="1"/>
          <p:nvPr/>
        </p:nvSpPr>
        <p:spPr>
          <a:xfrm>
            <a:off x="4594439" y="1479245"/>
            <a:ext cx="738820" cy="404008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b="1" dirty="0">
                <a:solidFill>
                  <a:srgbClr val="F79646"/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Test</a:t>
            </a:r>
            <a:endParaRPr lang="en-US" sz="3200" b="1" dirty="0">
              <a:effectLst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8" name="Right Brace 97">
            <a:extLst>
              <a:ext uri="{FF2B5EF4-FFF2-40B4-BE49-F238E27FC236}">
                <a16:creationId xmlns:a16="http://schemas.microsoft.com/office/drawing/2014/main" id="{019BB3C2-8A43-4E12-9C81-D12761EB6C77}"/>
              </a:ext>
            </a:extLst>
          </p:cNvPr>
          <p:cNvSpPr/>
          <p:nvPr/>
        </p:nvSpPr>
        <p:spPr>
          <a:xfrm rot="16200000" flipV="1">
            <a:off x="4868384" y="1613189"/>
            <a:ext cx="202278" cy="620241"/>
          </a:xfrm>
          <a:prstGeom prst="rightBrac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9" name="Right Brace 98">
            <a:extLst>
              <a:ext uri="{FF2B5EF4-FFF2-40B4-BE49-F238E27FC236}">
                <a16:creationId xmlns:a16="http://schemas.microsoft.com/office/drawing/2014/main" id="{06ABE65F-9184-42C9-B150-7A19C676ECE7}"/>
              </a:ext>
            </a:extLst>
          </p:cNvPr>
          <p:cNvSpPr/>
          <p:nvPr/>
        </p:nvSpPr>
        <p:spPr>
          <a:xfrm rot="16200000" flipV="1">
            <a:off x="7173247" y="42474"/>
            <a:ext cx="230624" cy="3733320"/>
          </a:xfrm>
          <a:prstGeom prst="rightBrac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0" name="Text Box 3">
            <a:extLst>
              <a:ext uri="{FF2B5EF4-FFF2-40B4-BE49-F238E27FC236}">
                <a16:creationId xmlns:a16="http://schemas.microsoft.com/office/drawing/2014/main" id="{BAADBBEA-3ECB-4FA1-BB8A-B6294F431AA7}"/>
              </a:ext>
            </a:extLst>
          </p:cNvPr>
          <p:cNvSpPr txBox="1"/>
          <p:nvPr/>
        </p:nvSpPr>
        <p:spPr>
          <a:xfrm>
            <a:off x="5896086" y="1480663"/>
            <a:ext cx="2888755" cy="40400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For Later Iterations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1" name="Text Box 3">
            <a:extLst>
              <a:ext uri="{FF2B5EF4-FFF2-40B4-BE49-F238E27FC236}">
                <a16:creationId xmlns:a16="http://schemas.microsoft.com/office/drawing/2014/main" id="{CF0C4371-58F6-4ACB-B99D-2176B33A4EBA}"/>
              </a:ext>
            </a:extLst>
          </p:cNvPr>
          <p:cNvSpPr txBox="1"/>
          <p:nvPr/>
        </p:nvSpPr>
        <p:spPr>
          <a:xfrm>
            <a:off x="3041474" y="2454003"/>
            <a:ext cx="1174597" cy="40306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b="1">
                <a:solidFill>
                  <a:srgbClr val="00B0F0"/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Train</a:t>
            </a:r>
            <a:endParaRPr lang="en-US" sz="3200" b="1">
              <a:effectLst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2" name="Right Brace 101">
            <a:extLst>
              <a:ext uri="{FF2B5EF4-FFF2-40B4-BE49-F238E27FC236}">
                <a16:creationId xmlns:a16="http://schemas.microsoft.com/office/drawing/2014/main" id="{957E9523-E29F-4716-8F5E-4B88B4C7D270}"/>
              </a:ext>
            </a:extLst>
          </p:cNvPr>
          <p:cNvSpPr/>
          <p:nvPr/>
        </p:nvSpPr>
        <p:spPr>
          <a:xfrm rot="16200000">
            <a:off x="3522170" y="1369818"/>
            <a:ext cx="202003" cy="2969802"/>
          </a:xfrm>
          <a:prstGeom prst="rightBrac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 Box 3">
            <a:extLst>
              <a:ext uri="{FF2B5EF4-FFF2-40B4-BE49-F238E27FC236}">
                <a16:creationId xmlns:a16="http://schemas.microsoft.com/office/drawing/2014/main" id="{E798DE17-E55A-407C-B79C-7783FA29A33A}"/>
              </a:ext>
            </a:extLst>
          </p:cNvPr>
          <p:cNvSpPr txBox="1"/>
          <p:nvPr/>
        </p:nvSpPr>
        <p:spPr>
          <a:xfrm>
            <a:off x="5279612" y="2447677"/>
            <a:ext cx="738785" cy="40306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b="1">
                <a:solidFill>
                  <a:srgbClr val="F79646"/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Test</a:t>
            </a:r>
            <a:endParaRPr lang="en-US" sz="3200" b="1">
              <a:effectLst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4" name="Right Brace 103">
            <a:extLst>
              <a:ext uri="{FF2B5EF4-FFF2-40B4-BE49-F238E27FC236}">
                <a16:creationId xmlns:a16="http://schemas.microsoft.com/office/drawing/2014/main" id="{5DBB2A33-4635-4AE1-8840-7F249DE9F315}"/>
              </a:ext>
            </a:extLst>
          </p:cNvPr>
          <p:cNvSpPr/>
          <p:nvPr/>
        </p:nvSpPr>
        <p:spPr>
          <a:xfrm rot="16200000" flipV="1">
            <a:off x="5553693" y="2545243"/>
            <a:ext cx="202004" cy="619290"/>
          </a:xfrm>
          <a:prstGeom prst="rightBrac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5" name="Right Brace 104">
            <a:extLst>
              <a:ext uri="{FF2B5EF4-FFF2-40B4-BE49-F238E27FC236}">
                <a16:creationId xmlns:a16="http://schemas.microsoft.com/office/drawing/2014/main" id="{554BA6D3-9EA1-4FB6-BC2E-864372158B2E}"/>
              </a:ext>
            </a:extLst>
          </p:cNvPr>
          <p:cNvSpPr/>
          <p:nvPr/>
        </p:nvSpPr>
        <p:spPr>
          <a:xfrm rot="16200000" flipV="1">
            <a:off x="7524603" y="1310166"/>
            <a:ext cx="230456" cy="3062554"/>
          </a:xfrm>
          <a:prstGeom prst="rightBrac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6" name="Text Box 3">
            <a:extLst>
              <a:ext uri="{FF2B5EF4-FFF2-40B4-BE49-F238E27FC236}">
                <a16:creationId xmlns:a16="http://schemas.microsoft.com/office/drawing/2014/main" id="{1E0AAC37-77FB-4DCA-98A6-CD6B3413A862}"/>
              </a:ext>
            </a:extLst>
          </p:cNvPr>
          <p:cNvSpPr txBox="1"/>
          <p:nvPr/>
        </p:nvSpPr>
        <p:spPr>
          <a:xfrm>
            <a:off x="6227069" y="2420057"/>
            <a:ext cx="2888755" cy="40306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b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For Later Iterations</a:t>
            </a:r>
            <a:endParaRPr lang="en-US" sz="3200" b="1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7" name="Text Box 3">
            <a:extLst>
              <a:ext uri="{FF2B5EF4-FFF2-40B4-BE49-F238E27FC236}">
                <a16:creationId xmlns:a16="http://schemas.microsoft.com/office/drawing/2014/main" id="{86AA02B5-2F14-4D15-BA69-54C1507E3E52}"/>
              </a:ext>
            </a:extLst>
          </p:cNvPr>
          <p:cNvSpPr txBox="1"/>
          <p:nvPr/>
        </p:nvSpPr>
        <p:spPr>
          <a:xfrm>
            <a:off x="2215787" y="5563004"/>
            <a:ext cx="7785533" cy="401916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t-5        t-4         t-3         t-2         t-1          t          t+1       t+2         t+3        t+4        t+5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8" name="Text Box 3">
            <a:extLst>
              <a:ext uri="{FF2B5EF4-FFF2-40B4-BE49-F238E27FC236}">
                <a16:creationId xmlns:a16="http://schemas.microsoft.com/office/drawing/2014/main" id="{46483C92-1E26-4BF1-ACB0-6D924A1A3AA1}"/>
              </a:ext>
            </a:extLst>
          </p:cNvPr>
          <p:cNvSpPr txBox="1"/>
          <p:nvPr/>
        </p:nvSpPr>
        <p:spPr>
          <a:xfrm>
            <a:off x="4394821" y="5957948"/>
            <a:ext cx="2888755" cy="40400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 b="1">
                <a:solidFill>
                  <a:srgbClr val="A6A6A6"/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Time</a:t>
            </a:r>
            <a:endParaRPr lang="en-US" sz="2800">
              <a:effectLst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9" name="Title 1">
            <a:extLst>
              <a:ext uri="{FF2B5EF4-FFF2-40B4-BE49-F238E27FC236}">
                <a16:creationId xmlns:a16="http://schemas.microsoft.com/office/drawing/2014/main" id="{CFC63176-C29C-44C2-9283-DA3F7019097B}"/>
              </a:ext>
            </a:extLst>
          </p:cNvPr>
          <p:cNvSpPr txBox="1">
            <a:spLocks/>
          </p:cNvSpPr>
          <p:nvPr/>
        </p:nvSpPr>
        <p:spPr>
          <a:xfrm>
            <a:off x="660400" y="381000"/>
            <a:ext cx="9245600" cy="914400"/>
          </a:xfrm>
          <a:prstGeom prst="rect">
            <a:avLst/>
          </a:prstGeom>
        </p:spPr>
        <p:txBody>
          <a:bodyPr vert="horz" lIns="91440" tIns="45720" rIns="91440" bIns="0" rtlCol="0" anchor="ctr">
            <a:normAutofit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2700" b="0" kern="1200">
                <a:solidFill>
                  <a:schemeClr val="accent5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400" b="1" dirty="0">
              <a:solidFill>
                <a:schemeClr val="tx2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454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Methods: </a:t>
            </a:r>
            <a:r>
              <a:rPr lang="en-US" sz="24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 Prediction Horse Race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z="800"/>
              <a:t>17</a:t>
            </a:fld>
            <a:endParaRPr lang="en-US" sz="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48FDF4F-7065-4138-BB1F-5296D8FFA0DF}"/>
              </a:ext>
            </a:extLst>
          </p:cNvPr>
          <p:cNvSpPr/>
          <p:nvPr/>
        </p:nvSpPr>
        <p:spPr>
          <a:xfrm>
            <a:off x="838200" y="1631495"/>
            <a:ext cx="988280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accent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886,608</a:t>
            </a:r>
            <a:r>
              <a:rPr lang="en-US" sz="28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models were trained, </a:t>
            </a:r>
          </a:p>
          <a:p>
            <a:pPr algn="ctr"/>
            <a:r>
              <a:rPr lang="en-US" sz="28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based on the combinations of</a:t>
            </a:r>
          </a:p>
          <a:p>
            <a:pPr algn="ctr"/>
            <a:endParaRPr lang="en-US" sz="28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industry   </a:t>
            </a:r>
          </a:p>
          <a:p>
            <a:pPr algn="ctr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x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ctr"/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data sets</a:t>
            </a:r>
          </a:p>
          <a:p>
            <a:pPr algn="ctr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x </a:t>
            </a:r>
          </a:p>
          <a:p>
            <a:pPr algn="ctr"/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algorithm </a:t>
            </a:r>
          </a:p>
          <a:p>
            <a:pPr algn="ctr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x </a:t>
            </a:r>
          </a:p>
          <a:p>
            <a:pPr algn="ctr"/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variable selection </a:t>
            </a:r>
          </a:p>
          <a:p>
            <a:pPr algn="ctr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x </a:t>
            </a:r>
          </a:p>
          <a:p>
            <a:pPr algn="ctr"/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time period</a:t>
            </a:r>
          </a:p>
        </p:txBody>
      </p:sp>
    </p:spTree>
    <p:extLst>
      <p:ext uri="{BB962C8B-B14F-4D97-AF65-F5344CB8AC3E}">
        <p14:creationId xmlns:p14="http://schemas.microsoft.com/office/powerpoint/2010/main" val="11910696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28600"/>
            <a:ext cx="9245600" cy="762000"/>
          </a:xfrm>
        </p:spPr>
        <p:txBody>
          <a:bodyPr>
            <a:normAutofit fontScale="90000"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Prediction tracks show how persistent a growth pattern is considering many different modeling scenarios.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28A7-20E5-134C-A0CB-D6DFE774BD1C}" type="datetime1">
              <a:rPr lang="en-US" smtClean="0"/>
              <a:t>11/6/2018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18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5BFD9C5-F8B7-4893-8916-F2D8779A76F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051" y="1178859"/>
            <a:ext cx="8573549" cy="5358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3038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4BA3466-C109-46DD-BD14-A9CB23C1C3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774" y="1423333"/>
            <a:ext cx="8573549" cy="535846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28A7-20E5-134C-A0CB-D6DFE774BD1C}" type="datetime1">
              <a:rPr lang="en-US" smtClean="0"/>
              <a:t>11/6/2018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19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898185F-98DF-4A0F-A017-ED5F7EB78CBE}"/>
              </a:ext>
            </a:extLst>
          </p:cNvPr>
          <p:cNvSpPr txBox="1">
            <a:spLocks/>
          </p:cNvSpPr>
          <p:nvPr/>
        </p:nvSpPr>
        <p:spPr>
          <a:xfrm>
            <a:off x="508000" y="228600"/>
            <a:ext cx="9245600" cy="762000"/>
          </a:xfrm>
          <a:prstGeom prst="rect">
            <a:avLst/>
          </a:prstGeom>
        </p:spPr>
        <p:txBody>
          <a:bodyPr vert="horz" lIns="91440" tIns="45720" rIns="91440" bIns="0" rtlCol="0" anchor="ctr">
            <a:normAutofit fontScale="90000" lnSpcReduction="10000"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2700" b="0" kern="1200">
                <a:solidFill>
                  <a:schemeClr val="accent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Some algorithms are more flexible in accounting for different ways of integrating information.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82195D6-0BEB-4915-9501-4B7FCE7B9834}"/>
              </a:ext>
            </a:extLst>
          </p:cNvPr>
          <p:cNvSpPr txBox="1">
            <a:spLocks/>
          </p:cNvSpPr>
          <p:nvPr/>
        </p:nvSpPr>
        <p:spPr>
          <a:xfrm>
            <a:off x="1027723" y="848241"/>
            <a:ext cx="9245600" cy="762000"/>
          </a:xfrm>
          <a:prstGeom prst="rect">
            <a:avLst/>
          </a:prstGeom>
        </p:spPr>
        <p:txBody>
          <a:bodyPr vert="horz" lIns="91440" tIns="45720" rIns="91440" bIns="0" rtlCol="0" anchor="ctr">
            <a:normAutofit fontScale="97500"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2700" b="0" kern="1200">
                <a:solidFill>
                  <a:schemeClr val="accent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NAICS 6211: Physician Offices</a:t>
            </a:r>
          </a:p>
        </p:txBody>
      </p:sp>
    </p:spTree>
    <p:extLst>
      <p:ext uri="{BB962C8B-B14F-4D97-AF65-F5344CB8AC3E}">
        <p14:creationId xmlns:p14="http://schemas.microsoft.com/office/powerpoint/2010/main" val="3764473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0" rtlCol="0" anchor="ctr"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Motivation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z="800"/>
              <a:t>2</a:t>
            </a:fld>
            <a:endParaRPr lang="en-US" sz="80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6039035-E35D-4AD7-993D-2C620B7EAD1B}"/>
              </a:ext>
            </a:extLst>
          </p:cNvPr>
          <p:cNvCxnSpPr>
            <a:cxnSpLocks/>
          </p:cNvCxnSpPr>
          <p:nvPr/>
        </p:nvCxnSpPr>
        <p:spPr>
          <a:xfrm>
            <a:off x="0" y="3130573"/>
            <a:ext cx="10871200" cy="0"/>
          </a:xfrm>
          <a:prstGeom prst="straightConnector1">
            <a:avLst/>
          </a:prstGeom>
          <a:ln w="571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F54F2F3D-CCFE-400F-AABA-1DC7B3B769E4}"/>
              </a:ext>
            </a:extLst>
          </p:cNvPr>
          <p:cNvSpPr/>
          <p:nvPr/>
        </p:nvSpPr>
        <p:spPr>
          <a:xfrm>
            <a:off x="3051143" y="2942037"/>
            <a:ext cx="377072" cy="37707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A16EED9-E967-4328-A22E-FF8AE1BD4967}"/>
              </a:ext>
            </a:extLst>
          </p:cNvPr>
          <p:cNvSpPr/>
          <p:nvPr/>
        </p:nvSpPr>
        <p:spPr>
          <a:xfrm>
            <a:off x="6001732" y="2942037"/>
            <a:ext cx="377072" cy="37707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A6E30AA-5B1E-4620-90F4-615CA8DDF410}"/>
              </a:ext>
            </a:extLst>
          </p:cNvPr>
          <p:cNvSpPr txBox="1"/>
          <p:nvPr/>
        </p:nvSpPr>
        <p:spPr>
          <a:xfrm>
            <a:off x="2726879" y="2244361"/>
            <a:ext cx="10256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End of</a:t>
            </a:r>
          </a:p>
          <a:p>
            <a:pPr algn="ct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Quarter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3CC63DD-1E03-43F7-A974-45AFF7D9265F}"/>
              </a:ext>
            </a:extLst>
          </p:cNvPr>
          <p:cNvSpPr txBox="1"/>
          <p:nvPr/>
        </p:nvSpPr>
        <p:spPr>
          <a:xfrm>
            <a:off x="5633513" y="2245588"/>
            <a:ext cx="11135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Advance</a:t>
            </a:r>
          </a:p>
          <a:p>
            <a:pPr algn="ct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Estimate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2545F76-21FA-414D-B33A-F6819BD79297}"/>
              </a:ext>
            </a:extLst>
          </p:cNvPr>
          <p:cNvSpPr/>
          <p:nvPr/>
        </p:nvSpPr>
        <p:spPr>
          <a:xfrm>
            <a:off x="8698525" y="2937572"/>
            <a:ext cx="377072" cy="37707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BC8A1D0-F550-419D-A7A4-D0E5CE71D24B}"/>
              </a:ext>
            </a:extLst>
          </p:cNvPr>
          <p:cNvSpPr txBox="1"/>
          <p:nvPr/>
        </p:nvSpPr>
        <p:spPr>
          <a:xfrm>
            <a:off x="8330306" y="2241123"/>
            <a:ext cx="11135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Second</a:t>
            </a:r>
          </a:p>
          <a:p>
            <a:pPr algn="ct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Estimate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2CFF850-FFB5-493D-847F-177D67DFAB39}"/>
              </a:ext>
            </a:extLst>
          </p:cNvPr>
          <p:cNvSpPr/>
          <p:nvPr/>
        </p:nvSpPr>
        <p:spPr>
          <a:xfrm>
            <a:off x="7350128" y="2942037"/>
            <a:ext cx="377072" cy="37707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8D9BCA5-640F-4893-B99F-F4859C98C559}"/>
              </a:ext>
            </a:extLst>
          </p:cNvPr>
          <p:cNvSpPr txBox="1"/>
          <p:nvPr/>
        </p:nvSpPr>
        <p:spPr>
          <a:xfrm>
            <a:off x="6387614" y="3846073"/>
            <a:ext cx="23021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When source </a:t>
            </a:r>
          </a:p>
          <a:p>
            <a:pPr algn="ctr"/>
            <a:r>
              <a:rPr lang="en-US" sz="2000" b="1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data are available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F8D3C5F-CC91-4AA4-8180-271D70F7E6A1}"/>
              </a:ext>
            </a:extLst>
          </p:cNvPr>
          <p:cNvSpPr/>
          <p:nvPr/>
        </p:nvSpPr>
        <p:spPr>
          <a:xfrm>
            <a:off x="4526437" y="2955921"/>
            <a:ext cx="377072" cy="37707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5B2E1B0-C3DA-4EDE-A2BF-66878880F44B}"/>
              </a:ext>
            </a:extLst>
          </p:cNvPr>
          <p:cNvSpPr txBox="1"/>
          <p:nvPr/>
        </p:nvSpPr>
        <p:spPr>
          <a:xfrm>
            <a:off x="3375796" y="3816623"/>
            <a:ext cx="26783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When we’d</a:t>
            </a:r>
          </a:p>
          <a:p>
            <a:pPr algn="ctr"/>
            <a:r>
              <a:rPr lang="en-US" sz="20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like it to be available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E043BF90-1DB4-4EB0-878E-EB000C54E530}"/>
              </a:ext>
            </a:extLst>
          </p:cNvPr>
          <p:cNvCxnSpPr>
            <a:cxnSpLocks/>
            <a:stCxn id="46" idx="0"/>
          </p:cNvCxnSpPr>
          <p:nvPr/>
        </p:nvCxnSpPr>
        <p:spPr>
          <a:xfrm flipV="1">
            <a:off x="4714977" y="3398225"/>
            <a:ext cx="10403" cy="418398"/>
          </a:xfrm>
          <a:prstGeom prst="straightConnector1">
            <a:avLst/>
          </a:prstGeom>
          <a:ln w="571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78A55DB-808C-44D1-BD08-B6B6E9136125}"/>
              </a:ext>
            </a:extLst>
          </p:cNvPr>
          <p:cNvCxnSpPr>
            <a:cxnSpLocks/>
          </p:cNvCxnSpPr>
          <p:nvPr/>
        </p:nvCxnSpPr>
        <p:spPr>
          <a:xfrm flipV="1">
            <a:off x="7538664" y="3369228"/>
            <a:ext cx="10403" cy="418398"/>
          </a:xfrm>
          <a:prstGeom prst="straightConnector1">
            <a:avLst/>
          </a:prstGeom>
          <a:ln w="571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7834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0" rtlCol="0" anchor="ctr">
            <a:norm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Approach (Part 2): </a:t>
            </a:r>
            <a:r>
              <a:rPr lang="en-US" sz="24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 Prediction Horse Race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z="800"/>
              <a:t>20</a:t>
            </a:fld>
            <a:endParaRPr lang="en-US" sz="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6CDC75-269C-4FFD-869D-2E70E830D6AF}"/>
              </a:ext>
            </a:extLst>
          </p:cNvPr>
          <p:cNvSpPr/>
          <p:nvPr/>
        </p:nvSpPr>
        <p:spPr>
          <a:xfrm>
            <a:off x="1524000" y="2476500"/>
            <a:ext cx="2590800" cy="1371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Prediction Horse Race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788A01-0F62-4667-8B3A-3D7A33AE95B8}"/>
              </a:ext>
            </a:extLst>
          </p:cNvPr>
          <p:cNvSpPr/>
          <p:nvPr/>
        </p:nvSpPr>
        <p:spPr>
          <a:xfrm>
            <a:off x="4648200" y="2476500"/>
            <a:ext cx="2590800" cy="13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/>
              <a:t>Evaluate Absolute Performance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E97345-9FE8-4C9F-BC3B-5E5326C14964}"/>
              </a:ext>
            </a:extLst>
          </p:cNvPr>
          <p:cNvSpPr/>
          <p:nvPr/>
        </p:nvSpPr>
        <p:spPr>
          <a:xfrm>
            <a:off x="7772400" y="2476500"/>
            <a:ext cx="2590800" cy="1371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/>
              <a:t>Identify Best </a:t>
            </a:r>
          </a:p>
          <a:p>
            <a:pPr algn="ctr"/>
            <a:r>
              <a:rPr lang="en-US" b="1" dirty="0"/>
              <a:t>Relative Reductions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5C8C328-84AE-4213-9BDE-5DE25F354B0A}"/>
              </a:ext>
            </a:extLst>
          </p:cNvPr>
          <p:cNvSpPr/>
          <p:nvPr/>
        </p:nvSpPr>
        <p:spPr>
          <a:xfrm>
            <a:off x="1295400" y="3527038"/>
            <a:ext cx="457200" cy="4572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E946442-31C2-4BB5-9EF3-8C87BA835247}"/>
              </a:ext>
            </a:extLst>
          </p:cNvPr>
          <p:cNvSpPr/>
          <p:nvPr/>
        </p:nvSpPr>
        <p:spPr>
          <a:xfrm>
            <a:off x="4419600" y="3543300"/>
            <a:ext cx="457200" cy="4572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8932831-6C4F-4867-9ED2-23E9E157134E}"/>
              </a:ext>
            </a:extLst>
          </p:cNvPr>
          <p:cNvSpPr/>
          <p:nvPr/>
        </p:nvSpPr>
        <p:spPr>
          <a:xfrm>
            <a:off x="7543800" y="3619500"/>
            <a:ext cx="457200" cy="4572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00FF878-989E-464B-B5F7-901F26DAF07A}"/>
                  </a:ext>
                </a:extLst>
              </p:cNvPr>
              <p:cNvSpPr/>
              <p:nvPr/>
            </p:nvSpPr>
            <p:spPr>
              <a:xfrm>
                <a:off x="1407160" y="3304092"/>
                <a:ext cx="3027680" cy="3751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]"/>
                          <m:ctrlPr>
                            <a:rPr lang="en-US" sz="1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𝑖𝑡</m:t>
                              </m:r>
                            </m:sub>
                          </m:sSub>
                          <m:r>
                            <a:rPr lang="en-US" sz="16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en-US" sz="16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sSub>
                            <m:sSubPr>
                              <m:ctrlP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1600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1600" i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1600" i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sub>
                              </m:sSub>
                              <m:r>
                                <a:rPr lang="en-US" sz="1600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16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00FF878-989E-464B-B5F7-901F26DAF0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7160" y="3304092"/>
                <a:ext cx="3027680" cy="375167"/>
              </a:xfrm>
              <a:prstGeom prst="rect">
                <a:avLst/>
              </a:prstGeom>
              <a:blipFill>
                <a:blip r:embed="rId3"/>
                <a:stretch>
                  <a:fillRect t="-140323" r="-4024" b="-2129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>
            <a:extLst>
              <a:ext uri="{FF2B5EF4-FFF2-40B4-BE49-F238E27FC236}">
                <a16:creationId xmlns:a16="http://schemas.microsoft.com/office/drawing/2014/main" id="{075E3BF1-8DCC-468D-91BD-1958ECF755EB}"/>
              </a:ext>
            </a:extLst>
          </p:cNvPr>
          <p:cNvSpPr/>
          <p:nvPr/>
        </p:nvSpPr>
        <p:spPr>
          <a:xfrm>
            <a:off x="4579620" y="4172998"/>
            <a:ext cx="3032760" cy="917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Measure what generally leads to an accuracy increase in the QSS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164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Step 2: </a:t>
            </a:r>
            <a:r>
              <a:rPr lang="en-US" sz="24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Average Absolute Accuracy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z="800"/>
              <a:t>21</a:t>
            </a:fld>
            <a:endParaRPr lang="en-US" sz="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7294F79-C415-4087-8D74-C3062EFEF458}"/>
                  </a:ext>
                </a:extLst>
              </p:cNvPr>
              <p:cNvSpPr/>
              <p:nvPr/>
            </p:nvSpPr>
            <p:spPr>
              <a:xfrm>
                <a:off x="2521222" y="1905000"/>
                <a:ext cx="7149555" cy="6063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𝑅𝑀𝑆𝐸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sz="3200" dirty="0"/>
                  <a:t> = </a:t>
                </a:r>
                <a14:m>
                  <m:oMath xmlns:m="http://schemas.openxmlformats.org/officeDocument/2006/math">
                    <m:r>
                      <a:rPr lang="el-G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3200" i="1"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3200" i="1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7294F79-C415-4087-8D74-C3062EFEF4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1222" y="1905000"/>
                <a:ext cx="7149555" cy="606384"/>
              </a:xfrm>
              <a:prstGeom prst="rect">
                <a:avLst/>
              </a:prstGeom>
              <a:blipFill>
                <a:blip r:embed="rId3"/>
                <a:stretch>
                  <a:fillRect t="-12121" b="-292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id="{0E5B5106-0901-4EDB-8678-FAEFA3CBED2E}"/>
              </a:ext>
            </a:extLst>
          </p:cNvPr>
          <p:cNvSpPr/>
          <p:nvPr/>
        </p:nvSpPr>
        <p:spPr>
          <a:xfrm>
            <a:off x="3047999" y="2743200"/>
            <a:ext cx="6096000" cy="1371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Estimate a </a:t>
            </a:r>
            <a:r>
              <a:rPr lang="en-US" sz="20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fixed-effects regression </a:t>
            </a:r>
            <a:r>
              <a:rPr lang="en-US" sz="20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to parse out the average accuracy gain associated with each algorithm, data set, etc.</a:t>
            </a:r>
          </a:p>
        </p:txBody>
      </p:sp>
    </p:spTree>
    <p:extLst>
      <p:ext uri="{BB962C8B-B14F-4D97-AF65-F5344CB8AC3E}">
        <p14:creationId xmlns:p14="http://schemas.microsoft.com/office/powerpoint/2010/main" val="12926407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28A7-20E5-134C-A0CB-D6DFE774BD1C}" type="datetime1">
              <a:rPr lang="en-US" smtClean="0"/>
              <a:t>11/6/2018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22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6AA5E52-413C-427F-9859-62C04792DF71}"/>
              </a:ext>
            </a:extLst>
          </p:cNvPr>
          <p:cNvSpPr txBox="1">
            <a:spLocks/>
          </p:cNvSpPr>
          <p:nvPr/>
        </p:nvSpPr>
        <p:spPr>
          <a:xfrm>
            <a:off x="508000" y="228600"/>
            <a:ext cx="9245600" cy="762000"/>
          </a:xfrm>
          <a:prstGeom prst="rect">
            <a:avLst/>
          </a:prstGeom>
        </p:spPr>
        <p:txBody>
          <a:bodyPr vert="horz" lIns="91440" tIns="45720" rIns="91440" bIns="0" rtlCol="0" anchor="ctr">
            <a:normAutofit fontScale="97500"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2700" b="0" kern="1200">
                <a:solidFill>
                  <a:schemeClr val="accent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Results: </a:t>
            </a:r>
            <a:r>
              <a:rPr lang="en-US" sz="28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Average RMSE Improvement (Algorithms) 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684AA153-6DC8-4638-8043-A28A5D83F3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3039669"/>
              </p:ext>
            </p:extLst>
          </p:nvPr>
        </p:nvGraphicFramePr>
        <p:xfrm>
          <a:off x="787400" y="1524000"/>
          <a:ext cx="10134600" cy="4287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509785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28A7-20E5-134C-A0CB-D6DFE774BD1C}" type="datetime1">
              <a:rPr lang="en-US" smtClean="0"/>
              <a:t>11/6/2018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23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6AA5E52-413C-427F-9859-62C04792DF71}"/>
              </a:ext>
            </a:extLst>
          </p:cNvPr>
          <p:cNvSpPr txBox="1">
            <a:spLocks/>
          </p:cNvSpPr>
          <p:nvPr/>
        </p:nvSpPr>
        <p:spPr>
          <a:xfrm>
            <a:off x="508000" y="228600"/>
            <a:ext cx="9829800" cy="762000"/>
          </a:xfrm>
          <a:prstGeom prst="rect">
            <a:avLst/>
          </a:prstGeom>
        </p:spPr>
        <p:txBody>
          <a:bodyPr vert="horz" lIns="91440" tIns="45720" rIns="91440" bIns="0" rtlCol="0" anchor="ctr">
            <a:normAutofit fontScale="97500"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2700" b="0" kern="1200">
                <a:solidFill>
                  <a:schemeClr val="accent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Results: </a:t>
            </a:r>
            <a:r>
              <a:rPr lang="en-US" sz="28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Average RMSE Improvement (Data) 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90287DD1-F217-4480-B957-3A6D595CFE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7780308"/>
              </p:ext>
            </p:extLst>
          </p:nvPr>
        </p:nvGraphicFramePr>
        <p:xfrm>
          <a:off x="838200" y="1371600"/>
          <a:ext cx="100330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7DC0480C-8264-4509-A579-A72B5F7AE3BF}"/>
              </a:ext>
            </a:extLst>
          </p:cNvPr>
          <p:cNvSpPr txBox="1">
            <a:spLocks/>
          </p:cNvSpPr>
          <p:nvPr/>
        </p:nvSpPr>
        <p:spPr>
          <a:xfrm>
            <a:off x="508000" y="1046284"/>
            <a:ext cx="9245600" cy="762000"/>
          </a:xfrm>
          <a:prstGeom prst="rect">
            <a:avLst/>
          </a:prstGeom>
        </p:spPr>
        <p:txBody>
          <a:bodyPr vert="horz" lIns="91440" tIns="45720" rIns="91440" bIns="0" rtlCol="0" anchor="ctr">
            <a:normAutofit fontScale="97500"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2700" b="0" kern="1200">
                <a:solidFill>
                  <a:schemeClr val="accent5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400" b="1" dirty="0">
              <a:solidFill>
                <a:schemeClr val="tx2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575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0" rtlCol="0" anchor="ctr">
            <a:norm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Methods: </a:t>
            </a:r>
            <a:r>
              <a:rPr lang="en-US" sz="24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 Prediction Horse Race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z="800"/>
              <a:t>24</a:t>
            </a:fld>
            <a:endParaRPr lang="en-US" sz="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6CDC75-269C-4FFD-869D-2E70E830D6AF}"/>
              </a:ext>
            </a:extLst>
          </p:cNvPr>
          <p:cNvSpPr/>
          <p:nvPr/>
        </p:nvSpPr>
        <p:spPr>
          <a:xfrm>
            <a:off x="1524000" y="2476500"/>
            <a:ext cx="2590800" cy="1371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Prediction Horse Race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788A01-0F62-4667-8B3A-3D7A33AE95B8}"/>
              </a:ext>
            </a:extLst>
          </p:cNvPr>
          <p:cNvSpPr/>
          <p:nvPr/>
        </p:nvSpPr>
        <p:spPr>
          <a:xfrm>
            <a:off x="4648200" y="2476500"/>
            <a:ext cx="2590800" cy="1371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/>
              <a:t>Evaluate Absolute Performance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E97345-9FE8-4C9F-BC3B-5E5326C14964}"/>
              </a:ext>
            </a:extLst>
          </p:cNvPr>
          <p:cNvSpPr/>
          <p:nvPr/>
        </p:nvSpPr>
        <p:spPr>
          <a:xfrm>
            <a:off x="7772400" y="2476500"/>
            <a:ext cx="2590800" cy="13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/>
              <a:t>Identify Best </a:t>
            </a:r>
          </a:p>
          <a:p>
            <a:pPr algn="ctr"/>
            <a:r>
              <a:rPr lang="en-US" b="1" dirty="0"/>
              <a:t>Relative Reductions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5C8C328-84AE-4213-9BDE-5DE25F354B0A}"/>
              </a:ext>
            </a:extLst>
          </p:cNvPr>
          <p:cNvSpPr/>
          <p:nvPr/>
        </p:nvSpPr>
        <p:spPr>
          <a:xfrm>
            <a:off x="1295400" y="3527038"/>
            <a:ext cx="457200" cy="4572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E946442-31C2-4BB5-9EF3-8C87BA835247}"/>
              </a:ext>
            </a:extLst>
          </p:cNvPr>
          <p:cNvSpPr/>
          <p:nvPr/>
        </p:nvSpPr>
        <p:spPr>
          <a:xfrm>
            <a:off x="4419600" y="3543300"/>
            <a:ext cx="457200" cy="4572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8932831-6C4F-4867-9ED2-23E9E157134E}"/>
              </a:ext>
            </a:extLst>
          </p:cNvPr>
          <p:cNvSpPr/>
          <p:nvPr/>
        </p:nvSpPr>
        <p:spPr>
          <a:xfrm>
            <a:off x="7543800" y="3619500"/>
            <a:ext cx="457200" cy="4572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00FF878-989E-464B-B5F7-901F26DAF07A}"/>
                  </a:ext>
                </a:extLst>
              </p:cNvPr>
              <p:cNvSpPr/>
              <p:nvPr/>
            </p:nvSpPr>
            <p:spPr>
              <a:xfrm>
                <a:off x="1407160" y="3304092"/>
                <a:ext cx="3027680" cy="3751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]"/>
                          <m:ctrlPr>
                            <a:rPr lang="en-US" sz="1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𝑖𝑡</m:t>
                              </m:r>
                            </m:sub>
                          </m:sSub>
                          <m:r>
                            <a:rPr lang="en-US" sz="16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en-US" sz="16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sSub>
                            <m:sSubPr>
                              <m:ctrlP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1600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1600" i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1600" i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sub>
                              </m:sSub>
                              <m:r>
                                <a:rPr lang="en-US" sz="1600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16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00FF878-989E-464B-B5F7-901F26DAF0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7160" y="3304092"/>
                <a:ext cx="3027680" cy="375167"/>
              </a:xfrm>
              <a:prstGeom prst="rect">
                <a:avLst/>
              </a:prstGeom>
              <a:blipFill>
                <a:blip r:embed="rId3"/>
                <a:stretch>
                  <a:fillRect t="-140323" r="-4628" b="-2129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>
            <a:extLst>
              <a:ext uri="{FF2B5EF4-FFF2-40B4-BE49-F238E27FC236}">
                <a16:creationId xmlns:a16="http://schemas.microsoft.com/office/drawing/2014/main" id="{D2327D4D-EA2C-4A83-954C-F3C5C800CB95}"/>
              </a:ext>
            </a:extLst>
          </p:cNvPr>
          <p:cNvSpPr/>
          <p:nvPr/>
        </p:nvSpPr>
        <p:spPr>
          <a:xfrm>
            <a:off x="7955280" y="4172998"/>
            <a:ext cx="3032760" cy="917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Convert QSS into PCE and find sure-fire improvements compared with current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9953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Step 3: </a:t>
            </a:r>
            <a:r>
              <a:rPr lang="en-US" sz="24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Calculate Average Dollar Reduction in Revisions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z="800"/>
              <a:t>25</a:t>
            </a:fld>
            <a:endParaRPr lang="en-US" sz="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9F53C0-35B7-40B2-8639-D501E5EBE90A}"/>
              </a:ext>
            </a:extLst>
          </p:cNvPr>
          <p:cNvSpPr/>
          <p:nvPr/>
        </p:nvSpPr>
        <p:spPr>
          <a:xfrm>
            <a:off x="1066800" y="1674566"/>
            <a:ext cx="3810000" cy="769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Convert QSS into predictions of PCE services components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DBC1EDE-26F9-4ED6-8363-019F60FF6646}"/>
              </a:ext>
            </a:extLst>
          </p:cNvPr>
          <p:cNvSpPr/>
          <p:nvPr/>
        </p:nvSpPr>
        <p:spPr>
          <a:xfrm>
            <a:off x="1029286" y="2893766"/>
            <a:ext cx="3810000" cy="769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Calculate on average revision if prediction is used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75575EC-EE81-4FF8-8C43-3E83BABBDBBA}"/>
              </a:ext>
            </a:extLst>
          </p:cNvPr>
          <p:cNvSpPr/>
          <p:nvPr/>
        </p:nvSpPr>
        <p:spPr>
          <a:xfrm>
            <a:off x="518551" y="1680313"/>
            <a:ext cx="457200" cy="4572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07EC51E-C13D-4922-9173-333680A60C17}"/>
              </a:ext>
            </a:extLst>
          </p:cNvPr>
          <p:cNvSpPr/>
          <p:nvPr/>
        </p:nvSpPr>
        <p:spPr>
          <a:xfrm>
            <a:off x="518551" y="2899513"/>
            <a:ext cx="457200" cy="4572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DB5433A-53C0-4A14-A494-FB99F0CB114E}"/>
              </a:ext>
            </a:extLst>
          </p:cNvPr>
          <p:cNvSpPr/>
          <p:nvPr/>
        </p:nvSpPr>
        <p:spPr>
          <a:xfrm>
            <a:off x="1029286" y="4384415"/>
            <a:ext cx="3810000" cy="769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Calculate on revision reduction relative to current methods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6187EB2-D1EB-4C16-B6FB-6D1F2006F746}"/>
              </a:ext>
            </a:extLst>
          </p:cNvPr>
          <p:cNvSpPr/>
          <p:nvPr/>
        </p:nvSpPr>
        <p:spPr>
          <a:xfrm>
            <a:off x="518551" y="4390162"/>
            <a:ext cx="457200" cy="4572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6DBB4AC-9234-4391-85C2-B0EA7CC00F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2396" y="1658134"/>
            <a:ext cx="3593905" cy="75236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EBBC1C2-ECE0-43F8-9097-63A744B7A7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344" y="2395622"/>
            <a:ext cx="6525456" cy="162838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95814F2-53FF-416E-A0FB-16569F2777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9286" y="4178280"/>
            <a:ext cx="7038976" cy="1070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2237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28600"/>
            <a:ext cx="9245600" cy="914400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Physician Services: High Chance of Revision Reduction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28A7-20E5-134C-A0CB-D6DFE774BD1C}" type="datetime1">
              <a:rPr lang="en-US" smtClean="0"/>
              <a:t>11/6/2018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26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5E46509-A103-4A89-9E2A-EC97A6A396B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-1" b="-8388"/>
          <a:stretch/>
        </p:blipFill>
        <p:spPr>
          <a:xfrm>
            <a:off x="937062" y="1143000"/>
            <a:ext cx="7832750" cy="5977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6096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28600"/>
            <a:ext cx="9245600" cy="914400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Physician Services: High Chance of Revision Reduction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28A7-20E5-134C-A0CB-D6DFE774BD1C}" type="datetime1">
              <a:rPr lang="en-US" smtClean="0"/>
              <a:t>11/6/2018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27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5E46509-A103-4A89-9E2A-EC97A6A396B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3525"/>
          <a:stretch/>
        </p:blipFill>
        <p:spPr>
          <a:xfrm>
            <a:off x="152400" y="1175657"/>
            <a:ext cx="10541406" cy="49337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AA999F2-4932-496A-BB0E-BB926F4F78BC}"/>
              </a:ext>
            </a:extLst>
          </p:cNvPr>
          <p:cNvSpPr/>
          <p:nvPr/>
        </p:nvSpPr>
        <p:spPr>
          <a:xfrm>
            <a:off x="6477000" y="3810000"/>
            <a:ext cx="4033151" cy="22994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2228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508000" y="86471"/>
                <a:ext cx="9245600" cy="914400"/>
              </a:xfrm>
            </p:spPr>
            <p:txBody>
              <a:bodyPr/>
              <a:lstStyle/>
              <a:p>
                <a:r>
                  <a:rPr lang="en-US" dirty="0">
                    <a:solidFill>
                      <a:schemeClr val="tx2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Example: What’s the trade off between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</m:acc>
                    <m:r>
                      <a:rPr lang="en-US" b="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tx2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and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>
                    <a:solidFill>
                      <a:schemeClr val="tx2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?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508000" y="86471"/>
                <a:ext cx="9245600" cy="914400"/>
              </a:xfrm>
              <a:blipFill>
                <a:blip r:embed="rId3"/>
                <a:stretch>
                  <a:fillRect l="-10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28A7-20E5-134C-A0CB-D6DFE774BD1C}" type="datetime1">
              <a:rPr lang="en-US" smtClean="0"/>
              <a:t>11/6/2018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28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1B00759-A64E-4C87-A3D2-283027DFBB60}"/>
              </a:ext>
            </a:extLst>
          </p:cNvPr>
          <p:cNvSpPr txBox="1">
            <a:spLocks/>
          </p:cNvSpPr>
          <p:nvPr/>
        </p:nvSpPr>
        <p:spPr>
          <a:xfrm>
            <a:off x="873172" y="4894239"/>
            <a:ext cx="10034314" cy="1532265"/>
          </a:xfrm>
          <a:prstGeom prst="rect">
            <a:avLst/>
          </a:prstGeom>
        </p:spPr>
        <p:txBody>
          <a:bodyPr vert="horz" lIns="91440" tIns="45720" rIns="91440" bIns="0" rtlCol="0" anchor="ctr">
            <a:normAutofit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2700" b="0" kern="1200">
                <a:solidFill>
                  <a:schemeClr val="accent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Stepwise regression is </a:t>
            </a:r>
            <a:r>
              <a:rPr lang="en-US" sz="2400" b="1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25%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less likely to yield a revision reduction to physician services when compared with the best method.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5DD643D-4BD6-488A-A786-7FC2252B1E2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169" t="2401" r="78460" b="64506"/>
          <a:stretch/>
        </p:blipFill>
        <p:spPr>
          <a:xfrm>
            <a:off x="1907677" y="1221108"/>
            <a:ext cx="3010801" cy="3621455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D59BA0C1-FA1B-4C78-A172-0C527F0CA752}"/>
              </a:ext>
            </a:extLst>
          </p:cNvPr>
          <p:cNvSpPr txBox="1">
            <a:spLocks/>
          </p:cNvSpPr>
          <p:nvPr/>
        </p:nvSpPr>
        <p:spPr>
          <a:xfrm>
            <a:off x="5072512" y="2340250"/>
            <a:ext cx="1415365" cy="864704"/>
          </a:xfrm>
          <a:prstGeom prst="rect">
            <a:avLst/>
          </a:prstGeom>
        </p:spPr>
        <p:txBody>
          <a:bodyPr vert="horz" lIns="91440" tIns="45720" rIns="91440" bIns="0" rtlCol="0" anchor="ctr">
            <a:normAutofit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2700" b="0" kern="1200">
                <a:solidFill>
                  <a:schemeClr val="accent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vs.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7C54F49-36EC-409F-ADD0-5A8E1D68F03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0999" t="36222" r="59630" b="32981"/>
          <a:stretch/>
        </p:blipFill>
        <p:spPr>
          <a:xfrm>
            <a:off x="6491394" y="1524000"/>
            <a:ext cx="3010801" cy="3370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6854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28600"/>
            <a:ext cx="9245600" cy="914400"/>
          </a:xfrm>
        </p:spPr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Non Profit Hospitals: Less Useful Result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28A7-20E5-134C-A0CB-D6DFE774BD1C}" type="datetime1">
              <a:rPr lang="en-US" smtClean="0"/>
              <a:t>11/6/2018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mtClean="0"/>
              <a:t>29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A2CC73A-2647-4D25-9D82-C8DBBA9B07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1107441"/>
            <a:ext cx="7581900" cy="524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118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Motivation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z="800"/>
              <a:t>3</a:t>
            </a:fld>
            <a:endParaRPr lang="en-US" sz="80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6039035-E35D-4AD7-993D-2C620B7EAD1B}"/>
              </a:ext>
            </a:extLst>
          </p:cNvPr>
          <p:cNvCxnSpPr>
            <a:cxnSpLocks/>
          </p:cNvCxnSpPr>
          <p:nvPr/>
        </p:nvCxnSpPr>
        <p:spPr>
          <a:xfrm>
            <a:off x="0" y="3130573"/>
            <a:ext cx="10871200" cy="0"/>
          </a:xfrm>
          <a:prstGeom prst="straightConnector1">
            <a:avLst/>
          </a:prstGeom>
          <a:ln w="571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F54F2F3D-CCFE-400F-AABA-1DC7B3B769E4}"/>
              </a:ext>
            </a:extLst>
          </p:cNvPr>
          <p:cNvSpPr/>
          <p:nvPr/>
        </p:nvSpPr>
        <p:spPr>
          <a:xfrm>
            <a:off x="3051143" y="2942037"/>
            <a:ext cx="377072" cy="37707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A16EED9-E967-4328-A22E-FF8AE1BD4967}"/>
              </a:ext>
            </a:extLst>
          </p:cNvPr>
          <p:cNvSpPr/>
          <p:nvPr/>
        </p:nvSpPr>
        <p:spPr>
          <a:xfrm>
            <a:off x="6001732" y="2942037"/>
            <a:ext cx="377072" cy="37707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A6E30AA-5B1E-4620-90F4-615CA8DDF410}"/>
              </a:ext>
            </a:extLst>
          </p:cNvPr>
          <p:cNvSpPr txBox="1"/>
          <p:nvPr/>
        </p:nvSpPr>
        <p:spPr>
          <a:xfrm>
            <a:off x="2726879" y="2244361"/>
            <a:ext cx="10256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End of</a:t>
            </a:r>
          </a:p>
          <a:p>
            <a:pPr algn="ct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Quarter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3CC63DD-1E03-43F7-A974-45AFF7D9265F}"/>
              </a:ext>
            </a:extLst>
          </p:cNvPr>
          <p:cNvSpPr txBox="1"/>
          <p:nvPr/>
        </p:nvSpPr>
        <p:spPr>
          <a:xfrm>
            <a:off x="5633513" y="2245588"/>
            <a:ext cx="11135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Advance</a:t>
            </a:r>
          </a:p>
          <a:p>
            <a:pPr algn="ct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Estimate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2545F76-21FA-414D-B33A-F6819BD79297}"/>
              </a:ext>
            </a:extLst>
          </p:cNvPr>
          <p:cNvSpPr/>
          <p:nvPr/>
        </p:nvSpPr>
        <p:spPr>
          <a:xfrm>
            <a:off x="8698525" y="2937572"/>
            <a:ext cx="377072" cy="37707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BC8A1D0-F550-419D-A7A4-D0E5CE71D24B}"/>
              </a:ext>
            </a:extLst>
          </p:cNvPr>
          <p:cNvSpPr txBox="1"/>
          <p:nvPr/>
        </p:nvSpPr>
        <p:spPr>
          <a:xfrm>
            <a:off x="8330306" y="2241123"/>
            <a:ext cx="11135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Second</a:t>
            </a:r>
          </a:p>
          <a:p>
            <a:pPr algn="ct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Estimate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2CFF850-FFB5-493D-847F-177D67DFAB39}"/>
              </a:ext>
            </a:extLst>
          </p:cNvPr>
          <p:cNvSpPr/>
          <p:nvPr/>
        </p:nvSpPr>
        <p:spPr>
          <a:xfrm>
            <a:off x="7350128" y="2942037"/>
            <a:ext cx="377072" cy="37707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F8D3C5F-CC91-4AA4-8180-271D70F7E6A1}"/>
              </a:ext>
            </a:extLst>
          </p:cNvPr>
          <p:cNvSpPr/>
          <p:nvPr/>
        </p:nvSpPr>
        <p:spPr>
          <a:xfrm>
            <a:off x="4526437" y="2955921"/>
            <a:ext cx="377072" cy="37707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EA85598-CD0B-418B-912E-1D50447E07C1}"/>
              </a:ext>
            </a:extLst>
          </p:cNvPr>
          <p:cNvSpPr txBox="1"/>
          <p:nvPr/>
        </p:nvSpPr>
        <p:spPr>
          <a:xfrm>
            <a:off x="2219146" y="3813334"/>
            <a:ext cx="55080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Short-term prediction using machine learning (for services sector estimates)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C5DCF580-E281-4165-A7B8-4B9D78560357}"/>
              </a:ext>
            </a:extLst>
          </p:cNvPr>
          <p:cNvCxnSpPr>
            <a:cxnSpLocks/>
          </p:cNvCxnSpPr>
          <p:nvPr/>
        </p:nvCxnSpPr>
        <p:spPr>
          <a:xfrm flipV="1">
            <a:off x="4725380" y="3398223"/>
            <a:ext cx="0" cy="374661"/>
          </a:xfrm>
          <a:prstGeom prst="straightConnector1">
            <a:avLst/>
          </a:prstGeom>
          <a:ln w="571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lowchart: Magnetic Disk 3">
            <a:extLst>
              <a:ext uri="{FF2B5EF4-FFF2-40B4-BE49-F238E27FC236}">
                <a16:creationId xmlns:a16="http://schemas.microsoft.com/office/drawing/2014/main" id="{D8714F9E-515F-47BA-AA53-B0D86C14B125}"/>
              </a:ext>
            </a:extLst>
          </p:cNvPr>
          <p:cNvSpPr/>
          <p:nvPr/>
        </p:nvSpPr>
        <p:spPr>
          <a:xfrm>
            <a:off x="2219146" y="5213159"/>
            <a:ext cx="1066800" cy="473071"/>
          </a:xfrm>
          <a:prstGeom prst="flowChartMagneticDisk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Magnetic Disk 19">
            <a:extLst>
              <a:ext uri="{FF2B5EF4-FFF2-40B4-BE49-F238E27FC236}">
                <a16:creationId xmlns:a16="http://schemas.microsoft.com/office/drawing/2014/main" id="{B2DC7728-B132-4C4B-8640-0160F4A3C61B}"/>
              </a:ext>
            </a:extLst>
          </p:cNvPr>
          <p:cNvSpPr/>
          <p:nvPr/>
        </p:nvSpPr>
        <p:spPr>
          <a:xfrm>
            <a:off x="2593448" y="5486659"/>
            <a:ext cx="1066800" cy="473071"/>
          </a:xfrm>
          <a:prstGeom prst="flowChartMagneticDisk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Magnetic Disk 21">
            <a:extLst>
              <a:ext uri="{FF2B5EF4-FFF2-40B4-BE49-F238E27FC236}">
                <a16:creationId xmlns:a16="http://schemas.microsoft.com/office/drawing/2014/main" id="{653937FA-5CD3-4509-8FF6-F8350573A8B1}"/>
              </a:ext>
            </a:extLst>
          </p:cNvPr>
          <p:cNvSpPr/>
          <p:nvPr/>
        </p:nvSpPr>
        <p:spPr>
          <a:xfrm>
            <a:off x="6378804" y="5600965"/>
            <a:ext cx="1066800" cy="473071"/>
          </a:xfrm>
          <a:prstGeom prst="flowChartMagneticDisk">
            <a:avLst/>
          </a:prstGeom>
          <a:solidFill>
            <a:schemeClr val="bg2">
              <a:lumMod val="50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Magnetic Disk 22">
            <a:extLst>
              <a:ext uri="{FF2B5EF4-FFF2-40B4-BE49-F238E27FC236}">
                <a16:creationId xmlns:a16="http://schemas.microsoft.com/office/drawing/2014/main" id="{395CBC47-ACC2-43C3-A911-A38471031EE8}"/>
              </a:ext>
            </a:extLst>
          </p:cNvPr>
          <p:cNvSpPr/>
          <p:nvPr/>
        </p:nvSpPr>
        <p:spPr>
          <a:xfrm>
            <a:off x="5084189" y="5502535"/>
            <a:ext cx="1066800" cy="473071"/>
          </a:xfrm>
          <a:prstGeom prst="flowChartMagneticDisk">
            <a:avLst/>
          </a:prstGeom>
          <a:solidFill>
            <a:schemeClr val="bg2">
              <a:lumMod val="50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Magnetic Disk 23">
            <a:extLst>
              <a:ext uri="{FF2B5EF4-FFF2-40B4-BE49-F238E27FC236}">
                <a16:creationId xmlns:a16="http://schemas.microsoft.com/office/drawing/2014/main" id="{9710485A-2165-4B80-BC5C-1026349C5B05}"/>
              </a:ext>
            </a:extLst>
          </p:cNvPr>
          <p:cNvSpPr/>
          <p:nvPr/>
        </p:nvSpPr>
        <p:spPr>
          <a:xfrm>
            <a:off x="5711932" y="5803706"/>
            <a:ext cx="1066800" cy="473071"/>
          </a:xfrm>
          <a:prstGeom prst="flowChartMagneticDisk">
            <a:avLst/>
          </a:prstGeom>
          <a:solidFill>
            <a:schemeClr val="bg2">
              <a:lumMod val="50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Magnetic Disk 20">
            <a:extLst>
              <a:ext uri="{FF2B5EF4-FFF2-40B4-BE49-F238E27FC236}">
                <a16:creationId xmlns:a16="http://schemas.microsoft.com/office/drawing/2014/main" id="{C06A681E-6858-47C1-B3C3-3550AEDF431E}"/>
              </a:ext>
            </a:extLst>
          </p:cNvPr>
          <p:cNvSpPr/>
          <p:nvPr/>
        </p:nvSpPr>
        <p:spPr>
          <a:xfrm>
            <a:off x="3452282" y="5681247"/>
            <a:ext cx="1066800" cy="473071"/>
          </a:xfrm>
          <a:prstGeom prst="flowChartMagneticDisk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08B6A49-1EC9-4DDB-B3E6-FC4DE4696CEF}"/>
              </a:ext>
            </a:extLst>
          </p:cNvPr>
          <p:cNvCxnSpPr>
            <a:cxnSpLocks/>
          </p:cNvCxnSpPr>
          <p:nvPr/>
        </p:nvCxnSpPr>
        <p:spPr>
          <a:xfrm flipV="1">
            <a:off x="3689813" y="4561670"/>
            <a:ext cx="836624" cy="93380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BF21C13-B892-4EB5-B770-DC9CB908F1F7}"/>
              </a:ext>
            </a:extLst>
          </p:cNvPr>
          <p:cNvCxnSpPr>
            <a:cxnSpLocks/>
            <a:endCxn id="51" idx="2"/>
          </p:cNvCxnSpPr>
          <p:nvPr/>
        </p:nvCxnSpPr>
        <p:spPr>
          <a:xfrm flipH="1" flipV="1">
            <a:off x="4973172" y="4521220"/>
            <a:ext cx="629444" cy="950090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CC2ECA7B-1DF2-4AD7-AFBC-52C1F551A057}"/>
              </a:ext>
            </a:extLst>
          </p:cNvPr>
          <p:cNvSpPr txBox="1"/>
          <p:nvPr/>
        </p:nvSpPr>
        <p:spPr>
          <a:xfrm>
            <a:off x="1000194" y="5636564"/>
            <a:ext cx="1888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Traditional </a:t>
            </a:r>
          </a:p>
          <a:p>
            <a:pPr algn="ctr"/>
            <a:r>
              <a:rPr lang="en-US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Data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A9C9C8F-DABC-43A9-89D3-24BF5DABBED1}"/>
              </a:ext>
            </a:extLst>
          </p:cNvPr>
          <p:cNvSpPr txBox="1"/>
          <p:nvPr/>
        </p:nvSpPr>
        <p:spPr>
          <a:xfrm>
            <a:off x="7168167" y="5594616"/>
            <a:ext cx="1888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Alternative</a:t>
            </a:r>
          </a:p>
          <a:p>
            <a:pPr algn="ctr"/>
            <a:r>
              <a:rPr lang="en-US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Data</a:t>
            </a:r>
          </a:p>
        </p:txBody>
      </p:sp>
    </p:spTree>
    <p:extLst>
      <p:ext uri="{BB962C8B-B14F-4D97-AF65-F5344CB8AC3E}">
        <p14:creationId xmlns:p14="http://schemas.microsoft.com/office/powerpoint/2010/main" val="2917292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" grpId="0" animBg="1"/>
      <p:bldP spid="22" grpId="0" animBg="1"/>
      <p:bldP spid="23" grpId="0" animBg="1"/>
      <p:bldP spid="24" grpId="0" animBg="1"/>
      <p:bldP spid="21" grpId="0" animBg="1"/>
      <p:bldP spid="32" grpId="0"/>
      <p:bldP spid="3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Next Steps</a:t>
            </a:r>
            <a:endParaRPr lang="en-US" sz="2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z="800"/>
              <a:t>30</a:t>
            </a:fld>
            <a:endParaRPr lang="en-US" sz="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48FDF4F-7065-4138-BB1F-5296D8FFA0DF}"/>
              </a:ext>
            </a:extLst>
          </p:cNvPr>
          <p:cNvSpPr/>
          <p:nvPr/>
        </p:nvSpPr>
        <p:spPr>
          <a:xfrm>
            <a:off x="990600" y="2667000"/>
            <a:ext cx="8534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Construct a “</a:t>
            </a:r>
            <a:r>
              <a:rPr lang="en-US" sz="28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moneyball</a:t>
            </a:r>
            <a:r>
              <a:rPr lang="en-US" sz="28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” set of algorithms that yield marked wins for the home team. </a:t>
            </a:r>
          </a:p>
        </p:txBody>
      </p:sp>
    </p:spTree>
    <p:extLst>
      <p:ext uri="{BB962C8B-B14F-4D97-AF65-F5344CB8AC3E}">
        <p14:creationId xmlns:p14="http://schemas.microsoft.com/office/powerpoint/2010/main" val="36962180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E351AB2-6106-4DA4-8BD5-97B29CAB6F59}"/>
              </a:ext>
            </a:extLst>
          </p:cNvPr>
          <p:cNvSpPr txBox="1"/>
          <p:nvPr/>
        </p:nvSpPr>
        <p:spPr>
          <a:xfrm>
            <a:off x="3048000" y="3198167"/>
            <a:ext cx="6278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Jeffrey.Chen@bea.gov</a:t>
            </a:r>
          </a:p>
        </p:txBody>
      </p:sp>
    </p:spTree>
    <p:extLst>
      <p:ext uri="{BB962C8B-B14F-4D97-AF65-F5344CB8AC3E}">
        <p14:creationId xmlns:p14="http://schemas.microsoft.com/office/powerpoint/2010/main" val="950316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28600"/>
            <a:ext cx="9245600" cy="9144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Possibilities: </a:t>
            </a:r>
            <a:r>
              <a:rPr lang="en-US" sz="24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ML for National Economic Accounts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z="800"/>
              <a:t>4</a:t>
            </a:fld>
            <a:endParaRPr lang="en-US" sz="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255C54-83D2-418E-888C-CC8CE9BCE1C7}"/>
              </a:ext>
            </a:extLst>
          </p:cNvPr>
          <p:cNvSpPr/>
          <p:nvPr/>
        </p:nvSpPr>
        <p:spPr>
          <a:xfrm>
            <a:off x="3733800" y="1600200"/>
            <a:ext cx="7848600" cy="1605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Identify which modeling considerations (e.g. algorithm, data, feature selection) are associated with accuracy gains by PCE services component.</a:t>
            </a: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F8F3F79-0EC8-4A52-99F1-B35B078DEE4F}"/>
              </a:ext>
            </a:extLst>
          </p:cNvPr>
          <p:cNvSpPr/>
          <p:nvPr/>
        </p:nvSpPr>
        <p:spPr>
          <a:xfrm>
            <a:off x="1066800" y="4648200"/>
            <a:ext cx="2514600" cy="6746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600" dirty="0">
                <a:solidFill>
                  <a:schemeClr val="accent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</a:t>
            </a:r>
            <a:r>
              <a:rPr lang="en-US" sz="2400" dirty="0">
                <a:solidFill>
                  <a:schemeClr val="accent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</a:t>
            </a:r>
            <a:r>
              <a:rPr lang="en-US" sz="3600" dirty="0">
                <a:solidFill>
                  <a:schemeClr val="accent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dirty="0">
                <a:solidFill>
                  <a:schemeClr val="accent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vs. </a:t>
            </a:r>
            <a:r>
              <a:rPr lang="en-US" sz="3600" dirty="0">
                <a:solidFill>
                  <a:schemeClr val="accent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</a:t>
            </a:r>
            <a:r>
              <a:rPr lang="en-US" sz="2400" dirty="0">
                <a:solidFill>
                  <a:schemeClr val="accent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 sz="3600" dirty="0">
              <a:solidFill>
                <a:schemeClr val="accent3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224E2B1-0C6C-46BD-B73A-63FBF11BF3E5}"/>
              </a:ext>
            </a:extLst>
          </p:cNvPr>
          <p:cNvSpPr/>
          <p:nvPr/>
        </p:nvSpPr>
        <p:spPr>
          <a:xfrm>
            <a:off x="1152861" y="3850003"/>
            <a:ext cx="152400" cy="152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CE51BD0-3CE8-4049-8BE6-40AFA2C6A2C8}"/>
              </a:ext>
            </a:extLst>
          </p:cNvPr>
          <p:cNvCxnSpPr>
            <a:cxnSpLocks/>
            <a:stCxn id="8" idx="6"/>
          </p:cNvCxnSpPr>
          <p:nvPr/>
        </p:nvCxnSpPr>
        <p:spPr>
          <a:xfrm flipV="1">
            <a:off x="1305261" y="3557517"/>
            <a:ext cx="1211179" cy="368686"/>
          </a:xfrm>
          <a:prstGeom prst="straightConnector1">
            <a:avLst/>
          </a:prstGeom>
          <a:ln w="28575">
            <a:solidFill>
              <a:srgbClr val="EA9C00">
                <a:alpha val="50196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F120817-5147-432B-AAEB-5B72D64C9EAC}"/>
              </a:ext>
            </a:extLst>
          </p:cNvPr>
          <p:cNvCxnSpPr>
            <a:cxnSpLocks/>
          </p:cNvCxnSpPr>
          <p:nvPr/>
        </p:nvCxnSpPr>
        <p:spPr>
          <a:xfrm flipV="1">
            <a:off x="1457661" y="3401749"/>
            <a:ext cx="1295651" cy="448254"/>
          </a:xfrm>
          <a:prstGeom prst="straightConnector1">
            <a:avLst/>
          </a:prstGeom>
          <a:ln w="28575">
            <a:solidFill>
              <a:srgbClr val="EA9C00">
                <a:alpha val="50196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9472B23-3357-4295-92F4-807853724B3B}"/>
              </a:ext>
            </a:extLst>
          </p:cNvPr>
          <p:cNvCxnSpPr>
            <a:cxnSpLocks/>
            <a:stCxn id="8" idx="6"/>
          </p:cNvCxnSpPr>
          <p:nvPr/>
        </p:nvCxnSpPr>
        <p:spPr>
          <a:xfrm flipV="1">
            <a:off x="1305261" y="3633717"/>
            <a:ext cx="1363579" cy="292486"/>
          </a:xfrm>
          <a:prstGeom prst="straightConnector1">
            <a:avLst/>
          </a:prstGeom>
          <a:ln w="28575">
            <a:solidFill>
              <a:srgbClr val="EA9C00">
                <a:alpha val="50196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6BEB831-74DF-4405-91CA-8FD815C0E3CC}"/>
              </a:ext>
            </a:extLst>
          </p:cNvPr>
          <p:cNvCxnSpPr>
            <a:cxnSpLocks/>
            <a:stCxn id="8" idx="6"/>
          </p:cNvCxnSpPr>
          <p:nvPr/>
        </p:nvCxnSpPr>
        <p:spPr>
          <a:xfrm flipV="1">
            <a:off x="1305261" y="3811903"/>
            <a:ext cx="1515979" cy="114300"/>
          </a:xfrm>
          <a:prstGeom prst="straightConnector1">
            <a:avLst/>
          </a:prstGeom>
          <a:ln w="28575">
            <a:solidFill>
              <a:srgbClr val="EA9C00">
                <a:alpha val="50196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482EBCF5-AAFA-4C09-94E8-87180A277706}"/>
              </a:ext>
            </a:extLst>
          </p:cNvPr>
          <p:cNvCxnSpPr>
            <a:cxnSpLocks/>
            <a:stCxn id="8" idx="6"/>
          </p:cNvCxnSpPr>
          <p:nvPr/>
        </p:nvCxnSpPr>
        <p:spPr>
          <a:xfrm flipV="1">
            <a:off x="1305261" y="3633717"/>
            <a:ext cx="1642812" cy="292486"/>
          </a:xfrm>
          <a:prstGeom prst="straightConnector1">
            <a:avLst/>
          </a:prstGeom>
          <a:ln w="28575">
            <a:solidFill>
              <a:srgbClr val="EA9C00">
                <a:alpha val="50196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9A9F0FF4-6D1F-4AE7-8C89-EE5B02499B90}"/>
              </a:ext>
            </a:extLst>
          </p:cNvPr>
          <p:cNvCxnSpPr>
            <a:cxnSpLocks/>
            <a:stCxn id="8" idx="6"/>
          </p:cNvCxnSpPr>
          <p:nvPr/>
        </p:nvCxnSpPr>
        <p:spPr>
          <a:xfrm flipV="1">
            <a:off x="1305261" y="3665661"/>
            <a:ext cx="1177090" cy="260542"/>
          </a:xfrm>
          <a:prstGeom prst="straightConnector1">
            <a:avLst/>
          </a:prstGeom>
          <a:ln w="28575">
            <a:solidFill>
              <a:srgbClr val="EA9C00">
                <a:alpha val="50196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220A0A4C-3F32-479C-A033-7A82BCA0FF25}"/>
              </a:ext>
            </a:extLst>
          </p:cNvPr>
          <p:cNvCxnSpPr>
            <a:cxnSpLocks/>
            <a:stCxn id="8" idx="6"/>
          </p:cNvCxnSpPr>
          <p:nvPr/>
        </p:nvCxnSpPr>
        <p:spPr>
          <a:xfrm flipV="1">
            <a:off x="1305261" y="3716653"/>
            <a:ext cx="1642812" cy="209550"/>
          </a:xfrm>
          <a:prstGeom prst="straightConnector1">
            <a:avLst/>
          </a:prstGeom>
          <a:ln w="28575">
            <a:solidFill>
              <a:srgbClr val="EA9C00">
                <a:alpha val="50196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52163021-E5F4-471E-9428-3CF73D14D023}"/>
              </a:ext>
            </a:extLst>
          </p:cNvPr>
          <p:cNvCxnSpPr>
            <a:cxnSpLocks/>
            <a:stCxn id="8" idx="6"/>
          </p:cNvCxnSpPr>
          <p:nvPr/>
        </p:nvCxnSpPr>
        <p:spPr>
          <a:xfrm flipV="1">
            <a:off x="1305261" y="3557517"/>
            <a:ext cx="1422734" cy="368686"/>
          </a:xfrm>
          <a:prstGeom prst="straightConnector1">
            <a:avLst/>
          </a:prstGeom>
          <a:ln w="28575">
            <a:solidFill>
              <a:srgbClr val="EA9C00">
                <a:alpha val="50196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2E226480-82E9-47B1-B3D2-33A60F9D5DAA}"/>
              </a:ext>
            </a:extLst>
          </p:cNvPr>
          <p:cNvCxnSpPr>
            <a:cxnSpLocks/>
            <a:stCxn id="8" idx="6"/>
          </p:cNvCxnSpPr>
          <p:nvPr/>
        </p:nvCxnSpPr>
        <p:spPr>
          <a:xfrm>
            <a:off x="1305261" y="3926203"/>
            <a:ext cx="1456573" cy="0"/>
          </a:xfrm>
          <a:prstGeom prst="straightConnector1">
            <a:avLst/>
          </a:prstGeom>
          <a:ln w="28575">
            <a:solidFill>
              <a:srgbClr val="EA9C00">
                <a:alpha val="50196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5E1E8BAF-8A57-4048-BE42-D0A20A0A47FA}"/>
              </a:ext>
            </a:extLst>
          </p:cNvPr>
          <p:cNvCxnSpPr>
            <a:cxnSpLocks/>
            <a:stCxn id="8" idx="6"/>
          </p:cNvCxnSpPr>
          <p:nvPr/>
        </p:nvCxnSpPr>
        <p:spPr>
          <a:xfrm flipV="1">
            <a:off x="1305261" y="3481317"/>
            <a:ext cx="2049379" cy="444886"/>
          </a:xfrm>
          <a:prstGeom prst="straightConnector1">
            <a:avLst/>
          </a:prstGeom>
          <a:ln w="57150">
            <a:solidFill>
              <a:schemeClr val="bg2">
                <a:lumMod val="50000"/>
                <a:alpha val="72157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49A889FB-B326-43DF-BE28-72E5FAB1D395}"/>
              </a:ext>
            </a:extLst>
          </p:cNvPr>
          <p:cNvCxnSpPr>
            <a:cxnSpLocks/>
            <a:stCxn id="8" idx="6"/>
          </p:cNvCxnSpPr>
          <p:nvPr/>
        </p:nvCxnSpPr>
        <p:spPr>
          <a:xfrm flipV="1">
            <a:off x="1305261" y="3401748"/>
            <a:ext cx="1160045" cy="524455"/>
          </a:xfrm>
          <a:prstGeom prst="straightConnector1">
            <a:avLst/>
          </a:prstGeom>
          <a:ln w="28575">
            <a:solidFill>
              <a:srgbClr val="EA9C00">
                <a:alpha val="50196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5" name="Group 84">
            <a:extLst>
              <a:ext uri="{FF2B5EF4-FFF2-40B4-BE49-F238E27FC236}">
                <a16:creationId xmlns:a16="http://schemas.microsoft.com/office/drawing/2014/main" id="{83E0832B-91ED-475C-8555-C38BC29964EE}"/>
              </a:ext>
            </a:extLst>
          </p:cNvPr>
          <p:cNvGrpSpPr/>
          <p:nvPr/>
        </p:nvGrpSpPr>
        <p:grpSpPr>
          <a:xfrm>
            <a:off x="1225217" y="2098136"/>
            <a:ext cx="2061912" cy="569594"/>
            <a:chOff x="960521" y="1993513"/>
            <a:chExt cx="2468479" cy="681906"/>
          </a:xfrm>
          <a:solidFill>
            <a:schemeClr val="bg2">
              <a:lumMod val="50000"/>
            </a:schemeClr>
          </a:solidFill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A5D3E8EE-2CA5-4B09-AED7-5ACB5AD7D6F2}"/>
                </a:ext>
              </a:extLst>
            </p:cNvPr>
            <p:cNvSpPr/>
            <p:nvPr/>
          </p:nvSpPr>
          <p:spPr>
            <a:xfrm>
              <a:off x="960521" y="2142811"/>
              <a:ext cx="792080" cy="53260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2</a:t>
              </a: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6AD0C96E-06BD-4BFB-B3E8-C91E4EFFF810}"/>
                </a:ext>
              </a:extLst>
            </p:cNvPr>
            <p:cNvSpPr/>
            <p:nvPr/>
          </p:nvSpPr>
          <p:spPr>
            <a:xfrm>
              <a:off x="1798720" y="1993513"/>
              <a:ext cx="792080" cy="68190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1</a:t>
              </a: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FBBDF3BB-E9E4-474D-81F0-CE9945AAD2E2}"/>
                </a:ext>
              </a:extLst>
            </p:cNvPr>
            <p:cNvSpPr/>
            <p:nvPr/>
          </p:nvSpPr>
          <p:spPr>
            <a:xfrm>
              <a:off x="2636920" y="2309645"/>
              <a:ext cx="792080" cy="36577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3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1002839D-B2AA-45AC-9EA4-1E6229F0B13D}"/>
                  </a:ext>
                </a:extLst>
              </p:cNvPr>
              <p:cNvSpPr txBox="1"/>
              <p:nvPr/>
            </p:nvSpPr>
            <p:spPr>
              <a:xfrm>
                <a:off x="2099776" y="1376139"/>
                <a:ext cx="448648" cy="6707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1002839D-B2AA-45AC-9EA4-1E6229F0B1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9776" y="1376139"/>
                <a:ext cx="448648" cy="6707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45E409E7-4881-4DF3-9C9D-2C26EDE4ECBE}"/>
              </a:ext>
            </a:extLst>
          </p:cNvPr>
          <p:cNvCxnSpPr>
            <a:cxnSpLocks/>
          </p:cNvCxnSpPr>
          <p:nvPr/>
        </p:nvCxnSpPr>
        <p:spPr>
          <a:xfrm flipH="1">
            <a:off x="2126667" y="1905000"/>
            <a:ext cx="83133" cy="193136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7B07941B-CDF8-434F-80E5-6BBC2397E01F}"/>
              </a:ext>
            </a:extLst>
          </p:cNvPr>
          <p:cNvCxnSpPr>
            <a:cxnSpLocks/>
          </p:cNvCxnSpPr>
          <p:nvPr/>
        </p:nvCxnSpPr>
        <p:spPr>
          <a:xfrm>
            <a:off x="2324100" y="1904512"/>
            <a:ext cx="38100" cy="193624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62019944-0321-4106-902D-AE201D9A4DBC}"/>
              </a:ext>
            </a:extLst>
          </p:cNvPr>
          <p:cNvCxnSpPr>
            <a:cxnSpLocks/>
          </p:cNvCxnSpPr>
          <p:nvPr/>
        </p:nvCxnSpPr>
        <p:spPr>
          <a:xfrm>
            <a:off x="2033547" y="1257300"/>
            <a:ext cx="93120" cy="305164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06A496DF-0B1F-48E6-BAB0-387E26E10271}"/>
              </a:ext>
            </a:extLst>
          </p:cNvPr>
          <p:cNvCxnSpPr>
            <a:cxnSpLocks/>
          </p:cNvCxnSpPr>
          <p:nvPr/>
        </p:nvCxnSpPr>
        <p:spPr>
          <a:xfrm flipH="1">
            <a:off x="2465306" y="1219018"/>
            <a:ext cx="121678" cy="31611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>
            <a:extLst>
              <a:ext uri="{FF2B5EF4-FFF2-40B4-BE49-F238E27FC236}">
                <a16:creationId xmlns:a16="http://schemas.microsoft.com/office/drawing/2014/main" id="{75097B1D-9C05-4283-883A-D6E233CFFC19}"/>
              </a:ext>
            </a:extLst>
          </p:cNvPr>
          <p:cNvSpPr/>
          <p:nvPr/>
        </p:nvSpPr>
        <p:spPr>
          <a:xfrm>
            <a:off x="3733800" y="2496087"/>
            <a:ext cx="7467600" cy="1605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Construct ‘hurricane tracks’ for projected quarterly economic growth to help build consensus that a predicted growth is likely.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ED1A5679-6802-45BD-A5A7-941305B71AF3}"/>
              </a:ext>
            </a:extLst>
          </p:cNvPr>
          <p:cNvSpPr/>
          <p:nvPr/>
        </p:nvSpPr>
        <p:spPr>
          <a:xfrm>
            <a:off x="3733800" y="4032948"/>
            <a:ext cx="6096000" cy="16059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Develop a simple framework for evaluating tradeoffs in terms of revision reductions relative to current methods.</a:t>
            </a:r>
          </a:p>
        </p:txBody>
      </p:sp>
    </p:spTree>
    <p:extLst>
      <p:ext uri="{BB962C8B-B14F-4D97-AF65-F5344CB8AC3E}">
        <p14:creationId xmlns:p14="http://schemas.microsoft.com/office/powerpoint/2010/main" val="1225575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2" grpId="0"/>
      <p:bldP spid="8" grpId="0" animBg="1"/>
      <p:bldP spid="86" grpId="0"/>
      <p:bldP spid="96" grpId="0"/>
      <p:bldP spid="9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28600"/>
            <a:ext cx="9245600" cy="9144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Hurdles: </a:t>
            </a:r>
            <a:r>
              <a:rPr lang="en-US" sz="28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There are more variables than records.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z="800"/>
              <a:t>5</a:t>
            </a:fld>
            <a:endParaRPr lang="en-US" sz="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50FD71-5F14-4B47-BCFF-4B36F7FD8CB1}"/>
              </a:ext>
            </a:extLst>
          </p:cNvPr>
          <p:cNvSpPr/>
          <p:nvPr/>
        </p:nvSpPr>
        <p:spPr>
          <a:xfrm>
            <a:off x="679450" y="1702462"/>
            <a:ext cx="4953000" cy="702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b="1" dirty="0">
                <a:solidFill>
                  <a:schemeClr val="accent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Traditional statistical methods have trouble with  k &gt; n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59FE194-DF14-49F4-AC7E-28176C367D6B}"/>
              </a:ext>
            </a:extLst>
          </p:cNvPr>
          <p:cNvGraphicFramePr>
            <a:graphicFrameLocks noGrp="1"/>
          </p:cNvGraphicFramePr>
          <p:nvPr/>
        </p:nvGraphicFramePr>
        <p:xfrm>
          <a:off x="492760" y="2415031"/>
          <a:ext cx="4953000" cy="3094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603">
                  <a:extLst>
                    <a:ext uri="{9D8B030D-6E8A-4147-A177-3AD203B41FA5}">
                      <a16:colId xmlns:a16="http://schemas.microsoft.com/office/drawing/2014/main" val="1032290705"/>
                    </a:ext>
                  </a:extLst>
                </a:gridCol>
                <a:gridCol w="530185">
                  <a:extLst>
                    <a:ext uri="{9D8B030D-6E8A-4147-A177-3AD203B41FA5}">
                      <a16:colId xmlns:a16="http://schemas.microsoft.com/office/drawing/2014/main" val="4029789436"/>
                    </a:ext>
                  </a:extLst>
                </a:gridCol>
                <a:gridCol w="530185">
                  <a:extLst>
                    <a:ext uri="{9D8B030D-6E8A-4147-A177-3AD203B41FA5}">
                      <a16:colId xmlns:a16="http://schemas.microsoft.com/office/drawing/2014/main" val="1378798166"/>
                    </a:ext>
                  </a:extLst>
                </a:gridCol>
                <a:gridCol w="530185">
                  <a:extLst>
                    <a:ext uri="{9D8B030D-6E8A-4147-A177-3AD203B41FA5}">
                      <a16:colId xmlns:a16="http://schemas.microsoft.com/office/drawing/2014/main" val="1575379765"/>
                    </a:ext>
                  </a:extLst>
                </a:gridCol>
                <a:gridCol w="530185">
                  <a:extLst>
                    <a:ext uri="{9D8B030D-6E8A-4147-A177-3AD203B41FA5}">
                      <a16:colId xmlns:a16="http://schemas.microsoft.com/office/drawing/2014/main" val="3489180380"/>
                    </a:ext>
                  </a:extLst>
                </a:gridCol>
                <a:gridCol w="530185">
                  <a:extLst>
                    <a:ext uri="{9D8B030D-6E8A-4147-A177-3AD203B41FA5}">
                      <a16:colId xmlns:a16="http://schemas.microsoft.com/office/drawing/2014/main" val="507576225"/>
                    </a:ext>
                  </a:extLst>
                </a:gridCol>
                <a:gridCol w="530185">
                  <a:extLst>
                    <a:ext uri="{9D8B030D-6E8A-4147-A177-3AD203B41FA5}">
                      <a16:colId xmlns:a16="http://schemas.microsoft.com/office/drawing/2014/main" val="935462322"/>
                    </a:ext>
                  </a:extLst>
                </a:gridCol>
                <a:gridCol w="530185">
                  <a:extLst>
                    <a:ext uri="{9D8B030D-6E8A-4147-A177-3AD203B41FA5}">
                      <a16:colId xmlns:a16="http://schemas.microsoft.com/office/drawing/2014/main" val="1991732788"/>
                    </a:ext>
                  </a:extLst>
                </a:gridCol>
                <a:gridCol w="735102">
                  <a:extLst>
                    <a:ext uri="{9D8B030D-6E8A-4147-A177-3AD203B41FA5}">
                      <a16:colId xmlns:a16="http://schemas.microsoft.com/office/drawing/2014/main" val="268474422"/>
                    </a:ext>
                  </a:extLst>
                </a:gridCol>
              </a:tblGrid>
              <a:tr h="419289"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Id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Y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X1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X2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X3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X4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X5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. . . 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x999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958988"/>
                  </a:ext>
                </a:extLst>
              </a:tr>
              <a:tr h="419289"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9399313"/>
                  </a:ext>
                </a:extLst>
              </a:tr>
              <a:tr h="419289"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27203"/>
                  </a:ext>
                </a:extLst>
              </a:tr>
              <a:tr h="419289"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72956"/>
                  </a:ext>
                </a:extLst>
              </a:tr>
              <a:tr h="710909"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.</a:t>
                      </a:r>
                    </a:p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.</a:t>
                      </a:r>
                    </a:p>
                  </a:txBody>
                  <a:tcPr marL="127671" marR="127671" marT="63835" marB="63835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08587"/>
                  </a:ext>
                </a:extLst>
              </a:tr>
              <a:tr h="419289"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29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639545"/>
                  </a:ext>
                </a:extLst>
              </a:tr>
            </a:tbl>
          </a:graphicData>
        </a:graphic>
      </p:graphicFrame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0C1805B-95EF-496B-BF82-CCAE034B2A78}"/>
              </a:ext>
            </a:extLst>
          </p:cNvPr>
          <p:cNvCxnSpPr/>
          <p:nvPr/>
        </p:nvCxnSpPr>
        <p:spPr>
          <a:xfrm flipV="1">
            <a:off x="2359660" y="5531615"/>
            <a:ext cx="0" cy="3048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0049627-8673-4512-A5DF-C0C92AA30303}"/>
              </a:ext>
            </a:extLst>
          </p:cNvPr>
          <p:cNvCxnSpPr/>
          <p:nvPr/>
        </p:nvCxnSpPr>
        <p:spPr>
          <a:xfrm flipV="1">
            <a:off x="2893060" y="5531615"/>
            <a:ext cx="0" cy="3048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FE0C044-0B98-49AA-950C-61F554BEE732}"/>
              </a:ext>
            </a:extLst>
          </p:cNvPr>
          <p:cNvCxnSpPr/>
          <p:nvPr/>
        </p:nvCxnSpPr>
        <p:spPr>
          <a:xfrm flipV="1">
            <a:off x="3426460" y="5531615"/>
            <a:ext cx="0" cy="3048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6E95504E-3B2F-43A0-BA6C-491AE5B22580}"/>
              </a:ext>
            </a:extLst>
          </p:cNvPr>
          <p:cNvSpPr/>
          <p:nvPr/>
        </p:nvSpPr>
        <p:spPr>
          <a:xfrm>
            <a:off x="1521460" y="5822345"/>
            <a:ext cx="2667001" cy="318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Which variables to choose?!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1C7F5B2-93ED-4076-B5CC-AF806BD2AA3E}"/>
              </a:ext>
            </a:extLst>
          </p:cNvPr>
          <p:cNvCxnSpPr/>
          <p:nvPr/>
        </p:nvCxnSpPr>
        <p:spPr>
          <a:xfrm>
            <a:off x="5867400" y="1143000"/>
            <a:ext cx="0" cy="539432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6B06540D-170D-40AE-887D-C5A76B6B10B9}"/>
              </a:ext>
            </a:extLst>
          </p:cNvPr>
          <p:cNvSpPr/>
          <p:nvPr/>
        </p:nvSpPr>
        <p:spPr>
          <a:xfrm>
            <a:off x="1054366" y="1035655"/>
            <a:ext cx="4203169" cy="545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Issue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563B6AC-6FBE-43EE-A380-7E7CA5D2B1C7}"/>
              </a:ext>
            </a:extLst>
          </p:cNvPr>
          <p:cNvSpPr/>
          <p:nvPr/>
        </p:nvSpPr>
        <p:spPr>
          <a:xfrm>
            <a:off x="6560821" y="1066341"/>
            <a:ext cx="4203169" cy="545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Solution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126B188-4914-49C8-A74F-1EFC1BF29702}"/>
              </a:ext>
            </a:extLst>
          </p:cNvPr>
          <p:cNvSpPr/>
          <p:nvPr/>
        </p:nvSpPr>
        <p:spPr>
          <a:xfrm>
            <a:off x="6102350" y="1702462"/>
            <a:ext cx="5708647" cy="702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b="1" dirty="0">
                <a:solidFill>
                  <a:schemeClr val="accent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Many ML methods can efficiently sift through inputs that maximize predictive accuracy.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BD0B398E-EE5A-47CC-A615-DB14774967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155133"/>
              </p:ext>
            </p:extLst>
          </p:nvPr>
        </p:nvGraphicFramePr>
        <p:xfrm>
          <a:off x="6327405" y="2415031"/>
          <a:ext cx="4953000" cy="3094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603">
                  <a:extLst>
                    <a:ext uri="{9D8B030D-6E8A-4147-A177-3AD203B41FA5}">
                      <a16:colId xmlns:a16="http://schemas.microsoft.com/office/drawing/2014/main" val="1032290705"/>
                    </a:ext>
                  </a:extLst>
                </a:gridCol>
                <a:gridCol w="530185">
                  <a:extLst>
                    <a:ext uri="{9D8B030D-6E8A-4147-A177-3AD203B41FA5}">
                      <a16:colId xmlns:a16="http://schemas.microsoft.com/office/drawing/2014/main" val="4029789436"/>
                    </a:ext>
                  </a:extLst>
                </a:gridCol>
                <a:gridCol w="530185">
                  <a:extLst>
                    <a:ext uri="{9D8B030D-6E8A-4147-A177-3AD203B41FA5}">
                      <a16:colId xmlns:a16="http://schemas.microsoft.com/office/drawing/2014/main" val="1378798166"/>
                    </a:ext>
                  </a:extLst>
                </a:gridCol>
                <a:gridCol w="530185">
                  <a:extLst>
                    <a:ext uri="{9D8B030D-6E8A-4147-A177-3AD203B41FA5}">
                      <a16:colId xmlns:a16="http://schemas.microsoft.com/office/drawing/2014/main" val="1575379765"/>
                    </a:ext>
                  </a:extLst>
                </a:gridCol>
                <a:gridCol w="530185">
                  <a:extLst>
                    <a:ext uri="{9D8B030D-6E8A-4147-A177-3AD203B41FA5}">
                      <a16:colId xmlns:a16="http://schemas.microsoft.com/office/drawing/2014/main" val="3489180380"/>
                    </a:ext>
                  </a:extLst>
                </a:gridCol>
                <a:gridCol w="530185">
                  <a:extLst>
                    <a:ext uri="{9D8B030D-6E8A-4147-A177-3AD203B41FA5}">
                      <a16:colId xmlns:a16="http://schemas.microsoft.com/office/drawing/2014/main" val="507576225"/>
                    </a:ext>
                  </a:extLst>
                </a:gridCol>
                <a:gridCol w="530185">
                  <a:extLst>
                    <a:ext uri="{9D8B030D-6E8A-4147-A177-3AD203B41FA5}">
                      <a16:colId xmlns:a16="http://schemas.microsoft.com/office/drawing/2014/main" val="935462322"/>
                    </a:ext>
                  </a:extLst>
                </a:gridCol>
                <a:gridCol w="530185">
                  <a:extLst>
                    <a:ext uri="{9D8B030D-6E8A-4147-A177-3AD203B41FA5}">
                      <a16:colId xmlns:a16="http://schemas.microsoft.com/office/drawing/2014/main" val="1991732788"/>
                    </a:ext>
                  </a:extLst>
                </a:gridCol>
                <a:gridCol w="735102">
                  <a:extLst>
                    <a:ext uri="{9D8B030D-6E8A-4147-A177-3AD203B41FA5}">
                      <a16:colId xmlns:a16="http://schemas.microsoft.com/office/drawing/2014/main" val="268474422"/>
                    </a:ext>
                  </a:extLst>
                </a:gridCol>
              </a:tblGrid>
              <a:tr h="419289"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Id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Y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X1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X2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X3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X4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X5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. . . 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x999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958988"/>
                  </a:ext>
                </a:extLst>
              </a:tr>
              <a:tr h="419289"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9399313"/>
                  </a:ext>
                </a:extLst>
              </a:tr>
              <a:tr h="419289"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27203"/>
                  </a:ext>
                </a:extLst>
              </a:tr>
              <a:tr h="419289"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72956"/>
                  </a:ext>
                </a:extLst>
              </a:tr>
              <a:tr h="710909"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.</a:t>
                      </a:r>
                    </a:p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.</a:t>
                      </a:r>
                    </a:p>
                  </a:txBody>
                  <a:tcPr marL="127671" marR="127671" marT="63835" marB="63835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08587"/>
                  </a:ext>
                </a:extLst>
              </a:tr>
              <a:tr h="419289"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29</a:t>
                      </a: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127671" marR="127671" marT="63835" marB="63835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639545"/>
                  </a:ext>
                </a:extLst>
              </a:tr>
            </a:tbl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9D5DE38F-48D2-457E-ABBD-F0B7433CC7CC}"/>
              </a:ext>
            </a:extLst>
          </p:cNvPr>
          <p:cNvSpPr/>
          <p:nvPr/>
        </p:nvSpPr>
        <p:spPr>
          <a:xfrm>
            <a:off x="7356106" y="5791659"/>
            <a:ext cx="1711694" cy="318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3        1        2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E6DF914-75A9-4E18-A1E5-300861913481}"/>
              </a:ext>
            </a:extLst>
          </p:cNvPr>
          <p:cNvSpPr/>
          <p:nvPr/>
        </p:nvSpPr>
        <p:spPr>
          <a:xfrm>
            <a:off x="6878452" y="6043343"/>
            <a:ext cx="2667001" cy="318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Ranked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1AE8A03-8B84-4EE7-9E72-0B284DDCD62C}"/>
              </a:ext>
            </a:extLst>
          </p:cNvPr>
          <p:cNvCxnSpPr/>
          <p:nvPr/>
        </p:nvCxnSpPr>
        <p:spPr>
          <a:xfrm flipV="1">
            <a:off x="7696200" y="5531615"/>
            <a:ext cx="0" cy="3048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EA69816-BF4F-45B4-B71F-288FA4788607}"/>
              </a:ext>
            </a:extLst>
          </p:cNvPr>
          <p:cNvCxnSpPr/>
          <p:nvPr/>
        </p:nvCxnSpPr>
        <p:spPr>
          <a:xfrm flipV="1">
            <a:off x="8229600" y="5531615"/>
            <a:ext cx="0" cy="3048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E4352C7-751C-43FF-B26E-8EA044BDF4BD}"/>
              </a:ext>
            </a:extLst>
          </p:cNvPr>
          <p:cNvCxnSpPr/>
          <p:nvPr/>
        </p:nvCxnSpPr>
        <p:spPr>
          <a:xfrm flipV="1">
            <a:off x="8763000" y="5531615"/>
            <a:ext cx="0" cy="3048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6713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9" grpId="0"/>
      <p:bldP spid="12" grpId="0"/>
      <p:bldP spid="13" grpId="0"/>
      <p:bldP spid="14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266B61DD-4932-46E4-9CDD-E33439CCCF04}"/>
              </a:ext>
            </a:extLst>
          </p:cNvPr>
          <p:cNvSpPr/>
          <p:nvPr/>
        </p:nvSpPr>
        <p:spPr>
          <a:xfrm>
            <a:off x="8724636" y="3340580"/>
            <a:ext cx="1916567" cy="1319839"/>
          </a:xfrm>
          <a:custGeom>
            <a:avLst/>
            <a:gdLst>
              <a:gd name="connsiteX0" fmla="*/ 36666 w 5291054"/>
              <a:gd name="connsiteY0" fmla="*/ 1601248 h 1643272"/>
              <a:gd name="connsiteX1" fmla="*/ 104905 w 5291054"/>
              <a:gd name="connsiteY1" fmla="*/ 1601248 h 1643272"/>
              <a:gd name="connsiteX2" fmla="*/ 923771 w 5291054"/>
              <a:gd name="connsiteY2" fmla="*/ 1164520 h 1643272"/>
              <a:gd name="connsiteX3" fmla="*/ 1578863 w 5291054"/>
              <a:gd name="connsiteY3" fmla="*/ 277415 h 1643272"/>
              <a:gd name="connsiteX4" fmla="*/ 2889048 w 5291054"/>
              <a:gd name="connsiteY4" fmla="*/ 59051 h 1643272"/>
              <a:gd name="connsiteX5" fmla="*/ 3830744 w 5291054"/>
              <a:gd name="connsiteY5" fmla="*/ 1232759 h 1643272"/>
              <a:gd name="connsiteX6" fmla="*/ 5291054 w 5291054"/>
              <a:gd name="connsiteY6" fmla="*/ 1614896 h 1643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91054" h="1643272">
                <a:moveTo>
                  <a:pt x="36666" y="1601248"/>
                </a:moveTo>
                <a:cubicBezTo>
                  <a:pt x="-3140" y="1637642"/>
                  <a:pt x="-42946" y="1674036"/>
                  <a:pt x="104905" y="1601248"/>
                </a:cubicBezTo>
                <a:cubicBezTo>
                  <a:pt x="252756" y="1528460"/>
                  <a:pt x="678111" y="1385159"/>
                  <a:pt x="923771" y="1164520"/>
                </a:cubicBezTo>
                <a:cubicBezTo>
                  <a:pt x="1169431" y="943881"/>
                  <a:pt x="1251317" y="461660"/>
                  <a:pt x="1578863" y="277415"/>
                </a:cubicBezTo>
                <a:cubicBezTo>
                  <a:pt x="1906409" y="93170"/>
                  <a:pt x="2513735" y="-100173"/>
                  <a:pt x="2889048" y="59051"/>
                </a:cubicBezTo>
                <a:cubicBezTo>
                  <a:pt x="3264362" y="218275"/>
                  <a:pt x="3430410" y="973452"/>
                  <a:pt x="3830744" y="1232759"/>
                </a:cubicBezTo>
                <a:cubicBezTo>
                  <a:pt x="4231078" y="1492066"/>
                  <a:pt x="4761066" y="1553481"/>
                  <a:pt x="5291054" y="1614896"/>
                </a:cubicBezTo>
              </a:path>
            </a:pathLst>
          </a:custGeom>
          <a:solidFill>
            <a:schemeClr val="accent3">
              <a:alpha val="60000"/>
            </a:schemeClr>
          </a:solidFill>
          <a:ln w="12700">
            <a:solidFill>
              <a:schemeClr val="accent1">
                <a:shade val="50000"/>
                <a:alpha val="3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Hurdles: </a:t>
            </a:r>
            <a:r>
              <a:rPr lang="en-US" sz="2800" b="1" dirty="0">
                <a:solidFill>
                  <a:schemeClr val="tx2"/>
                </a:solidFill>
              </a:rPr>
              <a:t>Small samples call for different strategies.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z="800"/>
              <a:t>6</a:t>
            </a:fld>
            <a:endParaRPr lang="en-US" sz="8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165AD8B-BE37-4972-9DE3-7F739A8D8A0A}"/>
              </a:ext>
            </a:extLst>
          </p:cNvPr>
          <p:cNvSpPr/>
          <p:nvPr/>
        </p:nvSpPr>
        <p:spPr>
          <a:xfrm>
            <a:off x="1212851" y="1585003"/>
            <a:ext cx="4203169" cy="1020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b="1" dirty="0">
                <a:solidFill>
                  <a:schemeClr val="accent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Typical goal of prediction is to crown a definitive winner among all tested models. 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EA53402-31D5-4D99-A6C6-F23765AD3B05}"/>
              </a:ext>
            </a:extLst>
          </p:cNvPr>
          <p:cNvSpPr/>
          <p:nvPr/>
        </p:nvSpPr>
        <p:spPr>
          <a:xfrm>
            <a:off x="1073677" y="3365980"/>
            <a:ext cx="4249654" cy="1319839"/>
          </a:xfrm>
          <a:custGeom>
            <a:avLst/>
            <a:gdLst>
              <a:gd name="connsiteX0" fmla="*/ 36666 w 5291054"/>
              <a:gd name="connsiteY0" fmla="*/ 1601248 h 1643272"/>
              <a:gd name="connsiteX1" fmla="*/ 104905 w 5291054"/>
              <a:gd name="connsiteY1" fmla="*/ 1601248 h 1643272"/>
              <a:gd name="connsiteX2" fmla="*/ 923771 w 5291054"/>
              <a:gd name="connsiteY2" fmla="*/ 1164520 h 1643272"/>
              <a:gd name="connsiteX3" fmla="*/ 1578863 w 5291054"/>
              <a:gd name="connsiteY3" fmla="*/ 277415 h 1643272"/>
              <a:gd name="connsiteX4" fmla="*/ 2889048 w 5291054"/>
              <a:gd name="connsiteY4" fmla="*/ 59051 h 1643272"/>
              <a:gd name="connsiteX5" fmla="*/ 3830744 w 5291054"/>
              <a:gd name="connsiteY5" fmla="*/ 1232759 h 1643272"/>
              <a:gd name="connsiteX6" fmla="*/ 5291054 w 5291054"/>
              <a:gd name="connsiteY6" fmla="*/ 1614896 h 1643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91054" h="1643272">
                <a:moveTo>
                  <a:pt x="36666" y="1601248"/>
                </a:moveTo>
                <a:cubicBezTo>
                  <a:pt x="-3140" y="1637642"/>
                  <a:pt x="-42946" y="1674036"/>
                  <a:pt x="104905" y="1601248"/>
                </a:cubicBezTo>
                <a:cubicBezTo>
                  <a:pt x="252756" y="1528460"/>
                  <a:pt x="678111" y="1385159"/>
                  <a:pt x="923771" y="1164520"/>
                </a:cubicBezTo>
                <a:cubicBezTo>
                  <a:pt x="1169431" y="943881"/>
                  <a:pt x="1251317" y="461660"/>
                  <a:pt x="1578863" y="277415"/>
                </a:cubicBezTo>
                <a:cubicBezTo>
                  <a:pt x="1906409" y="93170"/>
                  <a:pt x="2513735" y="-100173"/>
                  <a:pt x="2889048" y="59051"/>
                </a:cubicBezTo>
                <a:cubicBezTo>
                  <a:pt x="3264362" y="218275"/>
                  <a:pt x="3430410" y="973452"/>
                  <a:pt x="3830744" y="1232759"/>
                </a:cubicBezTo>
                <a:cubicBezTo>
                  <a:pt x="4231078" y="1492066"/>
                  <a:pt x="4761066" y="1553481"/>
                  <a:pt x="5291054" y="1614896"/>
                </a:cubicBezTo>
              </a:path>
            </a:pathLst>
          </a:custGeom>
          <a:solidFill>
            <a:schemeClr val="accent4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A132086-2019-42B5-AA5A-A2968AE1CD34}"/>
              </a:ext>
            </a:extLst>
          </p:cNvPr>
          <p:cNvSpPr/>
          <p:nvPr/>
        </p:nvSpPr>
        <p:spPr>
          <a:xfrm>
            <a:off x="1587500" y="4864100"/>
            <a:ext cx="2667001" cy="318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RMSE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4F71522-13BE-4075-9B18-C65156115EAB}"/>
              </a:ext>
            </a:extLst>
          </p:cNvPr>
          <p:cNvCxnSpPr/>
          <p:nvPr/>
        </p:nvCxnSpPr>
        <p:spPr>
          <a:xfrm>
            <a:off x="901700" y="2603177"/>
            <a:ext cx="0" cy="212122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4D8FC6B-ED36-426E-9E9F-F22CA49CC9D6}"/>
              </a:ext>
            </a:extLst>
          </p:cNvPr>
          <p:cNvCxnSpPr>
            <a:cxnSpLocks/>
          </p:cNvCxnSpPr>
          <p:nvPr/>
        </p:nvCxnSpPr>
        <p:spPr>
          <a:xfrm flipH="1">
            <a:off x="889000" y="4710330"/>
            <a:ext cx="4724400" cy="1407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B2AB7B00-B282-426A-9164-D4C8B247606F}"/>
              </a:ext>
            </a:extLst>
          </p:cNvPr>
          <p:cNvSpPr/>
          <p:nvPr/>
        </p:nvSpPr>
        <p:spPr>
          <a:xfrm>
            <a:off x="482600" y="4800855"/>
            <a:ext cx="838200" cy="318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0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3DC8D79-B358-43E5-8D6A-0485F23D522E}"/>
              </a:ext>
            </a:extLst>
          </p:cNvPr>
          <p:cNvCxnSpPr>
            <a:cxnSpLocks/>
          </p:cNvCxnSpPr>
          <p:nvPr/>
        </p:nvCxnSpPr>
        <p:spPr>
          <a:xfrm>
            <a:off x="1270000" y="3518380"/>
            <a:ext cx="0" cy="105362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26871D7-EDB5-482B-888A-D7003BA0952E}"/>
              </a:ext>
            </a:extLst>
          </p:cNvPr>
          <p:cNvCxnSpPr>
            <a:cxnSpLocks/>
          </p:cNvCxnSpPr>
          <p:nvPr/>
        </p:nvCxnSpPr>
        <p:spPr>
          <a:xfrm>
            <a:off x="1880868" y="3734551"/>
            <a:ext cx="0" cy="48810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71CC5F01-F94B-4C3F-9286-E57040225F04}"/>
              </a:ext>
            </a:extLst>
          </p:cNvPr>
          <p:cNvSpPr/>
          <p:nvPr/>
        </p:nvSpPr>
        <p:spPr>
          <a:xfrm>
            <a:off x="889000" y="3250153"/>
            <a:ext cx="660402" cy="318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M1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36B2B2E-8E88-47F0-AC82-E0DB84BC7398}"/>
              </a:ext>
            </a:extLst>
          </p:cNvPr>
          <p:cNvSpPr/>
          <p:nvPr/>
        </p:nvSpPr>
        <p:spPr>
          <a:xfrm>
            <a:off x="1550667" y="3339290"/>
            <a:ext cx="660402" cy="318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M2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52E7920-2D10-4FB6-AF66-42FFD38BAB56}"/>
              </a:ext>
            </a:extLst>
          </p:cNvPr>
          <p:cNvCxnSpPr/>
          <p:nvPr/>
        </p:nvCxnSpPr>
        <p:spPr>
          <a:xfrm>
            <a:off x="5867400" y="1143000"/>
            <a:ext cx="0" cy="539432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6572ECE2-BD84-47F6-BF5A-7C4B08B34CD1}"/>
              </a:ext>
            </a:extLst>
          </p:cNvPr>
          <p:cNvSpPr/>
          <p:nvPr/>
        </p:nvSpPr>
        <p:spPr>
          <a:xfrm>
            <a:off x="7101575" y="4864100"/>
            <a:ext cx="2667001" cy="318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RMSE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9B0C95B5-DB54-4D58-A34C-CD8328354A5C}"/>
              </a:ext>
            </a:extLst>
          </p:cNvPr>
          <p:cNvCxnSpPr/>
          <p:nvPr/>
        </p:nvCxnSpPr>
        <p:spPr>
          <a:xfrm>
            <a:off x="6415775" y="2603177"/>
            <a:ext cx="0" cy="212122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8E3EDF0-FAB0-4FF9-981F-6F8CF5F0BFA3}"/>
              </a:ext>
            </a:extLst>
          </p:cNvPr>
          <p:cNvCxnSpPr>
            <a:cxnSpLocks/>
          </p:cNvCxnSpPr>
          <p:nvPr/>
        </p:nvCxnSpPr>
        <p:spPr>
          <a:xfrm flipH="1">
            <a:off x="6403075" y="4710330"/>
            <a:ext cx="4724400" cy="1407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253A32A5-2C1B-4026-946C-83D6D927EC0F}"/>
              </a:ext>
            </a:extLst>
          </p:cNvPr>
          <p:cNvSpPr/>
          <p:nvPr/>
        </p:nvSpPr>
        <p:spPr>
          <a:xfrm>
            <a:off x="5996675" y="4800855"/>
            <a:ext cx="838200" cy="318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0</a:t>
            </a:r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BB2669CE-46C9-4E2E-AFC7-07B53DEC6DF2}"/>
              </a:ext>
            </a:extLst>
          </p:cNvPr>
          <p:cNvSpPr/>
          <p:nvPr/>
        </p:nvSpPr>
        <p:spPr>
          <a:xfrm>
            <a:off x="7102711" y="3356597"/>
            <a:ext cx="2955687" cy="1319839"/>
          </a:xfrm>
          <a:custGeom>
            <a:avLst/>
            <a:gdLst>
              <a:gd name="connsiteX0" fmla="*/ 36666 w 5291054"/>
              <a:gd name="connsiteY0" fmla="*/ 1601248 h 1643272"/>
              <a:gd name="connsiteX1" fmla="*/ 104905 w 5291054"/>
              <a:gd name="connsiteY1" fmla="*/ 1601248 h 1643272"/>
              <a:gd name="connsiteX2" fmla="*/ 923771 w 5291054"/>
              <a:gd name="connsiteY2" fmla="*/ 1164520 h 1643272"/>
              <a:gd name="connsiteX3" fmla="*/ 1578863 w 5291054"/>
              <a:gd name="connsiteY3" fmla="*/ 277415 h 1643272"/>
              <a:gd name="connsiteX4" fmla="*/ 2889048 w 5291054"/>
              <a:gd name="connsiteY4" fmla="*/ 59051 h 1643272"/>
              <a:gd name="connsiteX5" fmla="*/ 3830744 w 5291054"/>
              <a:gd name="connsiteY5" fmla="*/ 1232759 h 1643272"/>
              <a:gd name="connsiteX6" fmla="*/ 5291054 w 5291054"/>
              <a:gd name="connsiteY6" fmla="*/ 1614896 h 1643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91054" h="1643272">
                <a:moveTo>
                  <a:pt x="36666" y="1601248"/>
                </a:moveTo>
                <a:cubicBezTo>
                  <a:pt x="-3140" y="1637642"/>
                  <a:pt x="-42946" y="1674036"/>
                  <a:pt x="104905" y="1601248"/>
                </a:cubicBezTo>
                <a:cubicBezTo>
                  <a:pt x="252756" y="1528460"/>
                  <a:pt x="678111" y="1385159"/>
                  <a:pt x="923771" y="1164520"/>
                </a:cubicBezTo>
                <a:cubicBezTo>
                  <a:pt x="1169431" y="943881"/>
                  <a:pt x="1251317" y="461660"/>
                  <a:pt x="1578863" y="277415"/>
                </a:cubicBezTo>
                <a:cubicBezTo>
                  <a:pt x="1906409" y="93170"/>
                  <a:pt x="2513735" y="-100173"/>
                  <a:pt x="2889048" y="59051"/>
                </a:cubicBezTo>
                <a:cubicBezTo>
                  <a:pt x="3264362" y="218275"/>
                  <a:pt x="3430410" y="973452"/>
                  <a:pt x="3830744" y="1232759"/>
                </a:cubicBezTo>
                <a:cubicBezTo>
                  <a:pt x="4231078" y="1492066"/>
                  <a:pt x="4761066" y="1553481"/>
                  <a:pt x="5291054" y="1614896"/>
                </a:cubicBezTo>
              </a:path>
            </a:pathLst>
          </a:custGeom>
          <a:solidFill>
            <a:schemeClr val="tx2">
              <a:lumMod val="60000"/>
              <a:lumOff val="40000"/>
              <a:alpha val="60000"/>
            </a:schemeClr>
          </a:solidFill>
          <a:ln w="12700">
            <a:solidFill>
              <a:schemeClr val="accent1">
                <a:shade val="50000"/>
                <a:alpha val="3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AD6F648E-BE9C-4DA9-91C4-DBFCF2ADD59B}"/>
              </a:ext>
            </a:extLst>
          </p:cNvPr>
          <p:cNvSpPr/>
          <p:nvPr/>
        </p:nvSpPr>
        <p:spPr>
          <a:xfrm>
            <a:off x="6587752" y="3365980"/>
            <a:ext cx="1588509" cy="1319839"/>
          </a:xfrm>
          <a:custGeom>
            <a:avLst/>
            <a:gdLst>
              <a:gd name="connsiteX0" fmla="*/ 36666 w 5291054"/>
              <a:gd name="connsiteY0" fmla="*/ 1601248 h 1643272"/>
              <a:gd name="connsiteX1" fmla="*/ 104905 w 5291054"/>
              <a:gd name="connsiteY1" fmla="*/ 1601248 h 1643272"/>
              <a:gd name="connsiteX2" fmla="*/ 923771 w 5291054"/>
              <a:gd name="connsiteY2" fmla="*/ 1164520 h 1643272"/>
              <a:gd name="connsiteX3" fmla="*/ 1578863 w 5291054"/>
              <a:gd name="connsiteY3" fmla="*/ 277415 h 1643272"/>
              <a:gd name="connsiteX4" fmla="*/ 2889048 w 5291054"/>
              <a:gd name="connsiteY4" fmla="*/ 59051 h 1643272"/>
              <a:gd name="connsiteX5" fmla="*/ 3830744 w 5291054"/>
              <a:gd name="connsiteY5" fmla="*/ 1232759 h 1643272"/>
              <a:gd name="connsiteX6" fmla="*/ 5291054 w 5291054"/>
              <a:gd name="connsiteY6" fmla="*/ 1614896 h 1643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91054" h="1643272">
                <a:moveTo>
                  <a:pt x="36666" y="1601248"/>
                </a:moveTo>
                <a:cubicBezTo>
                  <a:pt x="-3140" y="1637642"/>
                  <a:pt x="-42946" y="1674036"/>
                  <a:pt x="104905" y="1601248"/>
                </a:cubicBezTo>
                <a:cubicBezTo>
                  <a:pt x="252756" y="1528460"/>
                  <a:pt x="678111" y="1385159"/>
                  <a:pt x="923771" y="1164520"/>
                </a:cubicBezTo>
                <a:cubicBezTo>
                  <a:pt x="1169431" y="943881"/>
                  <a:pt x="1251317" y="461660"/>
                  <a:pt x="1578863" y="277415"/>
                </a:cubicBezTo>
                <a:cubicBezTo>
                  <a:pt x="1906409" y="93170"/>
                  <a:pt x="2513735" y="-100173"/>
                  <a:pt x="2889048" y="59051"/>
                </a:cubicBezTo>
                <a:cubicBezTo>
                  <a:pt x="3264362" y="218275"/>
                  <a:pt x="3430410" y="973452"/>
                  <a:pt x="3830744" y="1232759"/>
                </a:cubicBezTo>
                <a:cubicBezTo>
                  <a:pt x="4231078" y="1492066"/>
                  <a:pt x="4761066" y="1553481"/>
                  <a:pt x="5291054" y="1614896"/>
                </a:cubicBezTo>
              </a:path>
            </a:pathLst>
          </a:custGeom>
          <a:solidFill>
            <a:srgbClr val="FF0000">
              <a:alpha val="70000"/>
            </a:srgbClr>
          </a:solidFill>
          <a:ln w="12700">
            <a:solidFill>
              <a:schemeClr val="accent1">
                <a:shade val="50000"/>
                <a:alpha val="3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A2A2DC7-B7AF-43C8-BAC7-BE5C6D50A60D}"/>
              </a:ext>
            </a:extLst>
          </p:cNvPr>
          <p:cNvSpPr/>
          <p:nvPr/>
        </p:nvSpPr>
        <p:spPr>
          <a:xfrm>
            <a:off x="6652659" y="4326446"/>
            <a:ext cx="1353601" cy="318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Algorithm 1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5983D23-E6AF-4F38-A588-FFA013C2C105}"/>
              </a:ext>
            </a:extLst>
          </p:cNvPr>
          <p:cNvSpPr/>
          <p:nvPr/>
        </p:nvSpPr>
        <p:spPr>
          <a:xfrm>
            <a:off x="7640188" y="3955832"/>
            <a:ext cx="1353601" cy="318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Algorithm 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CABEA08-D381-46E7-A636-BE0512D27E4B}"/>
              </a:ext>
            </a:extLst>
          </p:cNvPr>
          <p:cNvSpPr/>
          <p:nvPr/>
        </p:nvSpPr>
        <p:spPr>
          <a:xfrm>
            <a:off x="8957531" y="4233678"/>
            <a:ext cx="1353601" cy="318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Algorithm 3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13BCCCD-216B-4454-BED8-A9D467DDCABC}"/>
              </a:ext>
            </a:extLst>
          </p:cNvPr>
          <p:cNvSpPr/>
          <p:nvPr/>
        </p:nvSpPr>
        <p:spPr>
          <a:xfrm>
            <a:off x="956975" y="5329869"/>
            <a:ext cx="4203169" cy="634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(While M1 is better than M2, in small samples there is effectively no difference)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1C12C88-0294-47A4-AC11-B30AAC0DD5DF}"/>
              </a:ext>
            </a:extLst>
          </p:cNvPr>
          <p:cNvSpPr/>
          <p:nvPr/>
        </p:nvSpPr>
        <p:spPr>
          <a:xfrm>
            <a:off x="6079425" y="1580932"/>
            <a:ext cx="5502975" cy="1020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b="1" dirty="0">
                <a:solidFill>
                  <a:schemeClr val="accent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For national accounts, the ideal is to find a general set of approaches that will consistently yield accuracy gains.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3B4DCB4-ECCE-45A2-9BEA-A20BAFD614CD}"/>
              </a:ext>
            </a:extLst>
          </p:cNvPr>
          <p:cNvSpPr/>
          <p:nvPr/>
        </p:nvSpPr>
        <p:spPr>
          <a:xfrm>
            <a:off x="1054366" y="1035655"/>
            <a:ext cx="4203169" cy="545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Issue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3068268-4B96-4CC3-9767-8D9D99F3EFE3}"/>
              </a:ext>
            </a:extLst>
          </p:cNvPr>
          <p:cNvSpPr/>
          <p:nvPr/>
        </p:nvSpPr>
        <p:spPr>
          <a:xfrm>
            <a:off x="6560821" y="1066341"/>
            <a:ext cx="4203169" cy="545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Solution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8A97959-37B4-4527-B7E4-43D6D330050B}"/>
              </a:ext>
            </a:extLst>
          </p:cNvPr>
          <p:cNvCxnSpPr>
            <a:cxnSpLocks/>
          </p:cNvCxnSpPr>
          <p:nvPr/>
        </p:nvCxnSpPr>
        <p:spPr>
          <a:xfrm>
            <a:off x="6865827" y="3122949"/>
            <a:ext cx="0" cy="105362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5284D98-94AF-47F2-A9AB-84220E78ED7B}"/>
              </a:ext>
            </a:extLst>
          </p:cNvPr>
          <p:cNvCxnSpPr>
            <a:cxnSpLocks/>
            <a:endCxn id="19" idx="4"/>
          </p:cNvCxnSpPr>
          <p:nvPr/>
        </p:nvCxnSpPr>
        <p:spPr>
          <a:xfrm flipH="1">
            <a:off x="7455118" y="3014124"/>
            <a:ext cx="21578" cy="3992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7A9DB96B-9408-4B53-BB8A-41DABFC70D7E}"/>
              </a:ext>
            </a:extLst>
          </p:cNvPr>
          <p:cNvSpPr/>
          <p:nvPr/>
        </p:nvSpPr>
        <p:spPr>
          <a:xfrm>
            <a:off x="6484827" y="2854722"/>
            <a:ext cx="660402" cy="318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2ABBF70-67A1-4F74-BD52-353AED4A2A91}"/>
              </a:ext>
            </a:extLst>
          </p:cNvPr>
          <p:cNvSpPr/>
          <p:nvPr/>
        </p:nvSpPr>
        <p:spPr>
          <a:xfrm>
            <a:off x="7146494" y="2748000"/>
            <a:ext cx="660402" cy="318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094142A-9DF4-4251-A399-3B3495926BBE}"/>
              </a:ext>
            </a:extLst>
          </p:cNvPr>
          <p:cNvSpPr/>
          <p:nvPr/>
        </p:nvSpPr>
        <p:spPr>
          <a:xfrm>
            <a:off x="6815028" y="5360557"/>
            <a:ext cx="4203169" cy="917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(If M1 and M2 are derived from the same algorithm but with different inputs, we can form a strategy around a class of algorithm)</a:t>
            </a:r>
          </a:p>
        </p:txBody>
      </p:sp>
    </p:spTree>
    <p:extLst>
      <p:ext uri="{BB962C8B-B14F-4D97-AF65-F5344CB8AC3E}">
        <p14:creationId xmlns:p14="http://schemas.microsoft.com/office/powerpoint/2010/main" val="919088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14" grpId="0"/>
      <p:bldP spid="20" grpId="0" animBg="1"/>
      <p:bldP spid="21" grpId="0"/>
      <p:bldP spid="26" grpId="0"/>
      <p:bldP spid="31" grpId="0"/>
      <p:bldP spid="32" grpId="0"/>
      <p:bldP spid="22" grpId="0"/>
      <p:bldP spid="30" grpId="0"/>
      <p:bldP spid="39" grpId="0" animBg="1"/>
      <p:bldP spid="19" grpId="0" animBg="1"/>
      <p:bldP spid="42" grpId="0"/>
      <p:bldP spid="44" grpId="0"/>
      <p:bldP spid="46" grpId="0"/>
      <p:bldP spid="47" grpId="0"/>
      <p:bldP spid="48" grpId="0"/>
      <p:bldP spid="33" grpId="0"/>
      <p:bldP spid="34" grpId="0"/>
      <p:bldP spid="37" grpId="0"/>
      <p:bldP spid="38" grpId="0"/>
      <p:bldP spid="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Hurdles: </a:t>
            </a:r>
            <a:r>
              <a:rPr lang="en-US" sz="28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Predictions must beat current methods.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z="800"/>
              <a:t>7</a:t>
            </a:fld>
            <a:endParaRPr lang="en-US" sz="80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EF51B5E-0CAD-44C9-AE7C-C6ADF81FA80B}"/>
              </a:ext>
            </a:extLst>
          </p:cNvPr>
          <p:cNvGrpSpPr/>
          <p:nvPr/>
        </p:nvGrpSpPr>
        <p:grpSpPr>
          <a:xfrm>
            <a:off x="3314435" y="2729058"/>
            <a:ext cx="5143500" cy="1901175"/>
            <a:chOff x="1943100" y="2590800"/>
            <a:chExt cx="7048500" cy="2605314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CED826F0-2E76-44C6-8464-F00160117B66}"/>
                </a:ext>
              </a:extLst>
            </p:cNvPr>
            <p:cNvSpPr/>
            <p:nvPr/>
          </p:nvSpPr>
          <p:spPr>
            <a:xfrm>
              <a:off x="1943100" y="2590800"/>
              <a:ext cx="3124200" cy="25908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2800" b="1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HOME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CDDE9F40-26E0-47B9-A9BC-60FD89FA184D}"/>
                </a:ext>
              </a:extLst>
            </p:cNvPr>
            <p:cNvSpPr/>
            <p:nvPr/>
          </p:nvSpPr>
          <p:spPr>
            <a:xfrm>
              <a:off x="5867400" y="2605314"/>
              <a:ext cx="3124200" cy="25908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1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GUEST</a:t>
              </a:r>
            </a:p>
          </p:txBody>
        </p:sp>
        <p:pic>
          <p:nvPicPr>
            <p:cNvPr id="5122" name="Picture 2" descr="Image Preview">
              <a:extLst>
                <a:ext uri="{FF2B5EF4-FFF2-40B4-BE49-F238E27FC236}">
                  <a16:creationId xmlns:a16="http://schemas.microsoft.com/office/drawing/2014/main" id="{3733DB4B-CB2A-4170-9F26-13F5B86931B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981" t="3360" r="22378" b="78632"/>
            <a:stretch/>
          </p:blipFill>
          <p:spPr bwMode="auto">
            <a:xfrm>
              <a:off x="2552700" y="3429000"/>
              <a:ext cx="2057400" cy="16335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2" descr="Image Preview">
              <a:extLst>
                <a:ext uri="{FF2B5EF4-FFF2-40B4-BE49-F238E27FC236}">
                  <a16:creationId xmlns:a16="http://schemas.microsoft.com/office/drawing/2014/main" id="{AB914F05-24FA-40E3-ADA0-7C6B3C1217E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952" t="2278" r="4100" b="79714"/>
            <a:stretch/>
          </p:blipFill>
          <p:spPr bwMode="auto">
            <a:xfrm>
              <a:off x="6324600" y="3295536"/>
              <a:ext cx="2209800" cy="16335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20629E03-FACB-4AEF-89D7-4A42A421CDA5}"/>
              </a:ext>
            </a:extLst>
          </p:cNvPr>
          <p:cNvSpPr/>
          <p:nvPr/>
        </p:nvSpPr>
        <p:spPr>
          <a:xfrm>
            <a:off x="2603539" y="1164737"/>
            <a:ext cx="6984922" cy="133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>
                <a:solidFill>
                  <a:schemeClr val="accent3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Absolute accuracy of a model is important, but it needs to be contextualized in terms of national economic accounts.</a:t>
            </a:r>
          </a:p>
        </p:txBody>
      </p:sp>
    </p:spTree>
    <p:extLst>
      <p:ext uri="{BB962C8B-B14F-4D97-AF65-F5344CB8AC3E}">
        <p14:creationId xmlns:p14="http://schemas.microsoft.com/office/powerpoint/2010/main" val="1625797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0" rtlCol="0" anchor="ctr">
            <a:norm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Approach (Part 1): </a:t>
            </a:r>
            <a:r>
              <a:rPr lang="en-US" sz="24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 Prediction Horse Race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z="800"/>
              <a:t>8</a:t>
            </a:fld>
            <a:endParaRPr lang="en-US" sz="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6CDC75-269C-4FFD-869D-2E70E830D6AF}"/>
              </a:ext>
            </a:extLst>
          </p:cNvPr>
          <p:cNvSpPr/>
          <p:nvPr/>
        </p:nvSpPr>
        <p:spPr>
          <a:xfrm>
            <a:off x="1524000" y="2476500"/>
            <a:ext cx="2590800" cy="13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Prediction Horse Race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788A01-0F62-4667-8B3A-3D7A33AE95B8}"/>
              </a:ext>
            </a:extLst>
          </p:cNvPr>
          <p:cNvSpPr/>
          <p:nvPr/>
        </p:nvSpPr>
        <p:spPr>
          <a:xfrm>
            <a:off x="4648200" y="2476500"/>
            <a:ext cx="2590800" cy="1371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/>
              <a:t>Evaluate Absolute Performance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E97345-9FE8-4C9F-BC3B-5E5326C14964}"/>
              </a:ext>
            </a:extLst>
          </p:cNvPr>
          <p:cNvSpPr/>
          <p:nvPr/>
        </p:nvSpPr>
        <p:spPr>
          <a:xfrm>
            <a:off x="7772400" y="2476500"/>
            <a:ext cx="2590800" cy="1371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/>
              <a:t>Identify Best Relative Reductions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5C8C328-84AE-4213-9BDE-5DE25F354B0A}"/>
              </a:ext>
            </a:extLst>
          </p:cNvPr>
          <p:cNvSpPr/>
          <p:nvPr/>
        </p:nvSpPr>
        <p:spPr>
          <a:xfrm>
            <a:off x="1295400" y="3527038"/>
            <a:ext cx="457200" cy="4572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E946442-31C2-4BB5-9EF3-8C87BA835247}"/>
              </a:ext>
            </a:extLst>
          </p:cNvPr>
          <p:cNvSpPr/>
          <p:nvPr/>
        </p:nvSpPr>
        <p:spPr>
          <a:xfrm>
            <a:off x="4419600" y="3543300"/>
            <a:ext cx="457200" cy="4572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8932831-6C4F-4867-9ED2-23E9E157134E}"/>
              </a:ext>
            </a:extLst>
          </p:cNvPr>
          <p:cNvSpPr/>
          <p:nvPr/>
        </p:nvSpPr>
        <p:spPr>
          <a:xfrm>
            <a:off x="7543800" y="3619500"/>
            <a:ext cx="457200" cy="4572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00FF878-989E-464B-B5F7-901F26DAF07A}"/>
                  </a:ext>
                </a:extLst>
              </p:cNvPr>
              <p:cNvSpPr/>
              <p:nvPr/>
            </p:nvSpPr>
            <p:spPr>
              <a:xfrm>
                <a:off x="1407160" y="3304092"/>
                <a:ext cx="3027680" cy="3751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]"/>
                          <m:ctrlPr>
                            <a:rPr lang="en-US" sz="1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𝑖𝑡</m:t>
                              </m:r>
                            </m:sub>
                          </m:sSub>
                          <m:r>
                            <a:rPr lang="en-US" sz="16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en-US" sz="16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sSub>
                            <m:sSubPr>
                              <m:ctrlPr>
                                <a:rPr lang="en-US" sz="16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1600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1600" i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1600" i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6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sub>
                              </m:sSub>
                              <m:r>
                                <a:rPr lang="en-US" sz="1600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16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00FF878-989E-464B-B5F7-901F26DAF0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7160" y="3304092"/>
                <a:ext cx="3027680" cy="375167"/>
              </a:xfrm>
              <a:prstGeom prst="rect">
                <a:avLst/>
              </a:prstGeom>
              <a:blipFill>
                <a:blip r:embed="rId3"/>
                <a:stretch>
                  <a:fillRect t="-140323" r="-4628" b="-2129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2A16F878-9678-40A2-9C8E-0DDAA1EFA72B}"/>
              </a:ext>
            </a:extLst>
          </p:cNvPr>
          <p:cNvSpPr/>
          <p:nvPr/>
        </p:nvSpPr>
        <p:spPr>
          <a:xfrm>
            <a:off x="1564640" y="4207184"/>
            <a:ext cx="2712720" cy="634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Predict the Quarterly Services Survey (QSS)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83100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37F8-DB9F-4D58-B490-F5ECA928CAA2}" type="slidenum">
              <a:rPr lang="en-US" sz="800"/>
              <a:t>9</a:t>
            </a:fld>
            <a:endParaRPr lang="en-US" sz="80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1DF8972-27A3-4FF5-921E-881A3A547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0" rtlCol="0" anchor="ctr">
            <a:norm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Step 1: </a:t>
            </a:r>
            <a:r>
              <a:rPr lang="en-US" sz="24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 Prediction Horse Race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6439DED-E48D-45B1-977D-4F6D0E747E7E}"/>
                  </a:ext>
                </a:extLst>
              </p:cNvPr>
              <p:cNvSpPr/>
              <p:nvPr/>
            </p:nvSpPr>
            <p:spPr>
              <a:xfrm>
                <a:off x="2209800" y="1630004"/>
                <a:ext cx="7149555" cy="6580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]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𝑖𝑡</m:t>
                              </m:r>
                            </m:sub>
                          </m:sSub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[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3200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3200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6439DED-E48D-45B1-977D-4F6D0E747E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1630004"/>
                <a:ext cx="7149555" cy="6580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1DC7ECE-1833-4E4F-B722-EEFA93066959}"/>
                  </a:ext>
                </a:extLst>
              </p:cNvPr>
              <p:cNvSpPr/>
              <p:nvPr/>
            </p:nvSpPr>
            <p:spPr>
              <a:xfrm>
                <a:off x="2819400" y="2514600"/>
                <a:ext cx="6400800" cy="1371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chemeClr val="accent3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“Predict quarterly industry growth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en-US" sz="2400" b="1" i="1">
                            <a:solidFill>
                              <a:schemeClr val="accent3"/>
                            </a:solidFill>
                            <a:latin typeface="Cambria Math" panose="02040503050406030204" pitchFamily="18" charset="0"/>
                          </a:rPr>
                          <m:t>𝒊𝒕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chemeClr val="accent3"/>
                    </a:solidFill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 using a large number of combinations of algorithms, data, and variable selection methods”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1DC7ECE-1833-4E4F-B722-EEFA9306695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2514600"/>
                <a:ext cx="6400800" cy="1371600"/>
              </a:xfrm>
              <a:prstGeom prst="rect">
                <a:avLst/>
              </a:prstGeom>
              <a:blipFill>
                <a:blip r:embed="rId4"/>
                <a:stretch>
                  <a:fillRect l="-381" t="-5778" r="-1619" b="-2133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2553362"/>
      </p:ext>
    </p:extLst>
  </p:cSld>
  <p:clrMapOvr>
    <a:masterClrMapping/>
  </p:clrMapOvr>
</p:sld>
</file>

<file path=ppt/theme/theme1.xml><?xml version="1.0" encoding="utf-8"?>
<a:theme xmlns:a="http://schemas.openxmlformats.org/drawingml/2006/main" name="BEA-Presentation_Blank">
  <a:themeElements>
    <a:clrScheme name="BEA-Colors">
      <a:dk1>
        <a:srgbClr val="000000"/>
      </a:dk1>
      <a:lt1>
        <a:srgbClr val="FFFFFF"/>
      </a:lt1>
      <a:dk2>
        <a:srgbClr val="004C97"/>
      </a:dk2>
      <a:lt2>
        <a:srgbClr val="FFE9C3"/>
      </a:lt2>
      <a:accent1>
        <a:srgbClr val="004C97"/>
      </a:accent1>
      <a:accent2>
        <a:srgbClr val="C3D7EE"/>
      </a:accent2>
      <a:accent3>
        <a:srgbClr val="D86018"/>
      </a:accent3>
      <a:accent4>
        <a:srgbClr val="F2A900"/>
      </a:accent4>
      <a:accent5>
        <a:srgbClr val="9EA2A2"/>
      </a:accent5>
      <a:accent6>
        <a:srgbClr val="DCDEDF"/>
      </a:accent6>
      <a:hlink>
        <a:srgbClr val="004C97"/>
      </a:hlink>
      <a:folHlink>
        <a:srgbClr val="801F43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CCDC442-2AEA-47CE-8B09-76B39A3A7755}" vid="{DEF6DF13-F832-48D8-B9B0-CE9FCD28DD5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4144</TotalTime>
  <Words>1094</Words>
  <Application>Microsoft Office PowerPoint</Application>
  <PresentationFormat>Widescreen</PresentationFormat>
  <Paragraphs>349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Arial</vt:lpstr>
      <vt:lpstr>Calibri</vt:lpstr>
      <vt:lpstr>Cambria Math</vt:lpstr>
      <vt:lpstr>Courier New</vt:lpstr>
      <vt:lpstr>Gotham HTF</vt:lpstr>
      <vt:lpstr>Segoe UI</vt:lpstr>
      <vt:lpstr>Wingdings</vt:lpstr>
      <vt:lpstr>BEA-Presentation_Blank</vt:lpstr>
      <vt:lpstr>Machine Learning for  National Economic Accounts</vt:lpstr>
      <vt:lpstr>Motivation</vt:lpstr>
      <vt:lpstr>Motivation</vt:lpstr>
      <vt:lpstr>Possibilities: ML for National Economic Accounts  </vt:lpstr>
      <vt:lpstr>Hurdles: There are more variables than records.</vt:lpstr>
      <vt:lpstr>Hurdles: Small samples call for different strategies.</vt:lpstr>
      <vt:lpstr>Hurdles: Predictions must beat current methods.</vt:lpstr>
      <vt:lpstr>Approach (Part 1): A Prediction Horse Race</vt:lpstr>
      <vt:lpstr>Step 1: A Prediction Horse Race</vt:lpstr>
      <vt:lpstr>Step 1: Data in Horse Race</vt:lpstr>
      <vt:lpstr>Step 1: Variable Selection Procedures in Horse Race</vt:lpstr>
      <vt:lpstr>Step 1: Algorithms in Horse Race</vt:lpstr>
      <vt:lpstr>Step 1: Algorithms in Horse Race</vt:lpstr>
      <vt:lpstr>Step 1: Algorithms in Horse Race</vt:lpstr>
      <vt:lpstr>Step 1: Algorithms in Horse Race</vt:lpstr>
      <vt:lpstr>Methods: A Prediction Horse Race</vt:lpstr>
      <vt:lpstr>Methods: A Prediction Horse Race</vt:lpstr>
      <vt:lpstr>Prediction tracks show how persistent a growth pattern is considering many different modeling scenarios.</vt:lpstr>
      <vt:lpstr>PowerPoint Presentation</vt:lpstr>
      <vt:lpstr>Approach (Part 2): A Prediction Horse Race</vt:lpstr>
      <vt:lpstr>Step 2: Average Absolute Accuracy</vt:lpstr>
      <vt:lpstr>PowerPoint Presentation</vt:lpstr>
      <vt:lpstr>PowerPoint Presentation</vt:lpstr>
      <vt:lpstr>Methods: A Prediction Horse Race</vt:lpstr>
      <vt:lpstr>Step 3: Calculate Average Dollar Reduction in Revisions</vt:lpstr>
      <vt:lpstr>Physician Services: High Chance of Revision Reduction</vt:lpstr>
      <vt:lpstr>Physician Services: High Chance of Revision Reduction</vt:lpstr>
      <vt:lpstr>Example: What’s the trade off between β ̂  and (y_i ) ̂?</vt:lpstr>
      <vt:lpstr>Non Profit Hospitals: Less Useful Result </vt:lpstr>
      <vt:lpstr>Next Steps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 to the Races: A Comparison of Machine Learning and Alternative Data for Nowcasting of Economic Indicators</dc:title>
  <dc:creator>Chen, Jeffrey</dc:creator>
  <cp:lastModifiedBy>Chen, Jeffrey</cp:lastModifiedBy>
  <cp:revision>112</cp:revision>
  <cp:lastPrinted>2018-11-06T17:35:18Z</cp:lastPrinted>
  <dcterms:created xsi:type="dcterms:W3CDTF">2018-10-22T14:00:49Z</dcterms:created>
  <dcterms:modified xsi:type="dcterms:W3CDTF">2018-11-06T19:26:01Z</dcterms:modified>
</cp:coreProperties>
</file>