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sldIdLst>
    <p:sldId id="256" r:id="rId2"/>
    <p:sldId id="277" r:id="rId3"/>
    <p:sldId id="265" r:id="rId4"/>
    <p:sldId id="257" r:id="rId5"/>
    <p:sldId id="259" r:id="rId6"/>
    <p:sldId id="298" r:id="rId7"/>
    <p:sldId id="287" r:id="rId8"/>
    <p:sldId id="261" r:id="rId9"/>
    <p:sldId id="299" r:id="rId10"/>
    <p:sldId id="297" r:id="rId11"/>
    <p:sldId id="290" r:id="rId12"/>
    <p:sldId id="296" r:id="rId13"/>
    <p:sldId id="293" r:id="rId14"/>
    <p:sldId id="294" r:id="rId15"/>
    <p:sldId id="300" r:id="rId16"/>
    <p:sldId id="291" r:id="rId17"/>
    <p:sldId id="292" r:id="rId18"/>
    <p:sldId id="262" r:id="rId19"/>
    <p:sldId id="263" r:id="rId2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llones, Shaunda" initials="VS" lastIdx="1" clrIdx="0">
    <p:extLst>
      <p:ext uri="{19B8F6BF-5375-455C-9EA6-DF929625EA0E}">
        <p15:presenceInfo xmlns:p15="http://schemas.microsoft.com/office/powerpoint/2012/main" userId="S-1-5-21-75260257-676945368-1897138802-18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292" autoAdjust="0"/>
  </p:normalViewPr>
  <p:slideViewPr>
    <p:cSldViewPr snapToGrid="0">
      <p:cViewPr varScale="1">
        <p:scale>
          <a:sx n="104" d="100"/>
          <a:sy n="104" d="100"/>
        </p:scale>
        <p:origin x="11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0909198147984312E-2"/>
          <c:y val="8.6369782817400445E-2"/>
          <c:w val="0.88312441482500126"/>
          <c:h val="0.81564181367050914"/>
        </c:manualLayout>
      </c:layout>
      <c:lineChart>
        <c:grouping val="standard"/>
        <c:varyColors val="0"/>
        <c:ser>
          <c:idx val="0"/>
          <c:order val="0"/>
          <c:tx>
            <c:strRef>
              <c:f>'DataSet-HWWBINDEX123215-2012072'!$G$4</c:f>
              <c:strCache>
                <c:ptCount val="1"/>
                <c:pt idx="0">
                  <c:v>Gallup Well-Being Index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'DataSet-HWWBINDEX123215-2012072'!$F$5:$F$40</c:f>
              <c:numCache>
                <c:formatCode>[$-409]mmm\-yy;@</c:formatCode>
                <c:ptCount val="36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</c:numCache>
            </c:numRef>
          </c:cat>
          <c:val>
            <c:numRef>
              <c:f>'DataSet-HWWBINDEX123215-2012072'!$G$5:$G$40</c:f>
              <c:numCache>
                <c:formatCode>0.00</c:formatCode>
                <c:ptCount val="36"/>
                <c:pt idx="0">
                  <c:v>1</c:v>
                </c:pt>
                <c:pt idx="1">
                  <c:v>1.0029895366218236</c:v>
                </c:pt>
                <c:pt idx="2">
                  <c:v>1</c:v>
                </c:pt>
                <c:pt idx="3">
                  <c:v>1.0014947683109117</c:v>
                </c:pt>
                <c:pt idx="4">
                  <c:v>0.99850523168908811</c:v>
                </c:pt>
                <c:pt idx="5">
                  <c:v>1</c:v>
                </c:pt>
                <c:pt idx="6">
                  <c:v>0.99551569506726445</c:v>
                </c:pt>
                <c:pt idx="7">
                  <c:v>1</c:v>
                </c:pt>
                <c:pt idx="8">
                  <c:v>0.99402092675635267</c:v>
                </c:pt>
                <c:pt idx="9">
                  <c:v>0.99551569506726445</c:v>
                </c:pt>
                <c:pt idx="10">
                  <c:v>0.97608370702541092</c:v>
                </c:pt>
                <c:pt idx="11">
                  <c:v>0.96711509715994015</c:v>
                </c:pt>
                <c:pt idx="12">
                  <c:v>0.96562032884902826</c:v>
                </c:pt>
                <c:pt idx="13">
                  <c:v>0.95366218236173383</c:v>
                </c:pt>
                <c:pt idx="14">
                  <c:v>0.96113602391629283</c:v>
                </c:pt>
                <c:pt idx="15">
                  <c:v>0.98355754857997002</c:v>
                </c:pt>
                <c:pt idx="16">
                  <c:v>0.98804185351270535</c:v>
                </c:pt>
                <c:pt idx="17">
                  <c:v>0.99850523168908811</c:v>
                </c:pt>
                <c:pt idx="18">
                  <c:v>0.99103139013452901</c:v>
                </c:pt>
                <c:pt idx="19">
                  <c:v>1.0014947683109117</c:v>
                </c:pt>
                <c:pt idx="20">
                  <c:v>0.99701046337817634</c:v>
                </c:pt>
                <c:pt idx="21">
                  <c:v>0.99402092675635267</c:v>
                </c:pt>
                <c:pt idx="22">
                  <c:v>0.99701046337817634</c:v>
                </c:pt>
                <c:pt idx="23">
                  <c:v>0.98804185351270535</c:v>
                </c:pt>
                <c:pt idx="24">
                  <c:v>0.99850523168908811</c:v>
                </c:pt>
                <c:pt idx="25">
                  <c:v>0.99551569506726445</c:v>
                </c:pt>
                <c:pt idx="26">
                  <c:v>0.99850523168908811</c:v>
                </c:pt>
                <c:pt idx="27">
                  <c:v>1.0014947683109117</c:v>
                </c:pt>
                <c:pt idx="28">
                  <c:v>1.007473841554559</c:v>
                </c:pt>
                <c:pt idx="29">
                  <c:v>1.0059790732436471</c:v>
                </c:pt>
                <c:pt idx="30">
                  <c:v>1.0029895366218236</c:v>
                </c:pt>
                <c:pt idx="31">
                  <c:v>1</c:v>
                </c:pt>
                <c:pt idx="32">
                  <c:v>0.99252615844544101</c:v>
                </c:pt>
                <c:pt idx="33">
                  <c:v>0.99402092675635267</c:v>
                </c:pt>
                <c:pt idx="34">
                  <c:v>0.99402092675635267</c:v>
                </c:pt>
                <c:pt idx="35">
                  <c:v>0.98654708520179368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C4-4820-B8CA-B97AA0766F61}"/>
            </c:ext>
          </c:extLst>
        </c:ser>
        <c:ser>
          <c:idx val="2"/>
          <c:order val="2"/>
          <c:tx>
            <c:strRef>
              <c:f>'DataSet-HWWBINDEX123215-2012072'!$I$4</c:f>
              <c:strCache>
                <c:ptCount val="1"/>
                <c:pt idx="0">
                  <c:v>HH net worth per capita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'DataSet-HWWBINDEX123215-2012072'!$F$5:$F$40</c:f>
              <c:numCache>
                <c:formatCode>[$-409]mmm\-yy;@</c:formatCode>
                <c:ptCount val="36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</c:numCache>
            </c:numRef>
          </c:cat>
          <c:val>
            <c:numRef>
              <c:f>'DataSet-HWWBINDEX123215-2012072'!$I$5:$I$40</c:f>
              <c:numCache>
                <c:formatCode>0.00</c:formatCode>
                <c:ptCount val="36"/>
                <c:pt idx="0">
                  <c:v>1</c:v>
                </c:pt>
                <c:pt idx="1">
                  <c:v>0.99929487897619074</c:v>
                </c:pt>
                <c:pt idx="2">
                  <c:v>0.99859403965005744</c:v>
                </c:pt>
                <c:pt idx="3">
                  <c:v>0.97704923858939441</c:v>
                </c:pt>
                <c:pt idx="4">
                  <c:v>0.97630719295469215</c:v>
                </c:pt>
                <c:pt idx="5">
                  <c:v>0.97554063419861059</c:v>
                </c:pt>
                <c:pt idx="6">
                  <c:v>0.94451439600604059</c:v>
                </c:pt>
                <c:pt idx="7">
                  <c:v>0.94371827330546509</c:v>
                </c:pt>
                <c:pt idx="8">
                  <c:v>0.94292967146742412</c:v>
                </c:pt>
                <c:pt idx="9">
                  <c:v>0.88458669985288707</c:v>
                </c:pt>
                <c:pt idx="10">
                  <c:v>0.88395861493086592</c:v>
                </c:pt>
                <c:pt idx="11">
                  <c:v>0.88336030466626969</c:v>
                </c:pt>
                <c:pt idx="12">
                  <c:v>0.86378047543862002</c:v>
                </c:pt>
                <c:pt idx="13">
                  <c:v>0.86321070870227345</c:v>
                </c:pt>
                <c:pt idx="14">
                  <c:v>0.86264450819042704</c:v>
                </c:pt>
                <c:pt idx="15">
                  <c:v>0.87367753220258615</c:v>
                </c:pt>
                <c:pt idx="16">
                  <c:v>0.87305685880103501</c:v>
                </c:pt>
                <c:pt idx="17">
                  <c:v>0.87241149780931337</c:v>
                </c:pt>
                <c:pt idx="18">
                  <c:v>0.89143130366555623</c:v>
                </c:pt>
                <c:pt idx="19">
                  <c:v>0.89071252432001191</c:v>
                </c:pt>
                <c:pt idx="20">
                  <c:v>0.88997177335607158</c:v>
                </c:pt>
                <c:pt idx="21">
                  <c:v>0.90047013510159102</c:v>
                </c:pt>
                <c:pt idx="22">
                  <c:v>0.89983338682496705</c:v>
                </c:pt>
                <c:pt idx="23">
                  <c:v>0.89923251589452757</c:v>
                </c:pt>
                <c:pt idx="24">
                  <c:v>0.91016331617989177</c:v>
                </c:pt>
                <c:pt idx="25">
                  <c:v>0.90957992348635708</c:v>
                </c:pt>
                <c:pt idx="26">
                  <c:v>0.90901786403736606</c:v>
                </c:pt>
                <c:pt idx="27">
                  <c:v>0.89403698858241554</c:v>
                </c:pt>
                <c:pt idx="28">
                  <c:v>0.8935083059562362</c:v>
                </c:pt>
                <c:pt idx="29">
                  <c:v>0.89295429427639816</c:v>
                </c:pt>
                <c:pt idx="30">
                  <c:v>0.91509535845512513</c:v>
                </c:pt>
                <c:pt idx="31">
                  <c:v>0.91444611605508086</c:v>
                </c:pt>
                <c:pt idx="32">
                  <c:v>0.913783070348959</c:v>
                </c:pt>
                <c:pt idx="33">
                  <c:v>0.94905161110263447</c:v>
                </c:pt>
                <c:pt idx="34">
                  <c:v>0.94845295791930884</c:v>
                </c:pt>
                <c:pt idx="35">
                  <c:v>0.94788554628118882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C4-4820-B8CA-B97AA0766F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9779912"/>
        <c:axId val="579770728"/>
      </c:lineChart>
      <c:lineChart>
        <c:grouping val="standard"/>
        <c:varyColors val="0"/>
        <c:ser>
          <c:idx val="1"/>
          <c:order val="1"/>
          <c:tx>
            <c:strRef>
              <c:f>'DataSet-HWWBINDEX123215-2012072'!$H$4</c:f>
              <c:strCache>
                <c:ptCount val="1"/>
                <c:pt idx="0">
                  <c:v>Unemployment rate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'DataSet-HWWBINDEX123215-2012072'!$F$5:$F$40</c:f>
              <c:numCache>
                <c:formatCode>[$-409]mmm\-yy;@</c:formatCode>
                <c:ptCount val="36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</c:numCache>
            </c:numRef>
          </c:cat>
          <c:val>
            <c:numRef>
              <c:f>'DataSet-HWWBINDEX123215-2012072'!$C$5:$C$40</c:f>
              <c:numCache>
                <c:formatCode>#0.0</c:formatCode>
                <c:ptCount val="36"/>
                <c:pt idx="0">
                  <c:v>5</c:v>
                </c:pt>
                <c:pt idx="1">
                  <c:v>4.9000000000000004</c:v>
                </c:pt>
                <c:pt idx="2">
                  <c:v>5.0999999999999996</c:v>
                </c:pt>
                <c:pt idx="3">
                  <c:v>5</c:v>
                </c:pt>
                <c:pt idx="4">
                  <c:v>5.4</c:v>
                </c:pt>
                <c:pt idx="5">
                  <c:v>5.6</c:v>
                </c:pt>
                <c:pt idx="6">
                  <c:v>5.8</c:v>
                </c:pt>
                <c:pt idx="7">
                  <c:v>6.1</c:v>
                </c:pt>
                <c:pt idx="8">
                  <c:v>6.1</c:v>
                </c:pt>
                <c:pt idx="9">
                  <c:v>6.5</c:v>
                </c:pt>
                <c:pt idx="10">
                  <c:v>6.8</c:v>
                </c:pt>
                <c:pt idx="11">
                  <c:v>7.3</c:v>
                </c:pt>
                <c:pt idx="12">
                  <c:v>7.8</c:v>
                </c:pt>
                <c:pt idx="13">
                  <c:v>8.3000000000000007</c:v>
                </c:pt>
                <c:pt idx="14">
                  <c:v>8.6999999999999993</c:v>
                </c:pt>
                <c:pt idx="15">
                  <c:v>9</c:v>
                </c:pt>
                <c:pt idx="16">
                  <c:v>9.4</c:v>
                </c:pt>
                <c:pt idx="17">
                  <c:v>9.5</c:v>
                </c:pt>
                <c:pt idx="18">
                  <c:v>9.5</c:v>
                </c:pt>
                <c:pt idx="19">
                  <c:v>9.6</c:v>
                </c:pt>
                <c:pt idx="20">
                  <c:v>9.8000000000000007</c:v>
                </c:pt>
                <c:pt idx="21">
                  <c:v>10</c:v>
                </c:pt>
                <c:pt idx="22">
                  <c:v>9.9</c:v>
                </c:pt>
                <c:pt idx="23">
                  <c:v>9.9</c:v>
                </c:pt>
                <c:pt idx="24">
                  <c:v>9.8000000000000007</c:v>
                </c:pt>
                <c:pt idx="25">
                  <c:v>9.8000000000000007</c:v>
                </c:pt>
                <c:pt idx="26">
                  <c:v>9.9</c:v>
                </c:pt>
                <c:pt idx="27">
                  <c:v>9.9</c:v>
                </c:pt>
                <c:pt idx="28">
                  <c:v>9.6</c:v>
                </c:pt>
                <c:pt idx="29">
                  <c:v>9.4</c:v>
                </c:pt>
                <c:pt idx="30">
                  <c:v>9.4</c:v>
                </c:pt>
                <c:pt idx="31">
                  <c:v>9.5</c:v>
                </c:pt>
                <c:pt idx="32">
                  <c:v>9.5</c:v>
                </c:pt>
                <c:pt idx="33">
                  <c:v>9.4</c:v>
                </c:pt>
                <c:pt idx="34">
                  <c:v>9.8000000000000007</c:v>
                </c:pt>
                <c:pt idx="35">
                  <c:v>9.3000000000000007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EC4-4820-B8CA-B97AA0766F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2745184"/>
        <c:axId val="602757320"/>
      </c:lineChart>
      <c:dateAx>
        <c:axId val="579779912"/>
        <c:scaling>
          <c:orientation val="minMax"/>
        </c:scaling>
        <c:delete val="0"/>
        <c:axPos val="b"/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9770728"/>
        <c:crosses val="autoZero"/>
        <c:auto val="1"/>
        <c:lblOffset val="100"/>
        <c:baseTimeUnit val="months"/>
        <c:majorUnit val="3"/>
        <c:majorTimeUnit val="months"/>
      </c:dateAx>
      <c:valAx>
        <c:axId val="579770728"/>
        <c:scaling>
          <c:orientation val="minMax"/>
          <c:max val="1.02"/>
          <c:min val="0.8400000000000000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 algn="l">
                  <a:defRPr sz="13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300"/>
                  <a:t>[Index 2008 </a:t>
                </a:r>
                <a:r>
                  <a:rPr lang="en-US" sz="1300" baseline="0"/>
                  <a:t> = </a:t>
                </a:r>
                <a:r>
                  <a:rPr lang="en-US" sz="1300"/>
                  <a:t>1.00]</a:t>
                </a:r>
              </a:p>
            </c:rich>
          </c:tx>
          <c:layout>
            <c:manualLayout>
              <c:xMode val="edge"/>
              <c:yMode val="edge"/>
              <c:x val="4.9937578027465668E-3"/>
              <c:y val="6.1566806800316901E-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 algn="l">
                <a:defRPr sz="13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9779912"/>
        <c:crosses val="autoZero"/>
        <c:crossBetween val="between"/>
      </c:valAx>
      <c:valAx>
        <c:axId val="602757320"/>
        <c:scaling>
          <c:orientation val="minMax"/>
        </c:scaling>
        <c:delete val="0"/>
        <c:axPos val="r"/>
        <c:title>
          <c:tx>
            <c:rich>
              <a:bodyPr rot="0" spcFirstLastPara="1" vertOverflow="ellipsis" wrap="square" anchor="t" anchorCtr="0"/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300" dirty="0"/>
                  <a:t>[Rate]</a:t>
                </a:r>
              </a:p>
            </c:rich>
          </c:tx>
          <c:layout>
            <c:manualLayout>
              <c:xMode val="edge"/>
              <c:yMode val="edge"/>
              <c:x val="0.93571795098646382"/>
              <c:y val="5.1175796511884915E-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t" anchorCtr="0"/>
            <a:lstStyle/>
            <a:p>
              <a:pPr>
                <a:defRPr sz="13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745184"/>
        <c:crosses val="max"/>
        <c:crossBetween val="between"/>
      </c:valAx>
      <c:dateAx>
        <c:axId val="602745184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602757320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00" dirty="0"/>
              <a:t>[Index</a:t>
            </a:r>
            <a:r>
              <a:rPr lang="en-US" sz="1300" baseline="0" dirty="0"/>
              <a:t> 1965 = 1.00]</a:t>
            </a:r>
            <a:endParaRPr lang="en-US" sz="1300" dirty="0"/>
          </a:p>
        </c:rich>
      </c:tx>
      <c:layout>
        <c:manualLayout>
          <c:xMode val="edge"/>
          <c:yMode val="edge"/>
          <c:x val="1.436113492495027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Calc_QTR!$B$14</c:f>
              <c:strCache>
                <c:ptCount val="1"/>
                <c:pt idx="0">
                  <c:v>Real GDP per capita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Calc_QTR!$C$13:$GD$13</c:f>
              <c:strCache>
                <c:ptCount val="184"/>
                <c:pt idx="0">
                  <c:v>1965</c:v>
                </c:pt>
                <c:pt idx="1">
                  <c:v>1965q2</c:v>
                </c:pt>
                <c:pt idx="2">
                  <c:v>1965q3</c:v>
                </c:pt>
                <c:pt idx="3">
                  <c:v>1965q4</c:v>
                </c:pt>
                <c:pt idx="4">
                  <c:v>1966q1</c:v>
                </c:pt>
                <c:pt idx="5">
                  <c:v>1966q2</c:v>
                </c:pt>
                <c:pt idx="6">
                  <c:v>1966q3</c:v>
                </c:pt>
                <c:pt idx="7">
                  <c:v>1966q4</c:v>
                </c:pt>
                <c:pt idx="8">
                  <c:v>1967q1</c:v>
                </c:pt>
                <c:pt idx="9">
                  <c:v>1967q2</c:v>
                </c:pt>
                <c:pt idx="10">
                  <c:v>1967q3</c:v>
                </c:pt>
                <c:pt idx="11">
                  <c:v>1967q4</c:v>
                </c:pt>
                <c:pt idx="12">
                  <c:v>1968q1</c:v>
                </c:pt>
                <c:pt idx="13">
                  <c:v>1968q2</c:v>
                </c:pt>
                <c:pt idx="14">
                  <c:v>1968q3</c:v>
                </c:pt>
                <c:pt idx="15">
                  <c:v>1968q4</c:v>
                </c:pt>
                <c:pt idx="16">
                  <c:v>1969q1</c:v>
                </c:pt>
                <c:pt idx="17">
                  <c:v>1969q2</c:v>
                </c:pt>
                <c:pt idx="18">
                  <c:v>1969q3</c:v>
                </c:pt>
                <c:pt idx="19">
                  <c:v>1969q4</c:v>
                </c:pt>
                <c:pt idx="20">
                  <c:v>1970</c:v>
                </c:pt>
                <c:pt idx="21">
                  <c:v>1970q2</c:v>
                </c:pt>
                <c:pt idx="22">
                  <c:v>1970q3</c:v>
                </c:pt>
                <c:pt idx="23">
                  <c:v>1970q4</c:v>
                </c:pt>
                <c:pt idx="24">
                  <c:v>1971q1</c:v>
                </c:pt>
                <c:pt idx="25">
                  <c:v>1971q2</c:v>
                </c:pt>
                <c:pt idx="26">
                  <c:v>1971q3</c:v>
                </c:pt>
                <c:pt idx="27">
                  <c:v>1971q4</c:v>
                </c:pt>
                <c:pt idx="28">
                  <c:v>1972q1</c:v>
                </c:pt>
                <c:pt idx="29">
                  <c:v>1972q2</c:v>
                </c:pt>
                <c:pt idx="30">
                  <c:v>1972q3</c:v>
                </c:pt>
                <c:pt idx="31">
                  <c:v>1972q4</c:v>
                </c:pt>
                <c:pt idx="32">
                  <c:v>1973q1</c:v>
                </c:pt>
                <c:pt idx="33">
                  <c:v>1973q2</c:v>
                </c:pt>
                <c:pt idx="34">
                  <c:v>1973q3</c:v>
                </c:pt>
                <c:pt idx="35">
                  <c:v>1973q4</c:v>
                </c:pt>
                <c:pt idx="36">
                  <c:v>1974q1</c:v>
                </c:pt>
                <c:pt idx="37">
                  <c:v>1974q2</c:v>
                </c:pt>
                <c:pt idx="38">
                  <c:v>1974q3</c:v>
                </c:pt>
                <c:pt idx="39">
                  <c:v>1974q4</c:v>
                </c:pt>
                <c:pt idx="40">
                  <c:v>1975</c:v>
                </c:pt>
                <c:pt idx="41">
                  <c:v>1975q2</c:v>
                </c:pt>
                <c:pt idx="42">
                  <c:v>1975q3</c:v>
                </c:pt>
                <c:pt idx="43">
                  <c:v>1975q4</c:v>
                </c:pt>
                <c:pt idx="44">
                  <c:v>1976q1</c:v>
                </c:pt>
                <c:pt idx="45">
                  <c:v>1976q2</c:v>
                </c:pt>
                <c:pt idx="46">
                  <c:v>1976q3</c:v>
                </c:pt>
                <c:pt idx="47">
                  <c:v>1976q4</c:v>
                </c:pt>
                <c:pt idx="48">
                  <c:v>1977q1</c:v>
                </c:pt>
                <c:pt idx="49">
                  <c:v>1977q2</c:v>
                </c:pt>
                <c:pt idx="50">
                  <c:v>1977q3</c:v>
                </c:pt>
                <c:pt idx="51">
                  <c:v>1977q4</c:v>
                </c:pt>
                <c:pt idx="52">
                  <c:v>1978q1</c:v>
                </c:pt>
                <c:pt idx="53">
                  <c:v>1978q2</c:v>
                </c:pt>
                <c:pt idx="54">
                  <c:v>1978q3</c:v>
                </c:pt>
                <c:pt idx="55">
                  <c:v>1978q4</c:v>
                </c:pt>
                <c:pt idx="56">
                  <c:v>1979q1</c:v>
                </c:pt>
                <c:pt idx="57">
                  <c:v>1979q2</c:v>
                </c:pt>
                <c:pt idx="58">
                  <c:v>1979q3</c:v>
                </c:pt>
                <c:pt idx="59">
                  <c:v>1979q4</c:v>
                </c:pt>
                <c:pt idx="60">
                  <c:v>1980</c:v>
                </c:pt>
                <c:pt idx="61">
                  <c:v>1980q2</c:v>
                </c:pt>
                <c:pt idx="62">
                  <c:v>1980q3</c:v>
                </c:pt>
                <c:pt idx="63">
                  <c:v>1980q4</c:v>
                </c:pt>
                <c:pt idx="64">
                  <c:v>1981q1</c:v>
                </c:pt>
                <c:pt idx="65">
                  <c:v>1981q2</c:v>
                </c:pt>
                <c:pt idx="66">
                  <c:v>1981q3</c:v>
                </c:pt>
                <c:pt idx="67">
                  <c:v>1981q4</c:v>
                </c:pt>
                <c:pt idx="68">
                  <c:v>1982q1</c:v>
                </c:pt>
                <c:pt idx="69">
                  <c:v>1982q2</c:v>
                </c:pt>
                <c:pt idx="70">
                  <c:v>1982q3</c:v>
                </c:pt>
                <c:pt idx="71">
                  <c:v>1982q4</c:v>
                </c:pt>
                <c:pt idx="72">
                  <c:v>1983q1</c:v>
                </c:pt>
                <c:pt idx="73">
                  <c:v>1983q2</c:v>
                </c:pt>
                <c:pt idx="74">
                  <c:v>1983q3</c:v>
                </c:pt>
                <c:pt idx="75">
                  <c:v>1983q4</c:v>
                </c:pt>
                <c:pt idx="76">
                  <c:v>1984q1</c:v>
                </c:pt>
                <c:pt idx="77">
                  <c:v>1984q2</c:v>
                </c:pt>
                <c:pt idx="78">
                  <c:v>1984q3</c:v>
                </c:pt>
                <c:pt idx="79">
                  <c:v>1984q4</c:v>
                </c:pt>
                <c:pt idx="80">
                  <c:v>1985</c:v>
                </c:pt>
                <c:pt idx="81">
                  <c:v>1985q2</c:v>
                </c:pt>
                <c:pt idx="82">
                  <c:v>1985q3</c:v>
                </c:pt>
                <c:pt idx="83">
                  <c:v>1985q4</c:v>
                </c:pt>
                <c:pt idx="84">
                  <c:v>1986q1</c:v>
                </c:pt>
                <c:pt idx="85">
                  <c:v>1986q2</c:v>
                </c:pt>
                <c:pt idx="86">
                  <c:v>1986q3</c:v>
                </c:pt>
                <c:pt idx="87">
                  <c:v>1986q4</c:v>
                </c:pt>
                <c:pt idx="88">
                  <c:v>1987q1</c:v>
                </c:pt>
                <c:pt idx="89">
                  <c:v>1987q2</c:v>
                </c:pt>
                <c:pt idx="90">
                  <c:v>1987q3</c:v>
                </c:pt>
                <c:pt idx="91">
                  <c:v>1987q4</c:v>
                </c:pt>
                <c:pt idx="92">
                  <c:v>1988q1</c:v>
                </c:pt>
                <c:pt idx="93">
                  <c:v>1988q2</c:v>
                </c:pt>
                <c:pt idx="94">
                  <c:v>1988q3</c:v>
                </c:pt>
                <c:pt idx="95">
                  <c:v>1988q4</c:v>
                </c:pt>
                <c:pt idx="96">
                  <c:v>1989q1</c:v>
                </c:pt>
                <c:pt idx="97">
                  <c:v>1989q2</c:v>
                </c:pt>
                <c:pt idx="98">
                  <c:v>1989q3</c:v>
                </c:pt>
                <c:pt idx="99">
                  <c:v>1989q4</c:v>
                </c:pt>
                <c:pt idx="100">
                  <c:v>1990</c:v>
                </c:pt>
                <c:pt idx="101">
                  <c:v>1990q2</c:v>
                </c:pt>
                <c:pt idx="102">
                  <c:v>1990q3</c:v>
                </c:pt>
                <c:pt idx="103">
                  <c:v>1990q4</c:v>
                </c:pt>
                <c:pt idx="104">
                  <c:v>1991q1</c:v>
                </c:pt>
                <c:pt idx="105">
                  <c:v>1991q2</c:v>
                </c:pt>
                <c:pt idx="106">
                  <c:v>1991q3</c:v>
                </c:pt>
                <c:pt idx="107">
                  <c:v>1991q4</c:v>
                </c:pt>
                <c:pt idx="108">
                  <c:v>1992q1</c:v>
                </c:pt>
                <c:pt idx="109">
                  <c:v>1992q2</c:v>
                </c:pt>
                <c:pt idx="110">
                  <c:v>1992q3</c:v>
                </c:pt>
                <c:pt idx="111">
                  <c:v>1992q4</c:v>
                </c:pt>
                <c:pt idx="112">
                  <c:v>1993q1</c:v>
                </c:pt>
                <c:pt idx="113">
                  <c:v>1993q2</c:v>
                </c:pt>
                <c:pt idx="114">
                  <c:v>1993q3</c:v>
                </c:pt>
                <c:pt idx="115">
                  <c:v>1993q4</c:v>
                </c:pt>
                <c:pt idx="116">
                  <c:v>1994q1</c:v>
                </c:pt>
                <c:pt idx="117">
                  <c:v>1994q2</c:v>
                </c:pt>
                <c:pt idx="118">
                  <c:v>1994q3</c:v>
                </c:pt>
                <c:pt idx="119">
                  <c:v>1994q4</c:v>
                </c:pt>
                <c:pt idx="120">
                  <c:v>1995</c:v>
                </c:pt>
                <c:pt idx="121">
                  <c:v>1995q2</c:v>
                </c:pt>
                <c:pt idx="122">
                  <c:v>1995q3</c:v>
                </c:pt>
                <c:pt idx="123">
                  <c:v>1995q4</c:v>
                </c:pt>
                <c:pt idx="124">
                  <c:v>1996q1</c:v>
                </c:pt>
                <c:pt idx="125">
                  <c:v>1996q2</c:v>
                </c:pt>
                <c:pt idx="126">
                  <c:v>1996q3</c:v>
                </c:pt>
                <c:pt idx="127">
                  <c:v>1996q4</c:v>
                </c:pt>
                <c:pt idx="128">
                  <c:v>1997q1</c:v>
                </c:pt>
                <c:pt idx="129">
                  <c:v>1997q2</c:v>
                </c:pt>
                <c:pt idx="130">
                  <c:v>1997q3</c:v>
                </c:pt>
                <c:pt idx="131">
                  <c:v>1997q4</c:v>
                </c:pt>
                <c:pt idx="132">
                  <c:v>1998q1</c:v>
                </c:pt>
                <c:pt idx="133">
                  <c:v>1998q2</c:v>
                </c:pt>
                <c:pt idx="134">
                  <c:v>1998q3</c:v>
                </c:pt>
                <c:pt idx="135">
                  <c:v>1998q4</c:v>
                </c:pt>
                <c:pt idx="136">
                  <c:v>1999q1</c:v>
                </c:pt>
                <c:pt idx="137">
                  <c:v>1999q2</c:v>
                </c:pt>
                <c:pt idx="138">
                  <c:v>1999q3</c:v>
                </c:pt>
                <c:pt idx="139">
                  <c:v>1999q4</c:v>
                </c:pt>
                <c:pt idx="140">
                  <c:v>2000</c:v>
                </c:pt>
                <c:pt idx="141">
                  <c:v>2000q2</c:v>
                </c:pt>
                <c:pt idx="142">
                  <c:v>2000q3</c:v>
                </c:pt>
                <c:pt idx="143">
                  <c:v>2000q4</c:v>
                </c:pt>
                <c:pt idx="144">
                  <c:v>2001q1</c:v>
                </c:pt>
                <c:pt idx="145">
                  <c:v>2001q2</c:v>
                </c:pt>
                <c:pt idx="146">
                  <c:v>2001q3</c:v>
                </c:pt>
                <c:pt idx="147">
                  <c:v>2001q4</c:v>
                </c:pt>
                <c:pt idx="148">
                  <c:v>2002q1</c:v>
                </c:pt>
                <c:pt idx="149">
                  <c:v>2002q2</c:v>
                </c:pt>
                <c:pt idx="150">
                  <c:v>2002q3</c:v>
                </c:pt>
                <c:pt idx="151">
                  <c:v>2002q4</c:v>
                </c:pt>
                <c:pt idx="152">
                  <c:v>2003q1</c:v>
                </c:pt>
                <c:pt idx="153">
                  <c:v>2003q2</c:v>
                </c:pt>
                <c:pt idx="154">
                  <c:v>2003q3</c:v>
                </c:pt>
                <c:pt idx="155">
                  <c:v>2003q4</c:v>
                </c:pt>
                <c:pt idx="156">
                  <c:v>2004q1</c:v>
                </c:pt>
                <c:pt idx="157">
                  <c:v>2004q2</c:v>
                </c:pt>
                <c:pt idx="158">
                  <c:v>2004q3</c:v>
                </c:pt>
                <c:pt idx="159">
                  <c:v>2004q4</c:v>
                </c:pt>
                <c:pt idx="160">
                  <c:v>2005</c:v>
                </c:pt>
                <c:pt idx="161">
                  <c:v>2005q2</c:v>
                </c:pt>
                <c:pt idx="162">
                  <c:v>2005q3</c:v>
                </c:pt>
                <c:pt idx="163">
                  <c:v>2005q4</c:v>
                </c:pt>
                <c:pt idx="164">
                  <c:v>2006q1</c:v>
                </c:pt>
                <c:pt idx="165">
                  <c:v>2006q2</c:v>
                </c:pt>
                <c:pt idx="166">
                  <c:v>2006q3</c:v>
                </c:pt>
                <c:pt idx="167">
                  <c:v>2006q4</c:v>
                </c:pt>
                <c:pt idx="168">
                  <c:v>2007q1</c:v>
                </c:pt>
                <c:pt idx="169">
                  <c:v>2007q2</c:v>
                </c:pt>
                <c:pt idx="170">
                  <c:v>2007q3</c:v>
                </c:pt>
                <c:pt idx="171">
                  <c:v>2007q4</c:v>
                </c:pt>
                <c:pt idx="172">
                  <c:v>2008q1</c:v>
                </c:pt>
                <c:pt idx="173">
                  <c:v>2008q2</c:v>
                </c:pt>
                <c:pt idx="174">
                  <c:v>2008q3</c:v>
                </c:pt>
                <c:pt idx="175">
                  <c:v>2008q4</c:v>
                </c:pt>
                <c:pt idx="176">
                  <c:v>2009q1</c:v>
                </c:pt>
                <c:pt idx="177">
                  <c:v>2009q2</c:v>
                </c:pt>
                <c:pt idx="178">
                  <c:v>2009q3</c:v>
                </c:pt>
                <c:pt idx="179">
                  <c:v>2009q4</c:v>
                </c:pt>
                <c:pt idx="180">
                  <c:v>2010</c:v>
                </c:pt>
                <c:pt idx="181">
                  <c:v>2010q2</c:v>
                </c:pt>
                <c:pt idx="182">
                  <c:v>2010q3</c:v>
                </c:pt>
                <c:pt idx="183">
                  <c:v>2010q4</c:v>
                </c:pt>
              </c:strCache>
            </c:strRef>
          </c:cat>
          <c:val>
            <c:numRef>
              <c:f>Calc_QTR!$C$14:$GD$14</c:f>
              <c:numCache>
                <c:formatCode>0.00</c:formatCode>
                <c:ptCount val="184"/>
                <c:pt idx="0">
                  <c:v>1</c:v>
                </c:pt>
                <c:pt idx="1">
                  <c:v>1.0099061770729152</c:v>
                </c:pt>
                <c:pt idx="2">
                  <c:v>1.02890889174644</c:v>
                </c:pt>
                <c:pt idx="3">
                  <c:v>1.0491975044053912</c:v>
                </c:pt>
                <c:pt idx="4">
                  <c:v>1.0720579130351955</c:v>
                </c:pt>
                <c:pt idx="5">
                  <c:v>1.0729151783588131</c:v>
                </c:pt>
                <c:pt idx="6">
                  <c:v>1.0787255322188884</c:v>
                </c:pt>
                <c:pt idx="7">
                  <c:v>1.084250130971091</c:v>
                </c:pt>
                <c:pt idx="8">
                  <c:v>1.0911558794113445</c:v>
                </c:pt>
                <c:pt idx="9">
                  <c:v>1.0891555936562367</c:v>
                </c:pt>
                <c:pt idx="10">
                  <c:v>1.0963470972043625</c:v>
                </c:pt>
                <c:pt idx="11">
                  <c:v>1.1015383149973805</c:v>
                </c:pt>
                <c:pt idx="12">
                  <c:v>1.1216364242510835</c:v>
                </c:pt>
                <c:pt idx="13">
                  <c:v>1.1377339619945706</c:v>
                </c:pt>
                <c:pt idx="14">
                  <c:v>1.1434490641520216</c:v>
                </c:pt>
                <c:pt idx="15">
                  <c:v>1.1448778396913846</c:v>
                </c:pt>
                <c:pt idx="16">
                  <c:v>1.1604038672191266</c:v>
                </c:pt>
                <c:pt idx="17">
                  <c:v>1.1612611325427442</c:v>
                </c:pt>
                <c:pt idx="18">
                  <c:v>1.1656427108634566</c:v>
                </c:pt>
                <c:pt idx="19">
                  <c:v>1.156546173262847</c:v>
                </c:pt>
                <c:pt idx="20">
                  <c:v>1.1520217173881984</c:v>
                </c:pt>
                <c:pt idx="21">
                  <c:v>1.1500690574844026</c:v>
                </c:pt>
                <c:pt idx="22">
                  <c:v>1.1567366766680955</c:v>
                </c:pt>
                <c:pt idx="23">
                  <c:v>1.1404010096680479</c:v>
                </c:pt>
                <c:pt idx="24">
                  <c:v>1.1677858741725009</c:v>
                </c:pt>
                <c:pt idx="25">
                  <c:v>1.1706910511025383</c:v>
                </c:pt>
                <c:pt idx="26">
                  <c:v>1.176691908367862</c:v>
                </c:pt>
                <c:pt idx="27">
                  <c:v>1.1758346430442443</c:v>
                </c:pt>
                <c:pt idx="28">
                  <c:v>1.1945992284612088</c:v>
                </c:pt>
                <c:pt idx="29">
                  <c:v>1.2188407867790636</c:v>
                </c:pt>
                <c:pt idx="30">
                  <c:v>1.2271753107586798</c:v>
                </c:pt>
                <c:pt idx="31">
                  <c:v>1.2444158689336573</c:v>
                </c:pt>
                <c:pt idx="32">
                  <c:v>1.2724674953564794</c:v>
                </c:pt>
                <c:pt idx="33">
                  <c:v>1.2834690670095728</c:v>
                </c:pt>
                <c:pt idx="34">
                  <c:v>1.2735628899366576</c:v>
                </c:pt>
                <c:pt idx="35">
                  <c:v>1.2825165499833309</c:v>
                </c:pt>
                <c:pt idx="36">
                  <c:v>1.2688955565080726</c:v>
                </c:pt>
                <c:pt idx="37">
                  <c:v>1.2691813116159452</c:v>
                </c:pt>
                <c:pt idx="38">
                  <c:v>1.2539886650473877</c:v>
                </c:pt>
                <c:pt idx="39">
                  <c:v>1.245892270324332</c:v>
                </c:pt>
                <c:pt idx="40">
                  <c:v>1.2282230794875459</c:v>
                </c:pt>
                <c:pt idx="41">
                  <c:v>1.2340334333476211</c:v>
                </c:pt>
                <c:pt idx="42">
                  <c:v>1.2514644949278468</c:v>
                </c:pt>
                <c:pt idx="43">
                  <c:v>1.2650378625517931</c:v>
                </c:pt>
                <c:pt idx="44">
                  <c:v>1.2907081964090108</c:v>
                </c:pt>
                <c:pt idx="45">
                  <c:v>1.2974234414440158</c:v>
                </c:pt>
                <c:pt idx="46">
                  <c:v>1.3011858836976711</c:v>
                </c:pt>
                <c:pt idx="47">
                  <c:v>1.3071391151116827</c:v>
                </c:pt>
                <c:pt idx="48">
                  <c:v>1.3195218364528265</c:v>
                </c:pt>
                <c:pt idx="49">
                  <c:v>1.341953612420822</c:v>
                </c:pt>
                <c:pt idx="50">
                  <c:v>1.3623374767823975</c:v>
                </c:pt>
                <c:pt idx="51">
                  <c:v>1.3585274086774302</c:v>
                </c:pt>
                <c:pt idx="52">
                  <c:v>1.3596704291089203</c:v>
                </c:pt>
                <c:pt idx="53">
                  <c:v>1.4086298042577512</c:v>
                </c:pt>
                <c:pt idx="54">
                  <c:v>1.4186312330332904</c:v>
                </c:pt>
                <c:pt idx="55">
                  <c:v>1.4335381244939753</c:v>
                </c:pt>
                <c:pt idx="56">
                  <c:v>1.4324427299137972</c:v>
                </c:pt>
                <c:pt idx="57">
                  <c:v>1.4302519407534409</c:v>
                </c:pt>
                <c:pt idx="58">
                  <c:v>1.436538553126637</c:v>
                </c:pt>
                <c:pt idx="59">
                  <c:v>1.4356812878030194</c:v>
                </c:pt>
                <c:pt idx="60">
                  <c:v>1.4361099204648282</c:v>
                </c:pt>
                <c:pt idx="61">
                  <c:v>1.4026289469924276</c:v>
                </c:pt>
                <c:pt idx="62">
                  <c:v>1.3967709672810402</c:v>
                </c:pt>
                <c:pt idx="63">
                  <c:v>1.4189646139924752</c:v>
                </c:pt>
                <c:pt idx="64">
                  <c:v>1.4438253083773873</c:v>
                </c:pt>
                <c:pt idx="65">
                  <c:v>1.4298709339429443</c:v>
                </c:pt>
                <c:pt idx="66">
                  <c:v>1.4430632947563937</c:v>
                </c:pt>
                <c:pt idx="67">
                  <c:v>1.4236319474210601</c:v>
                </c:pt>
                <c:pt idx="68">
                  <c:v>1.3985331237795875</c:v>
                </c:pt>
                <c:pt idx="69">
                  <c:v>1.401819307520122</c:v>
                </c:pt>
                <c:pt idx="70">
                  <c:v>1.3929132733247607</c:v>
                </c:pt>
                <c:pt idx="71">
                  <c:v>1.390008096394723</c:v>
                </c:pt>
                <c:pt idx="72">
                  <c:v>1.405486498071153</c:v>
                </c:pt>
                <c:pt idx="73">
                  <c:v>1.4344906415202172</c:v>
                </c:pt>
                <c:pt idx="74">
                  <c:v>1.4595894651616899</c:v>
                </c:pt>
                <c:pt idx="75">
                  <c:v>1.486545697004334</c:v>
                </c:pt>
                <c:pt idx="76">
                  <c:v>1.5126922893746726</c:v>
                </c:pt>
                <c:pt idx="77">
                  <c:v>1.5357432014097252</c:v>
                </c:pt>
                <c:pt idx="78">
                  <c:v>1.5467923989141306</c:v>
                </c:pt>
                <c:pt idx="79">
                  <c:v>1.5556984331094919</c:v>
                </c:pt>
                <c:pt idx="80">
                  <c:v>1.5678430251940754</c:v>
                </c:pt>
                <c:pt idx="81">
                  <c:v>1.5783207124827356</c:v>
                </c:pt>
                <c:pt idx="82">
                  <c:v>1.5983235700338143</c:v>
                </c:pt>
                <c:pt idx="83">
                  <c:v>1.6061818355003095</c:v>
                </c:pt>
                <c:pt idx="84">
                  <c:v>1.6179454207743964</c:v>
                </c:pt>
                <c:pt idx="85">
                  <c:v>1.6218031147306757</c:v>
                </c:pt>
                <c:pt idx="86">
                  <c:v>1.6332809448968901</c:v>
                </c:pt>
                <c:pt idx="87">
                  <c:v>1.6381387817307234</c:v>
                </c:pt>
                <c:pt idx="88">
                  <c:v>1.6471400676287089</c:v>
                </c:pt>
                <c:pt idx="89">
                  <c:v>1.6614278230223365</c:v>
                </c:pt>
                <c:pt idx="90">
                  <c:v>1.6717150069057485</c:v>
                </c:pt>
                <c:pt idx="91">
                  <c:v>1.6961946944801638</c:v>
                </c:pt>
                <c:pt idx="92">
                  <c:v>1.7015764156784303</c:v>
                </c:pt>
                <c:pt idx="93">
                  <c:v>1.7203410010953946</c:v>
                </c:pt>
                <c:pt idx="94">
                  <c:v>1.7259132256989094</c:v>
                </c:pt>
                <c:pt idx="95">
                  <c:v>1.7445825594132496</c:v>
                </c:pt>
                <c:pt idx="96">
                  <c:v>1.7587750631042529</c:v>
                </c:pt>
                <c:pt idx="97">
                  <c:v>1.7682049816640473</c:v>
                </c:pt>
                <c:pt idx="98">
                  <c:v>1.7763966280897272</c:v>
                </c:pt>
                <c:pt idx="99">
                  <c:v>1.7750631042529885</c:v>
                </c:pt>
                <c:pt idx="100">
                  <c:v>1.7903986283754822</c:v>
                </c:pt>
                <c:pt idx="101">
                  <c:v>1.7913035195504119</c:v>
                </c:pt>
                <c:pt idx="102">
                  <c:v>1.7862075534600181</c:v>
                </c:pt>
                <c:pt idx="103">
                  <c:v>1.7636805257893984</c:v>
                </c:pt>
                <c:pt idx="104">
                  <c:v>1.7500595323141401</c:v>
                </c:pt>
                <c:pt idx="105">
                  <c:v>1.7580606753345716</c:v>
                </c:pt>
                <c:pt idx="106">
                  <c:v>1.7606800971567367</c:v>
                </c:pt>
                <c:pt idx="107">
                  <c:v>1.7607753488593609</c:v>
                </c:pt>
                <c:pt idx="108">
                  <c:v>1.7766347573462875</c:v>
                </c:pt>
                <c:pt idx="109">
                  <c:v>1.7899223698623612</c:v>
                </c:pt>
                <c:pt idx="110">
                  <c:v>1.8009715673667668</c:v>
                </c:pt>
                <c:pt idx="111">
                  <c:v>1.8134495404105349</c:v>
                </c:pt>
                <c:pt idx="112">
                  <c:v>1.8111634995475545</c:v>
                </c:pt>
                <c:pt idx="113">
                  <c:v>1.8162118397866363</c:v>
                </c:pt>
                <c:pt idx="114">
                  <c:v>1.8186407582035529</c:v>
                </c:pt>
                <c:pt idx="115">
                  <c:v>1.8375005953231414</c:v>
                </c:pt>
                <c:pt idx="116">
                  <c:v>1.8503595751774062</c:v>
                </c:pt>
                <c:pt idx="117">
                  <c:v>1.8699338000666761</c:v>
                </c:pt>
                <c:pt idx="118">
                  <c:v>1.8748392627518218</c:v>
                </c:pt>
                <c:pt idx="119">
                  <c:v>1.8905081678335001</c:v>
                </c:pt>
                <c:pt idx="120">
                  <c:v>1.8921274467781111</c:v>
                </c:pt>
                <c:pt idx="121">
                  <c:v>1.8924132018859836</c:v>
                </c:pt>
                <c:pt idx="122">
                  <c:v>1.902367004810211</c:v>
                </c:pt>
                <c:pt idx="123">
                  <c:v>1.9094156308044006</c:v>
                </c:pt>
                <c:pt idx="124">
                  <c:v>1.918940801066819</c:v>
                </c:pt>
                <c:pt idx="125">
                  <c:v>1.9454207743963423</c:v>
                </c:pt>
                <c:pt idx="126">
                  <c:v>1.9564699719007477</c:v>
                </c:pt>
                <c:pt idx="127">
                  <c:v>1.970519598037815</c:v>
                </c:pt>
                <c:pt idx="128">
                  <c:v>1.9779968566938133</c:v>
                </c:pt>
                <c:pt idx="129">
                  <c:v>2.0051435919417058</c:v>
                </c:pt>
                <c:pt idx="130">
                  <c:v>2.0234795446968614</c:v>
                </c:pt>
                <c:pt idx="131">
                  <c:v>2.034528742201267</c:v>
                </c:pt>
                <c:pt idx="132">
                  <c:v>2.0495785112158882</c:v>
                </c:pt>
                <c:pt idx="133">
                  <c:v>2.0629137495832737</c:v>
                </c:pt>
                <c:pt idx="134">
                  <c:v>2.0822498452159834</c:v>
                </c:pt>
                <c:pt idx="135">
                  <c:v>2.1094918321664999</c:v>
                </c:pt>
                <c:pt idx="136">
                  <c:v>2.1241129685193121</c:v>
                </c:pt>
                <c:pt idx="137">
                  <c:v>2.1345906558079726</c:v>
                </c:pt>
                <c:pt idx="138">
                  <c:v>2.1556889079392296</c:v>
                </c:pt>
                <c:pt idx="139">
                  <c:v>2.1857408201171595</c:v>
                </c:pt>
                <c:pt idx="140">
                  <c:v>2.1881221126827644</c:v>
                </c:pt>
                <c:pt idx="141">
                  <c:v>2.2226508548840309</c:v>
                </c:pt>
                <c:pt idx="142">
                  <c:v>2.219602800400057</c:v>
                </c:pt>
                <c:pt idx="143">
                  <c:v>2.2275086917178646</c:v>
                </c:pt>
                <c:pt idx="144">
                  <c:v>2.2160784874029624</c:v>
                </c:pt>
                <c:pt idx="145">
                  <c:v>2.2237938753155211</c:v>
                </c:pt>
                <c:pt idx="146">
                  <c:v>2.2087917321522124</c:v>
                </c:pt>
                <c:pt idx="147">
                  <c:v>2.2091727389627089</c:v>
                </c:pt>
                <c:pt idx="148">
                  <c:v>2.223650997761585</c:v>
                </c:pt>
                <c:pt idx="149">
                  <c:v>2.2321283992951373</c:v>
                </c:pt>
                <c:pt idx="150">
                  <c:v>2.2364147259132259</c:v>
                </c:pt>
                <c:pt idx="151">
                  <c:v>2.2344144401581176</c:v>
                </c:pt>
                <c:pt idx="152">
                  <c:v>2.2421298280706767</c:v>
                </c:pt>
                <c:pt idx="153">
                  <c:v>2.2564175834643043</c:v>
                </c:pt>
                <c:pt idx="154">
                  <c:v>2.2890412916130876</c:v>
                </c:pt>
                <c:pt idx="155">
                  <c:v>2.3098061627851596</c:v>
                </c:pt>
                <c:pt idx="156">
                  <c:v>2.3176168024003427</c:v>
                </c:pt>
                <c:pt idx="157">
                  <c:v>2.3301900271467351</c:v>
                </c:pt>
                <c:pt idx="158">
                  <c:v>2.3463828165928464</c:v>
                </c:pt>
                <c:pt idx="159">
                  <c:v>2.3640043815783205</c:v>
                </c:pt>
                <c:pt idx="160">
                  <c:v>2.3851502595608896</c:v>
                </c:pt>
                <c:pt idx="161">
                  <c:v>2.3910082392722769</c:v>
                </c:pt>
                <c:pt idx="162">
                  <c:v>2.4062008858408346</c:v>
                </c:pt>
                <c:pt idx="163">
                  <c:v>2.415345049292756</c:v>
                </c:pt>
                <c:pt idx="164">
                  <c:v>2.4421107777301518</c:v>
                </c:pt>
                <c:pt idx="165">
                  <c:v>2.4423012811354003</c:v>
                </c:pt>
                <c:pt idx="166">
                  <c:v>2.4397771110158595</c:v>
                </c:pt>
                <c:pt idx="167">
                  <c:v>2.4542553698147356</c:v>
                </c:pt>
                <c:pt idx="168">
                  <c:v>2.4546363766252322</c:v>
                </c:pt>
                <c:pt idx="169">
                  <c:v>2.4631614040100969</c:v>
                </c:pt>
                <c:pt idx="170">
                  <c:v>2.4701624041529744</c:v>
                </c:pt>
                <c:pt idx="171">
                  <c:v>2.4788779349430872</c:v>
                </c:pt>
                <c:pt idx="172">
                  <c:v>2.4592560842025053</c:v>
                </c:pt>
                <c:pt idx="173">
                  <c:v>2.4665428394532554</c:v>
                </c:pt>
                <c:pt idx="174">
                  <c:v>2.4472067438205456</c:v>
                </c:pt>
                <c:pt idx="175">
                  <c:v>2.3886269467066725</c:v>
                </c:pt>
                <c:pt idx="176">
                  <c:v>2.3570510072867554</c:v>
                </c:pt>
                <c:pt idx="177">
                  <c:v>2.3488117350097633</c:v>
                </c:pt>
                <c:pt idx="178">
                  <c:v>2.3519550411963612</c:v>
                </c:pt>
                <c:pt idx="179">
                  <c:v>2.3722912797066247</c:v>
                </c:pt>
                <c:pt idx="180">
                  <c:v>2.3766728580273373</c:v>
                </c:pt>
                <c:pt idx="181">
                  <c:v>2.3941991713101873</c:v>
                </c:pt>
                <c:pt idx="182">
                  <c:v>2.4070105253131402</c:v>
                </c:pt>
                <c:pt idx="183">
                  <c:v>2.4142020288612658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2FE-4943-976A-19244CC5B2CB}"/>
            </c:ext>
          </c:extLst>
        </c:ser>
        <c:ser>
          <c:idx val="1"/>
          <c:order val="1"/>
          <c:tx>
            <c:strRef>
              <c:f>Calc_QTR!$B$15</c:f>
              <c:strCache>
                <c:ptCount val="1"/>
                <c:pt idx="0">
                  <c:v>Index of consumer sentiment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Calc_QTR!$C$13:$GD$13</c:f>
              <c:strCache>
                <c:ptCount val="184"/>
                <c:pt idx="0">
                  <c:v>1965</c:v>
                </c:pt>
                <c:pt idx="1">
                  <c:v>1965q2</c:v>
                </c:pt>
                <c:pt idx="2">
                  <c:v>1965q3</c:v>
                </c:pt>
                <c:pt idx="3">
                  <c:v>1965q4</c:v>
                </c:pt>
                <c:pt idx="4">
                  <c:v>1966q1</c:v>
                </c:pt>
                <c:pt idx="5">
                  <c:v>1966q2</c:v>
                </c:pt>
                <c:pt idx="6">
                  <c:v>1966q3</c:v>
                </c:pt>
                <c:pt idx="7">
                  <c:v>1966q4</c:v>
                </c:pt>
                <c:pt idx="8">
                  <c:v>1967q1</c:v>
                </c:pt>
                <c:pt idx="9">
                  <c:v>1967q2</c:v>
                </c:pt>
                <c:pt idx="10">
                  <c:v>1967q3</c:v>
                </c:pt>
                <c:pt idx="11">
                  <c:v>1967q4</c:v>
                </c:pt>
                <c:pt idx="12">
                  <c:v>1968q1</c:v>
                </c:pt>
                <c:pt idx="13">
                  <c:v>1968q2</c:v>
                </c:pt>
                <c:pt idx="14">
                  <c:v>1968q3</c:v>
                </c:pt>
                <c:pt idx="15">
                  <c:v>1968q4</c:v>
                </c:pt>
                <c:pt idx="16">
                  <c:v>1969q1</c:v>
                </c:pt>
                <c:pt idx="17">
                  <c:v>1969q2</c:v>
                </c:pt>
                <c:pt idx="18">
                  <c:v>1969q3</c:v>
                </c:pt>
                <c:pt idx="19">
                  <c:v>1969q4</c:v>
                </c:pt>
                <c:pt idx="20">
                  <c:v>1970</c:v>
                </c:pt>
                <c:pt idx="21">
                  <c:v>1970q2</c:v>
                </c:pt>
                <c:pt idx="22">
                  <c:v>1970q3</c:v>
                </c:pt>
                <c:pt idx="23">
                  <c:v>1970q4</c:v>
                </c:pt>
                <c:pt idx="24">
                  <c:v>1971q1</c:v>
                </c:pt>
                <c:pt idx="25">
                  <c:v>1971q2</c:v>
                </c:pt>
                <c:pt idx="26">
                  <c:v>1971q3</c:v>
                </c:pt>
                <c:pt idx="27">
                  <c:v>1971q4</c:v>
                </c:pt>
                <c:pt idx="28">
                  <c:v>1972q1</c:v>
                </c:pt>
                <c:pt idx="29">
                  <c:v>1972q2</c:v>
                </c:pt>
                <c:pt idx="30">
                  <c:v>1972q3</c:v>
                </c:pt>
                <c:pt idx="31">
                  <c:v>1972q4</c:v>
                </c:pt>
                <c:pt idx="32">
                  <c:v>1973q1</c:v>
                </c:pt>
                <c:pt idx="33">
                  <c:v>1973q2</c:v>
                </c:pt>
                <c:pt idx="34">
                  <c:v>1973q3</c:v>
                </c:pt>
                <c:pt idx="35">
                  <c:v>1973q4</c:v>
                </c:pt>
                <c:pt idx="36">
                  <c:v>1974q1</c:v>
                </c:pt>
                <c:pt idx="37">
                  <c:v>1974q2</c:v>
                </c:pt>
                <c:pt idx="38">
                  <c:v>1974q3</c:v>
                </c:pt>
                <c:pt idx="39">
                  <c:v>1974q4</c:v>
                </c:pt>
                <c:pt idx="40">
                  <c:v>1975</c:v>
                </c:pt>
                <c:pt idx="41">
                  <c:v>1975q2</c:v>
                </c:pt>
                <c:pt idx="42">
                  <c:v>1975q3</c:v>
                </c:pt>
                <c:pt idx="43">
                  <c:v>1975q4</c:v>
                </c:pt>
                <c:pt idx="44">
                  <c:v>1976q1</c:v>
                </c:pt>
                <c:pt idx="45">
                  <c:v>1976q2</c:v>
                </c:pt>
                <c:pt idx="46">
                  <c:v>1976q3</c:v>
                </c:pt>
                <c:pt idx="47">
                  <c:v>1976q4</c:v>
                </c:pt>
                <c:pt idx="48">
                  <c:v>1977q1</c:v>
                </c:pt>
                <c:pt idx="49">
                  <c:v>1977q2</c:v>
                </c:pt>
                <c:pt idx="50">
                  <c:v>1977q3</c:v>
                </c:pt>
                <c:pt idx="51">
                  <c:v>1977q4</c:v>
                </c:pt>
                <c:pt idx="52">
                  <c:v>1978q1</c:v>
                </c:pt>
                <c:pt idx="53">
                  <c:v>1978q2</c:v>
                </c:pt>
                <c:pt idx="54">
                  <c:v>1978q3</c:v>
                </c:pt>
                <c:pt idx="55">
                  <c:v>1978q4</c:v>
                </c:pt>
                <c:pt idx="56">
                  <c:v>1979q1</c:v>
                </c:pt>
                <c:pt idx="57">
                  <c:v>1979q2</c:v>
                </c:pt>
                <c:pt idx="58">
                  <c:v>1979q3</c:v>
                </c:pt>
                <c:pt idx="59">
                  <c:v>1979q4</c:v>
                </c:pt>
                <c:pt idx="60">
                  <c:v>1980</c:v>
                </c:pt>
                <c:pt idx="61">
                  <c:v>1980q2</c:v>
                </c:pt>
                <c:pt idx="62">
                  <c:v>1980q3</c:v>
                </c:pt>
                <c:pt idx="63">
                  <c:v>1980q4</c:v>
                </c:pt>
                <c:pt idx="64">
                  <c:v>1981q1</c:v>
                </c:pt>
                <c:pt idx="65">
                  <c:v>1981q2</c:v>
                </c:pt>
                <c:pt idx="66">
                  <c:v>1981q3</c:v>
                </c:pt>
                <c:pt idx="67">
                  <c:v>1981q4</c:v>
                </c:pt>
                <c:pt idx="68">
                  <c:v>1982q1</c:v>
                </c:pt>
                <c:pt idx="69">
                  <c:v>1982q2</c:v>
                </c:pt>
                <c:pt idx="70">
                  <c:v>1982q3</c:v>
                </c:pt>
                <c:pt idx="71">
                  <c:v>1982q4</c:v>
                </c:pt>
                <c:pt idx="72">
                  <c:v>1983q1</c:v>
                </c:pt>
                <c:pt idx="73">
                  <c:v>1983q2</c:v>
                </c:pt>
                <c:pt idx="74">
                  <c:v>1983q3</c:v>
                </c:pt>
                <c:pt idx="75">
                  <c:v>1983q4</c:v>
                </c:pt>
                <c:pt idx="76">
                  <c:v>1984q1</c:v>
                </c:pt>
                <c:pt idx="77">
                  <c:v>1984q2</c:v>
                </c:pt>
                <c:pt idx="78">
                  <c:v>1984q3</c:v>
                </c:pt>
                <c:pt idx="79">
                  <c:v>1984q4</c:v>
                </c:pt>
                <c:pt idx="80">
                  <c:v>1985</c:v>
                </c:pt>
                <c:pt idx="81">
                  <c:v>1985q2</c:v>
                </c:pt>
                <c:pt idx="82">
                  <c:v>1985q3</c:v>
                </c:pt>
                <c:pt idx="83">
                  <c:v>1985q4</c:v>
                </c:pt>
                <c:pt idx="84">
                  <c:v>1986q1</c:v>
                </c:pt>
                <c:pt idx="85">
                  <c:v>1986q2</c:v>
                </c:pt>
                <c:pt idx="86">
                  <c:v>1986q3</c:v>
                </c:pt>
                <c:pt idx="87">
                  <c:v>1986q4</c:v>
                </c:pt>
                <c:pt idx="88">
                  <c:v>1987q1</c:v>
                </c:pt>
                <c:pt idx="89">
                  <c:v>1987q2</c:v>
                </c:pt>
                <c:pt idx="90">
                  <c:v>1987q3</c:v>
                </c:pt>
                <c:pt idx="91">
                  <c:v>1987q4</c:v>
                </c:pt>
                <c:pt idx="92">
                  <c:v>1988q1</c:v>
                </c:pt>
                <c:pt idx="93">
                  <c:v>1988q2</c:v>
                </c:pt>
                <c:pt idx="94">
                  <c:v>1988q3</c:v>
                </c:pt>
                <c:pt idx="95">
                  <c:v>1988q4</c:v>
                </c:pt>
                <c:pt idx="96">
                  <c:v>1989q1</c:v>
                </c:pt>
                <c:pt idx="97">
                  <c:v>1989q2</c:v>
                </c:pt>
                <c:pt idx="98">
                  <c:v>1989q3</c:v>
                </c:pt>
                <c:pt idx="99">
                  <c:v>1989q4</c:v>
                </c:pt>
                <c:pt idx="100">
                  <c:v>1990</c:v>
                </c:pt>
                <c:pt idx="101">
                  <c:v>1990q2</c:v>
                </c:pt>
                <c:pt idx="102">
                  <c:v>1990q3</c:v>
                </c:pt>
                <c:pt idx="103">
                  <c:v>1990q4</c:v>
                </c:pt>
                <c:pt idx="104">
                  <c:v>1991q1</c:v>
                </c:pt>
                <c:pt idx="105">
                  <c:v>1991q2</c:v>
                </c:pt>
                <c:pt idx="106">
                  <c:v>1991q3</c:v>
                </c:pt>
                <c:pt idx="107">
                  <c:v>1991q4</c:v>
                </c:pt>
                <c:pt idx="108">
                  <c:v>1992q1</c:v>
                </c:pt>
                <c:pt idx="109">
                  <c:v>1992q2</c:v>
                </c:pt>
                <c:pt idx="110">
                  <c:v>1992q3</c:v>
                </c:pt>
                <c:pt idx="111">
                  <c:v>1992q4</c:v>
                </c:pt>
                <c:pt idx="112">
                  <c:v>1993q1</c:v>
                </c:pt>
                <c:pt idx="113">
                  <c:v>1993q2</c:v>
                </c:pt>
                <c:pt idx="114">
                  <c:v>1993q3</c:v>
                </c:pt>
                <c:pt idx="115">
                  <c:v>1993q4</c:v>
                </c:pt>
                <c:pt idx="116">
                  <c:v>1994q1</c:v>
                </c:pt>
                <c:pt idx="117">
                  <c:v>1994q2</c:v>
                </c:pt>
                <c:pt idx="118">
                  <c:v>1994q3</c:v>
                </c:pt>
                <c:pt idx="119">
                  <c:v>1994q4</c:v>
                </c:pt>
                <c:pt idx="120">
                  <c:v>1995</c:v>
                </c:pt>
                <c:pt idx="121">
                  <c:v>1995q2</c:v>
                </c:pt>
                <c:pt idx="122">
                  <c:v>1995q3</c:v>
                </c:pt>
                <c:pt idx="123">
                  <c:v>1995q4</c:v>
                </c:pt>
                <c:pt idx="124">
                  <c:v>1996q1</c:v>
                </c:pt>
                <c:pt idx="125">
                  <c:v>1996q2</c:v>
                </c:pt>
                <c:pt idx="126">
                  <c:v>1996q3</c:v>
                </c:pt>
                <c:pt idx="127">
                  <c:v>1996q4</c:v>
                </c:pt>
                <c:pt idx="128">
                  <c:v>1997q1</c:v>
                </c:pt>
                <c:pt idx="129">
                  <c:v>1997q2</c:v>
                </c:pt>
                <c:pt idx="130">
                  <c:v>1997q3</c:v>
                </c:pt>
                <c:pt idx="131">
                  <c:v>1997q4</c:v>
                </c:pt>
                <c:pt idx="132">
                  <c:v>1998q1</c:v>
                </c:pt>
                <c:pt idx="133">
                  <c:v>1998q2</c:v>
                </c:pt>
                <c:pt idx="134">
                  <c:v>1998q3</c:v>
                </c:pt>
                <c:pt idx="135">
                  <c:v>1998q4</c:v>
                </c:pt>
                <c:pt idx="136">
                  <c:v>1999q1</c:v>
                </c:pt>
                <c:pt idx="137">
                  <c:v>1999q2</c:v>
                </c:pt>
                <c:pt idx="138">
                  <c:v>1999q3</c:v>
                </c:pt>
                <c:pt idx="139">
                  <c:v>1999q4</c:v>
                </c:pt>
                <c:pt idx="140">
                  <c:v>2000</c:v>
                </c:pt>
                <c:pt idx="141">
                  <c:v>2000q2</c:v>
                </c:pt>
                <c:pt idx="142">
                  <c:v>2000q3</c:v>
                </c:pt>
                <c:pt idx="143">
                  <c:v>2000q4</c:v>
                </c:pt>
                <c:pt idx="144">
                  <c:v>2001q1</c:v>
                </c:pt>
                <c:pt idx="145">
                  <c:v>2001q2</c:v>
                </c:pt>
                <c:pt idx="146">
                  <c:v>2001q3</c:v>
                </c:pt>
                <c:pt idx="147">
                  <c:v>2001q4</c:v>
                </c:pt>
                <c:pt idx="148">
                  <c:v>2002q1</c:v>
                </c:pt>
                <c:pt idx="149">
                  <c:v>2002q2</c:v>
                </c:pt>
                <c:pt idx="150">
                  <c:v>2002q3</c:v>
                </c:pt>
                <c:pt idx="151">
                  <c:v>2002q4</c:v>
                </c:pt>
                <c:pt idx="152">
                  <c:v>2003q1</c:v>
                </c:pt>
                <c:pt idx="153">
                  <c:v>2003q2</c:v>
                </c:pt>
                <c:pt idx="154">
                  <c:v>2003q3</c:v>
                </c:pt>
                <c:pt idx="155">
                  <c:v>2003q4</c:v>
                </c:pt>
                <c:pt idx="156">
                  <c:v>2004q1</c:v>
                </c:pt>
                <c:pt idx="157">
                  <c:v>2004q2</c:v>
                </c:pt>
                <c:pt idx="158">
                  <c:v>2004q3</c:v>
                </c:pt>
                <c:pt idx="159">
                  <c:v>2004q4</c:v>
                </c:pt>
                <c:pt idx="160">
                  <c:v>2005</c:v>
                </c:pt>
                <c:pt idx="161">
                  <c:v>2005q2</c:v>
                </c:pt>
                <c:pt idx="162">
                  <c:v>2005q3</c:v>
                </c:pt>
                <c:pt idx="163">
                  <c:v>2005q4</c:v>
                </c:pt>
                <c:pt idx="164">
                  <c:v>2006q1</c:v>
                </c:pt>
                <c:pt idx="165">
                  <c:v>2006q2</c:v>
                </c:pt>
                <c:pt idx="166">
                  <c:v>2006q3</c:v>
                </c:pt>
                <c:pt idx="167">
                  <c:v>2006q4</c:v>
                </c:pt>
                <c:pt idx="168">
                  <c:v>2007q1</c:v>
                </c:pt>
                <c:pt idx="169">
                  <c:v>2007q2</c:v>
                </c:pt>
                <c:pt idx="170">
                  <c:v>2007q3</c:v>
                </c:pt>
                <c:pt idx="171">
                  <c:v>2007q4</c:v>
                </c:pt>
                <c:pt idx="172">
                  <c:v>2008q1</c:v>
                </c:pt>
                <c:pt idx="173">
                  <c:v>2008q2</c:v>
                </c:pt>
                <c:pt idx="174">
                  <c:v>2008q3</c:v>
                </c:pt>
                <c:pt idx="175">
                  <c:v>2008q4</c:v>
                </c:pt>
                <c:pt idx="176">
                  <c:v>2009q1</c:v>
                </c:pt>
                <c:pt idx="177">
                  <c:v>2009q2</c:v>
                </c:pt>
                <c:pt idx="178">
                  <c:v>2009q3</c:v>
                </c:pt>
                <c:pt idx="179">
                  <c:v>2009q4</c:v>
                </c:pt>
                <c:pt idx="180">
                  <c:v>2010</c:v>
                </c:pt>
                <c:pt idx="181">
                  <c:v>2010q2</c:v>
                </c:pt>
                <c:pt idx="182">
                  <c:v>2010q3</c:v>
                </c:pt>
                <c:pt idx="183">
                  <c:v>2010q4</c:v>
                </c:pt>
              </c:strCache>
            </c:strRef>
          </c:cat>
          <c:val>
            <c:numRef>
              <c:f>Calc_QTR!$C$15:$GD$15</c:f>
              <c:numCache>
                <c:formatCode>0.00</c:formatCode>
                <c:ptCount val="184"/>
                <c:pt idx="0">
                  <c:v>1</c:v>
                </c:pt>
                <c:pt idx="1">
                  <c:v>1.0333333333333334</c:v>
                </c:pt>
                <c:pt idx="2">
                  <c:v>1.0137254901960784</c:v>
                </c:pt>
                <c:pt idx="3">
                  <c:v>1.0088235294117647</c:v>
                </c:pt>
                <c:pt idx="4">
                  <c:v>0.98039215686274506</c:v>
                </c:pt>
                <c:pt idx="5">
                  <c:v>0.93823529411764706</c:v>
                </c:pt>
                <c:pt idx="6">
                  <c:v>0.89411764705882357</c:v>
                </c:pt>
                <c:pt idx="7">
                  <c:v>0.86568627450980384</c:v>
                </c:pt>
                <c:pt idx="8">
                  <c:v>0.92254901960784308</c:v>
                </c:pt>
                <c:pt idx="9">
                  <c:v>0.94019607843137265</c:v>
                </c:pt>
                <c:pt idx="10">
                  <c:v>0.9509803921568627</c:v>
                </c:pt>
                <c:pt idx="11">
                  <c:v>0.91078431372549029</c:v>
                </c:pt>
                <c:pt idx="12">
                  <c:v>0.95294117647058829</c:v>
                </c:pt>
                <c:pt idx="13">
                  <c:v>0.90588235294117647</c:v>
                </c:pt>
                <c:pt idx="14">
                  <c:v>0.90588235294117647</c:v>
                </c:pt>
                <c:pt idx="15">
                  <c:v>0.89901960784313728</c:v>
                </c:pt>
                <c:pt idx="16">
                  <c:v>0.96274509803921571</c:v>
                </c:pt>
                <c:pt idx="17">
                  <c:v>0.8970588235294118</c:v>
                </c:pt>
                <c:pt idx="18">
                  <c:v>0.84705882352941186</c:v>
                </c:pt>
                <c:pt idx="19">
                  <c:v>0.78137254901960784</c:v>
                </c:pt>
                <c:pt idx="20">
                  <c:v>0.76568627450980387</c:v>
                </c:pt>
                <c:pt idx="21">
                  <c:v>0.73921568627450984</c:v>
                </c:pt>
                <c:pt idx="22">
                  <c:v>0.76078431372549016</c:v>
                </c:pt>
                <c:pt idx="23">
                  <c:v>0.70980392156862748</c:v>
                </c:pt>
                <c:pt idx="24">
                  <c:v>0.76568627450980387</c:v>
                </c:pt>
                <c:pt idx="25">
                  <c:v>0.78627450980392155</c:v>
                </c:pt>
                <c:pt idx="26">
                  <c:v>0.80490196078431364</c:v>
                </c:pt>
                <c:pt idx="27">
                  <c:v>0.80392156862745101</c:v>
                </c:pt>
                <c:pt idx="28">
                  <c:v>0.90980392156862744</c:v>
                </c:pt>
                <c:pt idx="29">
                  <c:v>0.86862745098039207</c:v>
                </c:pt>
                <c:pt idx="30">
                  <c:v>0.93333333333333335</c:v>
                </c:pt>
                <c:pt idx="31">
                  <c:v>0.88921568627450986</c:v>
                </c:pt>
                <c:pt idx="32">
                  <c:v>0.80294117647058827</c:v>
                </c:pt>
                <c:pt idx="33">
                  <c:v>0.75490196078431371</c:v>
                </c:pt>
                <c:pt idx="34">
                  <c:v>0.70588235294117652</c:v>
                </c:pt>
                <c:pt idx="35">
                  <c:v>0.75</c:v>
                </c:pt>
                <c:pt idx="36">
                  <c:v>0.60588235294117643</c:v>
                </c:pt>
                <c:pt idx="37">
                  <c:v>0.70686274509803915</c:v>
                </c:pt>
                <c:pt idx="38">
                  <c:v>0.63137254901960793</c:v>
                </c:pt>
                <c:pt idx="39">
                  <c:v>0.58333333333333337</c:v>
                </c:pt>
                <c:pt idx="40">
                  <c:v>0.56470588235294117</c:v>
                </c:pt>
                <c:pt idx="41">
                  <c:v>0.71372549019607845</c:v>
                </c:pt>
                <c:pt idx="42">
                  <c:v>0.74215686274509807</c:v>
                </c:pt>
                <c:pt idx="43">
                  <c:v>0.74117647058823521</c:v>
                </c:pt>
                <c:pt idx="44">
                  <c:v>0.82941176470588229</c:v>
                </c:pt>
                <c:pt idx="45">
                  <c:v>0.81666666666666665</c:v>
                </c:pt>
                <c:pt idx="46">
                  <c:v>0.87941176470588234</c:v>
                </c:pt>
                <c:pt idx="47">
                  <c:v>0.8529411764705882</c:v>
                </c:pt>
                <c:pt idx="48">
                  <c:v>0.85392156862745094</c:v>
                </c:pt>
                <c:pt idx="49">
                  <c:v>0.88431372549019616</c:v>
                </c:pt>
                <c:pt idx="50">
                  <c:v>0.87254901960784315</c:v>
                </c:pt>
                <c:pt idx="51">
                  <c:v>0.82745098039215692</c:v>
                </c:pt>
                <c:pt idx="52">
                  <c:v>0.80980392156862735</c:v>
                </c:pt>
                <c:pt idx="53">
                  <c:v>0.80196078431372542</c:v>
                </c:pt>
                <c:pt idx="54">
                  <c:v>0.78431372549019607</c:v>
                </c:pt>
                <c:pt idx="55">
                  <c:v>0.72352941176470587</c:v>
                </c:pt>
                <c:pt idx="56">
                  <c:v>0.70490196078431377</c:v>
                </c:pt>
                <c:pt idx="57">
                  <c:v>0.65392156862745099</c:v>
                </c:pt>
                <c:pt idx="58">
                  <c:v>0.62450980392156863</c:v>
                </c:pt>
                <c:pt idx="59">
                  <c:v>0.61078431372549014</c:v>
                </c:pt>
                <c:pt idx="60">
                  <c:v>0.62647058823529411</c:v>
                </c:pt>
                <c:pt idx="61">
                  <c:v>0.53333333333333333</c:v>
                </c:pt>
                <c:pt idx="62">
                  <c:v>0.66470588235294115</c:v>
                </c:pt>
                <c:pt idx="63">
                  <c:v>0.70588235294117652</c:v>
                </c:pt>
                <c:pt idx="64">
                  <c:v>0.66960784313725485</c:v>
                </c:pt>
                <c:pt idx="65">
                  <c:v>0.72450980392156872</c:v>
                </c:pt>
                <c:pt idx="66">
                  <c:v>0.73333333333333328</c:v>
                </c:pt>
                <c:pt idx="67">
                  <c:v>0.64411764705882357</c:v>
                </c:pt>
                <c:pt idx="68">
                  <c:v>0.65294117647058814</c:v>
                </c:pt>
                <c:pt idx="69">
                  <c:v>0.64901960784313728</c:v>
                </c:pt>
                <c:pt idx="70">
                  <c:v>0.65392156862745099</c:v>
                </c:pt>
                <c:pt idx="71">
                  <c:v>0.71078431372549022</c:v>
                </c:pt>
                <c:pt idx="72">
                  <c:v>0.73529411764705888</c:v>
                </c:pt>
                <c:pt idx="73">
                  <c:v>0.8970588235294118</c:v>
                </c:pt>
                <c:pt idx="74">
                  <c:v>0.89411764705882357</c:v>
                </c:pt>
                <c:pt idx="75">
                  <c:v>0.89803921568627443</c:v>
                </c:pt>
                <c:pt idx="76">
                  <c:v>0.97549019607843135</c:v>
                </c:pt>
                <c:pt idx="77">
                  <c:v>0.94705882352941173</c:v>
                </c:pt>
                <c:pt idx="78">
                  <c:v>0.96960784313725501</c:v>
                </c:pt>
                <c:pt idx="79">
                  <c:v>0.93137254901960786</c:v>
                </c:pt>
                <c:pt idx="80">
                  <c:v>0.92647058823529416</c:v>
                </c:pt>
                <c:pt idx="81">
                  <c:v>0.92450980392156856</c:v>
                </c:pt>
                <c:pt idx="82">
                  <c:v>0.90980392156862744</c:v>
                </c:pt>
                <c:pt idx="83">
                  <c:v>0.89215686274509809</c:v>
                </c:pt>
                <c:pt idx="84">
                  <c:v>0.93627450980392157</c:v>
                </c:pt>
                <c:pt idx="85">
                  <c:v>0.94901960784313721</c:v>
                </c:pt>
                <c:pt idx="86">
                  <c:v>0.93039215686274512</c:v>
                </c:pt>
                <c:pt idx="87">
                  <c:v>0.90196078431372551</c:v>
                </c:pt>
                <c:pt idx="88">
                  <c:v>0.88725490196078427</c:v>
                </c:pt>
                <c:pt idx="89">
                  <c:v>0.9</c:v>
                </c:pt>
                <c:pt idx="90">
                  <c:v>0.92058823529411771</c:v>
                </c:pt>
                <c:pt idx="91">
                  <c:v>0.84705882352941186</c:v>
                </c:pt>
                <c:pt idx="92">
                  <c:v>0.90490196078431373</c:v>
                </c:pt>
                <c:pt idx="93">
                  <c:v>0.91666666666666663</c:v>
                </c:pt>
                <c:pt idx="94">
                  <c:v>0.94117647058823528</c:v>
                </c:pt>
                <c:pt idx="95">
                  <c:v>0.91176470588235292</c:v>
                </c:pt>
                <c:pt idx="96">
                  <c:v>0.94019607843137265</c:v>
                </c:pt>
                <c:pt idx="97">
                  <c:v>0.89117647058823535</c:v>
                </c:pt>
                <c:pt idx="98">
                  <c:v>0.90686274509803921</c:v>
                </c:pt>
                <c:pt idx="99">
                  <c:v>0.9</c:v>
                </c:pt>
                <c:pt idx="100">
                  <c:v>0.8950980392156862</c:v>
                </c:pt>
                <c:pt idx="101">
                  <c:v>0.89117647058823535</c:v>
                </c:pt>
                <c:pt idx="102">
                  <c:v>0.77549019607843128</c:v>
                </c:pt>
                <c:pt idx="103">
                  <c:v>0.63921568627450986</c:v>
                </c:pt>
                <c:pt idx="104">
                  <c:v>0.73333333333333328</c:v>
                </c:pt>
                <c:pt idx="105">
                  <c:v>0.792156862745098</c:v>
                </c:pt>
                <c:pt idx="106">
                  <c:v>0.80980392156862735</c:v>
                </c:pt>
                <c:pt idx="107">
                  <c:v>0.70490196078431377</c:v>
                </c:pt>
                <c:pt idx="108">
                  <c:v>0.69313725490196076</c:v>
                </c:pt>
                <c:pt idx="109">
                  <c:v>0.77352941176470591</c:v>
                </c:pt>
                <c:pt idx="110">
                  <c:v>0.74607843137254892</c:v>
                </c:pt>
                <c:pt idx="111">
                  <c:v>0.81666666666666665</c:v>
                </c:pt>
                <c:pt idx="112">
                  <c:v>0.85588235294117643</c:v>
                </c:pt>
                <c:pt idx="113">
                  <c:v>0.80882352941176472</c:v>
                </c:pt>
                <c:pt idx="114">
                  <c:v>0.75882352941176479</c:v>
                </c:pt>
                <c:pt idx="115">
                  <c:v>0.82450980392156858</c:v>
                </c:pt>
                <c:pt idx="116">
                  <c:v>0.91176470588235292</c:v>
                </c:pt>
                <c:pt idx="117">
                  <c:v>0.90392156862745099</c:v>
                </c:pt>
                <c:pt idx="118">
                  <c:v>0.88921568627450986</c:v>
                </c:pt>
                <c:pt idx="119">
                  <c:v>0.91274509803921566</c:v>
                </c:pt>
                <c:pt idx="120">
                  <c:v>0.92450980392156856</c:v>
                </c:pt>
                <c:pt idx="121">
                  <c:v>0.89901960784313728</c:v>
                </c:pt>
                <c:pt idx="122">
                  <c:v>0.91274509803921566</c:v>
                </c:pt>
                <c:pt idx="123">
                  <c:v>0.88039215686274508</c:v>
                </c:pt>
                <c:pt idx="124">
                  <c:v>0.88725490196078427</c:v>
                </c:pt>
                <c:pt idx="125">
                  <c:v>0.8970588235294118</c:v>
                </c:pt>
                <c:pt idx="126">
                  <c:v>0.93039215686274512</c:v>
                </c:pt>
                <c:pt idx="127">
                  <c:v>0.95588235294117652</c:v>
                </c:pt>
                <c:pt idx="128">
                  <c:v>0.97058823529411764</c:v>
                </c:pt>
                <c:pt idx="129">
                  <c:v>1.0098039215686274</c:v>
                </c:pt>
                <c:pt idx="130">
                  <c:v>1.0372549019607842</c:v>
                </c:pt>
                <c:pt idx="131">
                  <c:v>1.0294117647058822</c:v>
                </c:pt>
                <c:pt idx="132">
                  <c:v>1.0568627450980392</c:v>
                </c:pt>
                <c:pt idx="133">
                  <c:v>1.0480392156862746</c:v>
                </c:pt>
                <c:pt idx="134">
                  <c:v>1.0147058823529411</c:v>
                </c:pt>
                <c:pt idx="135">
                  <c:v>0.98235294117647065</c:v>
                </c:pt>
                <c:pt idx="136">
                  <c:v>1.0382352941176471</c:v>
                </c:pt>
                <c:pt idx="137">
                  <c:v>1.0411764705882354</c:v>
                </c:pt>
                <c:pt idx="138">
                  <c:v>1.0382352941176471</c:v>
                </c:pt>
                <c:pt idx="139">
                  <c:v>1.031372549019608</c:v>
                </c:pt>
                <c:pt idx="140">
                  <c:v>1.0794117647058823</c:v>
                </c:pt>
                <c:pt idx="141">
                  <c:v>1.0666666666666667</c:v>
                </c:pt>
                <c:pt idx="142">
                  <c:v>1.053921568627451</c:v>
                </c:pt>
                <c:pt idx="143">
                  <c:v>1.0186274509803923</c:v>
                </c:pt>
                <c:pt idx="144">
                  <c:v>0.90490196078431373</c:v>
                </c:pt>
                <c:pt idx="145">
                  <c:v>0.89215686274509809</c:v>
                </c:pt>
                <c:pt idx="146">
                  <c:v>0.86764705882352944</c:v>
                </c:pt>
                <c:pt idx="147">
                  <c:v>0.834313725490196</c:v>
                </c:pt>
                <c:pt idx="148">
                  <c:v>0.91274509803921566</c:v>
                </c:pt>
                <c:pt idx="149">
                  <c:v>0.92254901960784308</c:v>
                </c:pt>
                <c:pt idx="150">
                  <c:v>0.85588235294117643</c:v>
                </c:pt>
                <c:pt idx="151">
                  <c:v>0.82156862745098036</c:v>
                </c:pt>
                <c:pt idx="152">
                  <c:v>0.78431372549019607</c:v>
                </c:pt>
                <c:pt idx="153">
                  <c:v>0.87549019607843137</c:v>
                </c:pt>
                <c:pt idx="154">
                  <c:v>0.87549019607843137</c:v>
                </c:pt>
                <c:pt idx="155">
                  <c:v>0.90196078431372551</c:v>
                </c:pt>
                <c:pt idx="156">
                  <c:v>0.96176470588235285</c:v>
                </c:pt>
                <c:pt idx="157">
                  <c:v>0.915686274509804</c:v>
                </c:pt>
                <c:pt idx="158">
                  <c:v>0.9372549019607842</c:v>
                </c:pt>
                <c:pt idx="159">
                  <c:v>0.92058823529411771</c:v>
                </c:pt>
                <c:pt idx="160">
                  <c:v>0.92254901960784308</c:v>
                </c:pt>
                <c:pt idx="161">
                  <c:v>0.88431372549019616</c:v>
                </c:pt>
                <c:pt idx="162">
                  <c:v>0.85686274509803928</c:v>
                </c:pt>
                <c:pt idx="163">
                  <c:v>0.80784313725490198</c:v>
                </c:pt>
                <c:pt idx="164">
                  <c:v>0.8715686274509804</c:v>
                </c:pt>
                <c:pt idx="165">
                  <c:v>0.82156862745098036</c:v>
                </c:pt>
                <c:pt idx="166">
                  <c:v>0.82352941176470584</c:v>
                </c:pt>
                <c:pt idx="167">
                  <c:v>0.90686274509803921</c:v>
                </c:pt>
                <c:pt idx="168">
                  <c:v>0.90392156862745099</c:v>
                </c:pt>
                <c:pt idx="169">
                  <c:v>0.85196078431372557</c:v>
                </c:pt>
                <c:pt idx="170">
                  <c:v>0.8411764705882353</c:v>
                </c:pt>
                <c:pt idx="171">
                  <c:v>0.75980392156862742</c:v>
                </c:pt>
                <c:pt idx="172">
                  <c:v>0.71470588235294119</c:v>
                </c:pt>
                <c:pt idx="173">
                  <c:v>0.58431372549019611</c:v>
                </c:pt>
                <c:pt idx="174">
                  <c:v>0.63529411764705879</c:v>
                </c:pt>
                <c:pt idx="175">
                  <c:v>0.56568627450980391</c:v>
                </c:pt>
                <c:pt idx="176">
                  <c:v>0.57156862745098036</c:v>
                </c:pt>
                <c:pt idx="177">
                  <c:v>0.66862745098039222</c:v>
                </c:pt>
                <c:pt idx="178">
                  <c:v>0.67058823529411771</c:v>
                </c:pt>
                <c:pt idx="179">
                  <c:v>0.6872549019607842</c:v>
                </c:pt>
                <c:pt idx="180">
                  <c:v>0.72450980392156872</c:v>
                </c:pt>
                <c:pt idx="181">
                  <c:v>0.72450980392156872</c:v>
                </c:pt>
                <c:pt idx="182">
                  <c:v>0.66960784313725485</c:v>
                </c:pt>
                <c:pt idx="183">
                  <c:v>0.69803921568627458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2FE-4943-976A-19244CC5B2CB}"/>
            </c:ext>
          </c:extLst>
        </c:ser>
        <c:ser>
          <c:idx val="2"/>
          <c:order val="2"/>
          <c:tx>
            <c:strRef>
              <c:f>Calc_QTR!$B$16</c:f>
              <c:strCache>
                <c:ptCount val="1"/>
                <c:pt idx="0">
                  <c:v>Average happiness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Calc_QTR!$C$13:$GD$13</c:f>
              <c:strCache>
                <c:ptCount val="184"/>
                <c:pt idx="0">
                  <c:v>1965</c:v>
                </c:pt>
                <c:pt idx="1">
                  <c:v>1965q2</c:v>
                </c:pt>
                <c:pt idx="2">
                  <c:v>1965q3</c:v>
                </c:pt>
                <c:pt idx="3">
                  <c:v>1965q4</c:v>
                </c:pt>
                <c:pt idx="4">
                  <c:v>1966q1</c:v>
                </c:pt>
                <c:pt idx="5">
                  <c:v>1966q2</c:v>
                </c:pt>
                <c:pt idx="6">
                  <c:v>1966q3</c:v>
                </c:pt>
                <c:pt idx="7">
                  <c:v>1966q4</c:v>
                </c:pt>
                <c:pt idx="8">
                  <c:v>1967q1</c:v>
                </c:pt>
                <c:pt idx="9">
                  <c:v>1967q2</c:v>
                </c:pt>
                <c:pt idx="10">
                  <c:v>1967q3</c:v>
                </c:pt>
                <c:pt idx="11">
                  <c:v>1967q4</c:v>
                </c:pt>
                <c:pt idx="12">
                  <c:v>1968q1</c:v>
                </c:pt>
                <c:pt idx="13">
                  <c:v>1968q2</c:v>
                </c:pt>
                <c:pt idx="14">
                  <c:v>1968q3</c:v>
                </c:pt>
                <c:pt idx="15">
                  <c:v>1968q4</c:v>
                </c:pt>
                <c:pt idx="16">
                  <c:v>1969q1</c:v>
                </c:pt>
                <c:pt idx="17">
                  <c:v>1969q2</c:v>
                </c:pt>
                <c:pt idx="18">
                  <c:v>1969q3</c:v>
                </c:pt>
                <c:pt idx="19">
                  <c:v>1969q4</c:v>
                </c:pt>
                <c:pt idx="20">
                  <c:v>1970</c:v>
                </c:pt>
                <c:pt idx="21">
                  <c:v>1970q2</c:v>
                </c:pt>
                <c:pt idx="22">
                  <c:v>1970q3</c:v>
                </c:pt>
                <c:pt idx="23">
                  <c:v>1970q4</c:v>
                </c:pt>
                <c:pt idx="24">
                  <c:v>1971q1</c:v>
                </c:pt>
                <c:pt idx="25">
                  <c:v>1971q2</c:v>
                </c:pt>
                <c:pt idx="26">
                  <c:v>1971q3</c:v>
                </c:pt>
                <c:pt idx="27">
                  <c:v>1971q4</c:v>
                </c:pt>
                <c:pt idx="28">
                  <c:v>1972q1</c:v>
                </c:pt>
                <c:pt idx="29">
                  <c:v>1972q2</c:v>
                </c:pt>
                <c:pt idx="30">
                  <c:v>1972q3</c:v>
                </c:pt>
                <c:pt idx="31">
                  <c:v>1972q4</c:v>
                </c:pt>
                <c:pt idx="32">
                  <c:v>1973q1</c:v>
                </c:pt>
                <c:pt idx="33">
                  <c:v>1973q2</c:v>
                </c:pt>
                <c:pt idx="34">
                  <c:v>1973q3</c:v>
                </c:pt>
                <c:pt idx="35">
                  <c:v>1973q4</c:v>
                </c:pt>
                <c:pt idx="36">
                  <c:v>1974q1</c:v>
                </c:pt>
                <c:pt idx="37">
                  <c:v>1974q2</c:v>
                </c:pt>
                <c:pt idx="38">
                  <c:v>1974q3</c:v>
                </c:pt>
                <c:pt idx="39">
                  <c:v>1974q4</c:v>
                </c:pt>
                <c:pt idx="40">
                  <c:v>1975</c:v>
                </c:pt>
                <c:pt idx="41">
                  <c:v>1975q2</c:v>
                </c:pt>
                <c:pt idx="42">
                  <c:v>1975q3</c:v>
                </c:pt>
                <c:pt idx="43">
                  <c:v>1975q4</c:v>
                </c:pt>
                <c:pt idx="44">
                  <c:v>1976q1</c:v>
                </c:pt>
                <c:pt idx="45">
                  <c:v>1976q2</c:v>
                </c:pt>
                <c:pt idx="46">
                  <c:v>1976q3</c:v>
                </c:pt>
                <c:pt idx="47">
                  <c:v>1976q4</c:v>
                </c:pt>
                <c:pt idx="48">
                  <c:v>1977q1</c:v>
                </c:pt>
                <c:pt idx="49">
                  <c:v>1977q2</c:v>
                </c:pt>
                <c:pt idx="50">
                  <c:v>1977q3</c:v>
                </c:pt>
                <c:pt idx="51">
                  <c:v>1977q4</c:v>
                </c:pt>
                <c:pt idx="52">
                  <c:v>1978q1</c:v>
                </c:pt>
                <c:pt idx="53">
                  <c:v>1978q2</c:v>
                </c:pt>
                <c:pt idx="54">
                  <c:v>1978q3</c:v>
                </c:pt>
                <c:pt idx="55">
                  <c:v>1978q4</c:v>
                </c:pt>
                <c:pt idx="56">
                  <c:v>1979q1</c:v>
                </c:pt>
                <c:pt idx="57">
                  <c:v>1979q2</c:v>
                </c:pt>
                <c:pt idx="58">
                  <c:v>1979q3</c:v>
                </c:pt>
                <c:pt idx="59">
                  <c:v>1979q4</c:v>
                </c:pt>
                <c:pt idx="60">
                  <c:v>1980</c:v>
                </c:pt>
                <c:pt idx="61">
                  <c:v>1980q2</c:v>
                </c:pt>
                <c:pt idx="62">
                  <c:v>1980q3</c:v>
                </c:pt>
                <c:pt idx="63">
                  <c:v>1980q4</c:v>
                </c:pt>
                <c:pt idx="64">
                  <c:v>1981q1</c:v>
                </c:pt>
                <c:pt idx="65">
                  <c:v>1981q2</c:v>
                </c:pt>
                <c:pt idx="66">
                  <c:v>1981q3</c:v>
                </c:pt>
                <c:pt idx="67">
                  <c:v>1981q4</c:v>
                </c:pt>
                <c:pt idx="68">
                  <c:v>1982q1</c:v>
                </c:pt>
                <c:pt idx="69">
                  <c:v>1982q2</c:v>
                </c:pt>
                <c:pt idx="70">
                  <c:v>1982q3</c:v>
                </c:pt>
                <c:pt idx="71">
                  <c:v>1982q4</c:v>
                </c:pt>
                <c:pt idx="72">
                  <c:v>1983q1</c:v>
                </c:pt>
                <c:pt idx="73">
                  <c:v>1983q2</c:v>
                </c:pt>
                <c:pt idx="74">
                  <c:v>1983q3</c:v>
                </c:pt>
                <c:pt idx="75">
                  <c:v>1983q4</c:v>
                </c:pt>
                <c:pt idx="76">
                  <c:v>1984q1</c:v>
                </c:pt>
                <c:pt idx="77">
                  <c:v>1984q2</c:v>
                </c:pt>
                <c:pt idx="78">
                  <c:v>1984q3</c:v>
                </c:pt>
                <c:pt idx="79">
                  <c:v>1984q4</c:v>
                </c:pt>
                <c:pt idx="80">
                  <c:v>1985</c:v>
                </c:pt>
                <c:pt idx="81">
                  <c:v>1985q2</c:v>
                </c:pt>
                <c:pt idx="82">
                  <c:v>1985q3</c:v>
                </c:pt>
                <c:pt idx="83">
                  <c:v>1985q4</c:v>
                </c:pt>
                <c:pt idx="84">
                  <c:v>1986q1</c:v>
                </c:pt>
                <c:pt idx="85">
                  <c:v>1986q2</c:v>
                </c:pt>
                <c:pt idx="86">
                  <c:v>1986q3</c:v>
                </c:pt>
                <c:pt idx="87">
                  <c:v>1986q4</c:v>
                </c:pt>
                <c:pt idx="88">
                  <c:v>1987q1</c:v>
                </c:pt>
                <c:pt idx="89">
                  <c:v>1987q2</c:v>
                </c:pt>
                <c:pt idx="90">
                  <c:v>1987q3</c:v>
                </c:pt>
                <c:pt idx="91">
                  <c:v>1987q4</c:v>
                </c:pt>
                <c:pt idx="92">
                  <c:v>1988q1</c:v>
                </c:pt>
                <c:pt idx="93">
                  <c:v>1988q2</c:v>
                </c:pt>
                <c:pt idx="94">
                  <c:v>1988q3</c:v>
                </c:pt>
                <c:pt idx="95">
                  <c:v>1988q4</c:v>
                </c:pt>
                <c:pt idx="96">
                  <c:v>1989q1</c:v>
                </c:pt>
                <c:pt idx="97">
                  <c:v>1989q2</c:v>
                </c:pt>
                <c:pt idx="98">
                  <c:v>1989q3</c:v>
                </c:pt>
                <c:pt idx="99">
                  <c:v>1989q4</c:v>
                </c:pt>
                <c:pt idx="100">
                  <c:v>1990</c:v>
                </c:pt>
                <c:pt idx="101">
                  <c:v>1990q2</c:v>
                </c:pt>
                <c:pt idx="102">
                  <c:v>1990q3</c:v>
                </c:pt>
                <c:pt idx="103">
                  <c:v>1990q4</c:v>
                </c:pt>
                <c:pt idx="104">
                  <c:v>1991q1</c:v>
                </c:pt>
                <c:pt idx="105">
                  <c:v>1991q2</c:v>
                </c:pt>
                <c:pt idx="106">
                  <c:v>1991q3</c:v>
                </c:pt>
                <c:pt idx="107">
                  <c:v>1991q4</c:v>
                </c:pt>
                <c:pt idx="108">
                  <c:v>1992q1</c:v>
                </c:pt>
                <c:pt idx="109">
                  <c:v>1992q2</c:v>
                </c:pt>
                <c:pt idx="110">
                  <c:v>1992q3</c:v>
                </c:pt>
                <c:pt idx="111">
                  <c:v>1992q4</c:v>
                </c:pt>
                <c:pt idx="112">
                  <c:v>1993q1</c:v>
                </c:pt>
                <c:pt idx="113">
                  <c:v>1993q2</c:v>
                </c:pt>
                <c:pt idx="114">
                  <c:v>1993q3</c:v>
                </c:pt>
                <c:pt idx="115">
                  <c:v>1993q4</c:v>
                </c:pt>
                <c:pt idx="116">
                  <c:v>1994q1</c:v>
                </c:pt>
                <c:pt idx="117">
                  <c:v>1994q2</c:v>
                </c:pt>
                <c:pt idx="118">
                  <c:v>1994q3</c:v>
                </c:pt>
                <c:pt idx="119">
                  <c:v>1994q4</c:v>
                </c:pt>
                <c:pt idx="120">
                  <c:v>1995</c:v>
                </c:pt>
                <c:pt idx="121">
                  <c:v>1995q2</c:v>
                </c:pt>
                <c:pt idx="122">
                  <c:v>1995q3</c:v>
                </c:pt>
                <c:pt idx="123">
                  <c:v>1995q4</c:v>
                </c:pt>
                <c:pt idx="124">
                  <c:v>1996q1</c:v>
                </c:pt>
                <c:pt idx="125">
                  <c:v>1996q2</c:v>
                </c:pt>
                <c:pt idx="126">
                  <c:v>1996q3</c:v>
                </c:pt>
                <c:pt idx="127">
                  <c:v>1996q4</c:v>
                </c:pt>
                <c:pt idx="128">
                  <c:v>1997q1</c:v>
                </c:pt>
                <c:pt idx="129">
                  <c:v>1997q2</c:v>
                </c:pt>
                <c:pt idx="130">
                  <c:v>1997q3</c:v>
                </c:pt>
                <c:pt idx="131">
                  <c:v>1997q4</c:v>
                </c:pt>
                <c:pt idx="132">
                  <c:v>1998q1</c:v>
                </c:pt>
                <c:pt idx="133">
                  <c:v>1998q2</c:v>
                </c:pt>
                <c:pt idx="134">
                  <c:v>1998q3</c:v>
                </c:pt>
                <c:pt idx="135">
                  <c:v>1998q4</c:v>
                </c:pt>
                <c:pt idx="136">
                  <c:v>1999q1</c:v>
                </c:pt>
                <c:pt idx="137">
                  <c:v>1999q2</c:v>
                </c:pt>
                <c:pt idx="138">
                  <c:v>1999q3</c:v>
                </c:pt>
                <c:pt idx="139">
                  <c:v>1999q4</c:v>
                </c:pt>
                <c:pt idx="140">
                  <c:v>2000</c:v>
                </c:pt>
                <c:pt idx="141">
                  <c:v>2000q2</c:v>
                </c:pt>
                <c:pt idx="142">
                  <c:v>2000q3</c:v>
                </c:pt>
                <c:pt idx="143">
                  <c:v>2000q4</c:v>
                </c:pt>
                <c:pt idx="144">
                  <c:v>2001q1</c:v>
                </c:pt>
                <c:pt idx="145">
                  <c:v>2001q2</c:v>
                </c:pt>
                <c:pt idx="146">
                  <c:v>2001q3</c:v>
                </c:pt>
                <c:pt idx="147">
                  <c:v>2001q4</c:v>
                </c:pt>
                <c:pt idx="148">
                  <c:v>2002q1</c:v>
                </c:pt>
                <c:pt idx="149">
                  <c:v>2002q2</c:v>
                </c:pt>
                <c:pt idx="150">
                  <c:v>2002q3</c:v>
                </c:pt>
                <c:pt idx="151">
                  <c:v>2002q4</c:v>
                </c:pt>
                <c:pt idx="152">
                  <c:v>2003q1</c:v>
                </c:pt>
                <c:pt idx="153">
                  <c:v>2003q2</c:v>
                </c:pt>
                <c:pt idx="154">
                  <c:v>2003q3</c:v>
                </c:pt>
                <c:pt idx="155">
                  <c:v>2003q4</c:v>
                </c:pt>
                <c:pt idx="156">
                  <c:v>2004q1</c:v>
                </c:pt>
                <c:pt idx="157">
                  <c:v>2004q2</c:v>
                </c:pt>
                <c:pt idx="158">
                  <c:v>2004q3</c:v>
                </c:pt>
                <c:pt idx="159">
                  <c:v>2004q4</c:v>
                </c:pt>
                <c:pt idx="160">
                  <c:v>2005</c:v>
                </c:pt>
                <c:pt idx="161">
                  <c:v>2005q2</c:v>
                </c:pt>
                <c:pt idx="162">
                  <c:v>2005q3</c:v>
                </c:pt>
                <c:pt idx="163">
                  <c:v>2005q4</c:v>
                </c:pt>
                <c:pt idx="164">
                  <c:v>2006q1</c:v>
                </c:pt>
                <c:pt idx="165">
                  <c:v>2006q2</c:v>
                </c:pt>
                <c:pt idx="166">
                  <c:v>2006q3</c:v>
                </c:pt>
                <c:pt idx="167">
                  <c:v>2006q4</c:v>
                </c:pt>
                <c:pt idx="168">
                  <c:v>2007q1</c:v>
                </c:pt>
                <c:pt idx="169">
                  <c:v>2007q2</c:v>
                </c:pt>
                <c:pt idx="170">
                  <c:v>2007q3</c:v>
                </c:pt>
                <c:pt idx="171">
                  <c:v>2007q4</c:v>
                </c:pt>
                <c:pt idx="172">
                  <c:v>2008q1</c:v>
                </c:pt>
                <c:pt idx="173">
                  <c:v>2008q2</c:v>
                </c:pt>
                <c:pt idx="174">
                  <c:v>2008q3</c:v>
                </c:pt>
                <c:pt idx="175">
                  <c:v>2008q4</c:v>
                </c:pt>
                <c:pt idx="176">
                  <c:v>2009q1</c:v>
                </c:pt>
                <c:pt idx="177">
                  <c:v>2009q2</c:v>
                </c:pt>
                <c:pt idx="178">
                  <c:v>2009q3</c:v>
                </c:pt>
                <c:pt idx="179">
                  <c:v>2009q4</c:v>
                </c:pt>
                <c:pt idx="180">
                  <c:v>2010</c:v>
                </c:pt>
                <c:pt idx="181">
                  <c:v>2010q2</c:v>
                </c:pt>
                <c:pt idx="182">
                  <c:v>2010q3</c:v>
                </c:pt>
                <c:pt idx="183">
                  <c:v>2010q4</c:v>
                </c:pt>
              </c:strCache>
            </c:strRef>
          </c:cat>
          <c:val>
            <c:numRef>
              <c:f>Calc_QTR!$C$16:$GD$16</c:f>
              <c:numCache>
                <c:formatCode>0.00</c:formatCode>
                <c:ptCount val="18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1.0862926136363635</c:v>
                </c:pt>
                <c:pt idx="5">
                  <c:v>1.0862926136363635</c:v>
                </c:pt>
                <c:pt idx="6">
                  <c:v>1.0862926136363635</c:v>
                </c:pt>
                <c:pt idx="7">
                  <c:v>1.0862926136363635</c:v>
                </c:pt>
                <c:pt idx="8">
                  <c:v>1.0474964488636362</c:v>
                </c:pt>
                <c:pt idx="9">
                  <c:v>1.0474964488636362</c:v>
                </c:pt>
                <c:pt idx="10">
                  <c:v>1.0474964488636362</c:v>
                </c:pt>
                <c:pt idx="11">
                  <c:v>1.0474964488636362</c:v>
                </c:pt>
                <c:pt idx="12">
                  <c:v>1.0087002840909089</c:v>
                </c:pt>
                <c:pt idx="13">
                  <c:v>1.0087002840909089</c:v>
                </c:pt>
                <c:pt idx="14">
                  <c:v>1.0087002840909089</c:v>
                </c:pt>
                <c:pt idx="15">
                  <c:v>1.0087002840909089</c:v>
                </c:pt>
                <c:pt idx="16">
                  <c:v>0.96990411931818155</c:v>
                </c:pt>
                <c:pt idx="17">
                  <c:v>0.96990411931818155</c:v>
                </c:pt>
                <c:pt idx="18">
                  <c:v>0.96990411931818155</c:v>
                </c:pt>
                <c:pt idx="19">
                  <c:v>0.96990411931818155</c:v>
                </c:pt>
                <c:pt idx="20">
                  <c:v>0.93110795454545447</c:v>
                </c:pt>
                <c:pt idx="21">
                  <c:v>0.93110795454545447</c:v>
                </c:pt>
                <c:pt idx="22">
                  <c:v>0.93110795454545447</c:v>
                </c:pt>
                <c:pt idx="23">
                  <c:v>0.93110795454545447</c:v>
                </c:pt>
                <c:pt idx="24">
                  <c:v>1.0213068181818181</c:v>
                </c:pt>
                <c:pt idx="25">
                  <c:v>1.0213068181818181</c:v>
                </c:pt>
                <c:pt idx="26">
                  <c:v>1.0213068181818181</c:v>
                </c:pt>
                <c:pt idx="27">
                  <c:v>1.0213068181818181</c:v>
                </c:pt>
                <c:pt idx="28">
                  <c:v>1.0028409090909092</c:v>
                </c:pt>
                <c:pt idx="29">
                  <c:v>1.0028409090909092</c:v>
                </c:pt>
                <c:pt idx="30">
                  <c:v>1.0028409090909092</c:v>
                </c:pt>
                <c:pt idx="31">
                  <c:v>1.0028409090909092</c:v>
                </c:pt>
                <c:pt idx="32">
                  <c:v>1.0350852272727271</c:v>
                </c:pt>
                <c:pt idx="33">
                  <c:v>1.0350852272727271</c:v>
                </c:pt>
                <c:pt idx="34">
                  <c:v>1.0350852272727271</c:v>
                </c:pt>
                <c:pt idx="35">
                  <c:v>1.0350852272727271</c:v>
                </c:pt>
                <c:pt idx="36">
                  <c:v>1.0113636363636365</c:v>
                </c:pt>
                <c:pt idx="37">
                  <c:v>1.0113636363636365</c:v>
                </c:pt>
                <c:pt idx="38">
                  <c:v>1.0113636363636365</c:v>
                </c:pt>
                <c:pt idx="39">
                  <c:v>1.0113636363636365</c:v>
                </c:pt>
                <c:pt idx="40">
                  <c:v>1.0274621212121211</c:v>
                </c:pt>
                <c:pt idx="41">
                  <c:v>1.0274621212121211</c:v>
                </c:pt>
                <c:pt idx="42">
                  <c:v>1.0274621212121211</c:v>
                </c:pt>
                <c:pt idx="43">
                  <c:v>1.0274621212121211</c:v>
                </c:pt>
                <c:pt idx="44">
                  <c:v>1.0269886363636362</c:v>
                </c:pt>
                <c:pt idx="45">
                  <c:v>1.0269886363636362</c:v>
                </c:pt>
                <c:pt idx="46">
                  <c:v>1.0269886363636362</c:v>
                </c:pt>
                <c:pt idx="47">
                  <c:v>1.0269886363636362</c:v>
                </c:pt>
                <c:pt idx="48">
                  <c:v>1.0369318181818183</c:v>
                </c:pt>
                <c:pt idx="49">
                  <c:v>1.0369318181818183</c:v>
                </c:pt>
                <c:pt idx="50">
                  <c:v>1.0369318181818183</c:v>
                </c:pt>
                <c:pt idx="51">
                  <c:v>1.0369318181818183</c:v>
                </c:pt>
                <c:pt idx="52">
                  <c:v>1.0497159090909089</c:v>
                </c:pt>
                <c:pt idx="53">
                  <c:v>1.0497159090909089</c:v>
                </c:pt>
                <c:pt idx="54">
                  <c:v>1.0497159090909089</c:v>
                </c:pt>
                <c:pt idx="55">
                  <c:v>1.0497159090909089</c:v>
                </c:pt>
                <c:pt idx="56">
                  <c:v>1.0447443181818183</c:v>
                </c:pt>
                <c:pt idx="57">
                  <c:v>1.0447443181818183</c:v>
                </c:pt>
                <c:pt idx="58">
                  <c:v>1.0447443181818183</c:v>
                </c:pt>
                <c:pt idx="59">
                  <c:v>1.0447443181818183</c:v>
                </c:pt>
                <c:pt idx="60">
                  <c:v>1.0397727272727273</c:v>
                </c:pt>
                <c:pt idx="61">
                  <c:v>1.0397727272727273</c:v>
                </c:pt>
                <c:pt idx="62">
                  <c:v>1.0397727272727273</c:v>
                </c:pt>
                <c:pt idx="63">
                  <c:v>1.0397727272727273</c:v>
                </c:pt>
                <c:pt idx="64">
                  <c:v>1.0772727272727274</c:v>
                </c:pt>
                <c:pt idx="65">
                  <c:v>1.0772727272727274</c:v>
                </c:pt>
                <c:pt idx="66">
                  <c:v>1.0772727272727274</c:v>
                </c:pt>
                <c:pt idx="67">
                  <c:v>1.0772727272727274</c:v>
                </c:pt>
                <c:pt idx="68">
                  <c:v>1.0809659090909089</c:v>
                </c:pt>
                <c:pt idx="69">
                  <c:v>1.0809659090909089</c:v>
                </c:pt>
                <c:pt idx="70">
                  <c:v>1.0809659090909089</c:v>
                </c:pt>
                <c:pt idx="71">
                  <c:v>1.0809659090909089</c:v>
                </c:pt>
                <c:pt idx="72">
                  <c:v>1.0227272727272727</c:v>
                </c:pt>
                <c:pt idx="73">
                  <c:v>1.0227272727272727</c:v>
                </c:pt>
                <c:pt idx="74">
                  <c:v>1.0227272727272727</c:v>
                </c:pt>
                <c:pt idx="75">
                  <c:v>1.0227272727272727</c:v>
                </c:pt>
                <c:pt idx="76">
                  <c:v>1.0397727272727273</c:v>
                </c:pt>
                <c:pt idx="77">
                  <c:v>1.0397727272727273</c:v>
                </c:pt>
                <c:pt idx="78">
                  <c:v>1.0397727272727273</c:v>
                </c:pt>
                <c:pt idx="79">
                  <c:v>1.0397727272727273</c:v>
                </c:pt>
                <c:pt idx="80">
                  <c:v>1.0227272727272727</c:v>
                </c:pt>
                <c:pt idx="81">
                  <c:v>1.0227272727272727</c:v>
                </c:pt>
                <c:pt idx="82">
                  <c:v>1.0227272727272727</c:v>
                </c:pt>
                <c:pt idx="83">
                  <c:v>1.0227272727272727</c:v>
                </c:pt>
                <c:pt idx="84">
                  <c:v>1.0369318181818181</c:v>
                </c:pt>
                <c:pt idx="85">
                  <c:v>1.0369318181818181</c:v>
                </c:pt>
                <c:pt idx="86">
                  <c:v>1.0369318181818181</c:v>
                </c:pt>
                <c:pt idx="87">
                  <c:v>1.0369318181818181</c:v>
                </c:pt>
                <c:pt idx="88">
                  <c:v>1.0340909090909092</c:v>
                </c:pt>
                <c:pt idx="89">
                  <c:v>1.0340909090909092</c:v>
                </c:pt>
                <c:pt idx="90">
                  <c:v>1.0340909090909092</c:v>
                </c:pt>
                <c:pt idx="91">
                  <c:v>1.0340909090909092</c:v>
                </c:pt>
                <c:pt idx="92">
                  <c:v>1.0539772727272727</c:v>
                </c:pt>
                <c:pt idx="93">
                  <c:v>1.0539772727272727</c:v>
                </c:pt>
                <c:pt idx="94">
                  <c:v>1.0539772727272727</c:v>
                </c:pt>
                <c:pt idx="95">
                  <c:v>1.0539772727272727</c:v>
                </c:pt>
                <c:pt idx="96">
                  <c:v>1.046875</c:v>
                </c:pt>
                <c:pt idx="97">
                  <c:v>1.046875</c:v>
                </c:pt>
                <c:pt idx="98">
                  <c:v>1.046875</c:v>
                </c:pt>
                <c:pt idx="99">
                  <c:v>1.046875</c:v>
                </c:pt>
                <c:pt idx="100">
                  <c:v>1.0099431818181817</c:v>
                </c:pt>
                <c:pt idx="101">
                  <c:v>1.0099431818181817</c:v>
                </c:pt>
                <c:pt idx="102">
                  <c:v>1.0099431818181817</c:v>
                </c:pt>
                <c:pt idx="103">
                  <c:v>1.0099431818181817</c:v>
                </c:pt>
                <c:pt idx="104">
                  <c:v>1.0518465909090908</c:v>
                </c:pt>
                <c:pt idx="105">
                  <c:v>1.0518465909090908</c:v>
                </c:pt>
                <c:pt idx="106">
                  <c:v>1.0518465909090908</c:v>
                </c:pt>
                <c:pt idx="107">
                  <c:v>1.0518465909090908</c:v>
                </c:pt>
                <c:pt idx="108">
                  <c:v>1.0625</c:v>
                </c:pt>
                <c:pt idx="109">
                  <c:v>1.0625</c:v>
                </c:pt>
                <c:pt idx="110">
                  <c:v>1.0625</c:v>
                </c:pt>
                <c:pt idx="111">
                  <c:v>1.0625</c:v>
                </c:pt>
                <c:pt idx="112">
                  <c:v>1.0397727272727273</c:v>
                </c:pt>
                <c:pt idx="113">
                  <c:v>1.0397727272727273</c:v>
                </c:pt>
                <c:pt idx="114">
                  <c:v>1.0397727272727273</c:v>
                </c:pt>
                <c:pt idx="115">
                  <c:v>1.0397727272727273</c:v>
                </c:pt>
                <c:pt idx="116">
                  <c:v>1.0227272727272727</c:v>
                </c:pt>
                <c:pt idx="117">
                  <c:v>1.0227272727272727</c:v>
                </c:pt>
                <c:pt idx="118">
                  <c:v>1.0227272727272727</c:v>
                </c:pt>
                <c:pt idx="119">
                  <c:v>1.0227272727272727</c:v>
                </c:pt>
                <c:pt idx="120">
                  <c:v>1.1264204545454546</c:v>
                </c:pt>
                <c:pt idx="121">
                  <c:v>1.1264204545454546</c:v>
                </c:pt>
                <c:pt idx="122">
                  <c:v>1.1264204545454546</c:v>
                </c:pt>
                <c:pt idx="123">
                  <c:v>1.1264204545454546</c:v>
                </c:pt>
                <c:pt idx="124">
                  <c:v>1.0674715909090908</c:v>
                </c:pt>
                <c:pt idx="125">
                  <c:v>1.0674715909090908</c:v>
                </c:pt>
                <c:pt idx="126">
                  <c:v>1.0674715909090908</c:v>
                </c:pt>
                <c:pt idx="127">
                  <c:v>1.0674715909090908</c:v>
                </c:pt>
                <c:pt idx="128">
                  <c:v>1.0607244318181817</c:v>
                </c:pt>
                <c:pt idx="129">
                  <c:v>1.0607244318181817</c:v>
                </c:pt>
                <c:pt idx="130">
                  <c:v>1.0607244318181817</c:v>
                </c:pt>
                <c:pt idx="131">
                  <c:v>1.0607244318181817</c:v>
                </c:pt>
                <c:pt idx="132">
                  <c:v>1.0539772727272727</c:v>
                </c:pt>
                <c:pt idx="133">
                  <c:v>1.0539772727272727</c:v>
                </c:pt>
                <c:pt idx="134">
                  <c:v>1.0539772727272727</c:v>
                </c:pt>
                <c:pt idx="135">
                  <c:v>1.0539772727272727</c:v>
                </c:pt>
                <c:pt idx="136">
                  <c:v>1.0653409090909092</c:v>
                </c:pt>
                <c:pt idx="137">
                  <c:v>1.0653409090909092</c:v>
                </c:pt>
                <c:pt idx="138">
                  <c:v>1.0653409090909092</c:v>
                </c:pt>
                <c:pt idx="139">
                  <c:v>1.0653409090909092</c:v>
                </c:pt>
                <c:pt idx="140">
                  <c:v>1.0767045454545456</c:v>
                </c:pt>
                <c:pt idx="141">
                  <c:v>1.0767045454545456</c:v>
                </c:pt>
                <c:pt idx="142">
                  <c:v>1.0767045454545456</c:v>
                </c:pt>
                <c:pt idx="143">
                  <c:v>1.0767045454545456</c:v>
                </c:pt>
                <c:pt idx="144">
                  <c:v>1.0333806818181819</c:v>
                </c:pt>
                <c:pt idx="145">
                  <c:v>1.0333806818181819</c:v>
                </c:pt>
                <c:pt idx="146">
                  <c:v>1.0333806818181819</c:v>
                </c:pt>
                <c:pt idx="147">
                  <c:v>1.0333806818181819</c:v>
                </c:pt>
                <c:pt idx="148">
                  <c:v>1.0660511363636362</c:v>
                </c:pt>
                <c:pt idx="149">
                  <c:v>1.0660511363636362</c:v>
                </c:pt>
                <c:pt idx="150">
                  <c:v>1.0660511363636362</c:v>
                </c:pt>
                <c:pt idx="151">
                  <c:v>1.0660511363636362</c:v>
                </c:pt>
                <c:pt idx="152">
                  <c:v>1.1292613636363638</c:v>
                </c:pt>
                <c:pt idx="153">
                  <c:v>1.1292613636363638</c:v>
                </c:pt>
                <c:pt idx="154">
                  <c:v>1.1292613636363638</c:v>
                </c:pt>
                <c:pt idx="155">
                  <c:v>1.1292613636363638</c:v>
                </c:pt>
                <c:pt idx="156">
                  <c:v>1.0717329545454546</c:v>
                </c:pt>
                <c:pt idx="157">
                  <c:v>1.0717329545454546</c:v>
                </c:pt>
                <c:pt idx="158">
                  <c:v>1.0717329545454546</c:v>
                </c:pt>
                <c:pt idx="159">
                  <c:v>1.0717329545454546</c:v>
                </c:pt>
                <c:pt idx="160">
                  <c:v>1.0930397727272727</c:v>
                </c:pt>
                <c:pt idx="161">
                  <c:v>1.0930397727272727</c:v>
                </c:pt>
                <c:pt idx="162">
                  <c:v>1.0930397727272727</c:v>
                </c:pt>
                <c:pt idx="163">
                  <c:v>1.0930397727272727</c:v>
                </c:pt>
                <c:pt idx="164">
                  <c:v>1.0660511363636362</c:v>
                </c:pt>
                <c:pt idx="165">
                  <c:v>1.0660511363636362</c:v>
                </c:pt>
                <c:pt idx="166">
                  <c:v>1.0660511363636362</c:v>
                </c:pt>
                <c:pt idx="167">
                  <c:v>1.0660511363636362</c:v>
                </c:pt>
                <c:pt idx="168">
                  <c:v>1.0568181818181817</c:v>
                </c:pt>
                <c:pt idx="169">
                  <c:v>1.0568181818181817</c:v>
                </c:pt>
                <c:pt idx="170">
                  <c:v>1.0568181818181817</c:v>
                </c:pt>
                <c:pt idx="171">
                  <c:v>1.0568181818181817</c:v>
                </c:pt>
                <c:pt idx="172">
                  <c:v>1.0475852272727273</c:v>
                </c:pt>
                <c:pt idx="173">
                  <c:v>1.0475852272727273</c:v>
                </c:pt>
                <c:pt idx="174">
                  <c:v>1.0475852272727273</c:v>
                </c:pt>
                <c:pt idx="175">
                  <c:v>1.0475852272727273</c:v>
                </c:pt>
                <c:pt idx="176">
                  <c:v>1.01953125</c:v>
                </c:pt>
                <c:pt idx="177">
                  <c:v>1.01953125</c:v>
                </c:pt>
                <c:pt idx="178">
                  <c:v>1.01953125</c:v>
                </c:pt>
                <c:pt idx="179">
                  <c:v>1.01953125</c:v>
                </c:pt>
                <c:pt idx="180">
                  <c:v>0.99147727272727282</c:v>
                </c:pt>
                <c:pt idx="181">
                  <c:v>0.99147727272727282</c:v>
                </c:pt>
                <c:pt idx="182">
                  <c:v>0.99147727272727282</c:v>
                </c:pt>
                <c:pt idx="183">
                  <c:v>0.99147727272727282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2FE-4943-976A-19244CC5B2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9635448"/>
        <c:axId val="639638728"/>
      </c:lineChart>
      <c:catAx>
        <c:axId val="639635448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9638728"/>
        <c:crosses val="autoZero"/>
        <c:auto val="1"/>
        <c:lblAlgn val="ctr"/>
        <c:lblOffset val="100"/>
        <c:tickLblSkip val="20"/>
        <c:tickMarkSkip val="20"/>
        <c:noMultiLvlLbl val="0"/>
      </c:catAx>
      <c:valAx>
        <c:axId val="639638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9635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74359E-2851-480A-917E-0F83DE8CCC52}" type="datetimeFigureOut">
              <a:rPr lang="en-US" smtClean="0"/>
              <a:t>11/7/2018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49973AB-60C2-4EC8-AAB9-D675FBC53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618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442F01-124D-4A00-B5A5-080B4382AC4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53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DA8B2-1084-4329-905C-C43E3D16EA1D}" type="datetime1">
              <a:rPr lang="en-US" smtClean="0"/>
              <a:t>11/7/2018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17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1F8D-895C-41E9-B4E5-9DC02BBA077F}" type="datetime1">
              <a:rPr lang="en-US" smtClean="0"/>
              <a:t>11/7/2018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7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C70E2-7CE7-4E72-B159-46C342B61115}" type="datetime1">
              <a:rPr lang="en-US" smtClean="0"/>
              <a:t>11/7/2018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27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F8380-F4E5-491D-8323-0ED5F847E0BB}" type="datetime1">
              <a:rPr lang="en-US" smtClean="0"/>
              <a:t>11/7/2018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587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3A71-9D9E-4A16-BF41-67E8147D5729}" type="datetime1">
              <a:rPr lang="en-US" smtClean="0"/>
              <a:t>11/7/2018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73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0BB4-6F40-41F6-8177-38CB9432EAD9}" type="datetime1">
              <a:rPr lang="en-US" smtClean="0"/>
              <a:t>11/7/2018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31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B410-71CD-487F-9C11-B4642DE8302A}" type="datetime1">
              <a:rPr lang="en-US" smtClean="0"/>
              <a:t>11/7/2018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E4860-7782-4C2D-A1CE-26A83D48EB9D}" type="datetime1">
              <a:rPr lang="en-US" smtClean="0"/>
              <a:t>11/7/2018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428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86E8-5D50-4FEE-AA0A-FB1B159B6232}" type="datetime1">
              <a:rPr lang="en-US" smtClean="0"/>
              <a:t>11/7/2018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303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C4B-B10A-4F32-8A5E-E17EC51C4135}" type="datetime1">
              <a:rPr lang="en-US" smtClean="0"/>
              <a:t>11/7/2018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76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5477-E5DA-434C-8702-5183F93FC008}" type="datetime1">
              <a:rPr lang="en-US" smtClean="0"/>
              <a:t>11/7/2018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93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22049-2252-4E02-A580-1BCD11CC6145}" type="datetime1">
              <a:rPr lang="en-US" smtClean="0"/>
              <a:t>11/7/2018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3CFE0-F319-488B-83D5-DE66F197F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87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3B9EB-D870-4F9A-8A55-7CFACF8AA9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945" y="1122363"/>
            <a:ext cx="7913255" cy="1745124"/>
          </a:xfrm>
        </p:spPr>
        <p:txBody>
          <a:bodyPr>
            <a:normAutofit/>
          </a:bodyPr>
          <a:lstStyle/>
          <a:p>
            <a:r>
              <a:rPr lang="en-US" sz="4400" b="1" dirty="0"/>
              <a:t>GDP &amp; Beyond: Priorities and Plans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0ED431-924C-451F-8262-06D9C559C2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2332" y="3602038"/>
            <a:ext cx="7219335" cy="1655762"/>
          </a:xfrm>
        </p:spPr>
        <p:txBody>
          <a:bodyPr/>
          <a:lstStyle/>
          <a:p>
            <a:r>
              <a:rPr lang="en-US" dirty="0"/>
              <a:t> Steve Landefeld, Shaunda Villones, and Alyssa </a:t>
            </a:r>
            <a:r>
              <a:rPr lang="en-US" dirty="0" err="1"/>
              <a:t>Holdren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227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9CB4F-824E-4DFC-A154-D1E9B51BB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305" y="501649"/>
            <a:ext cx="7886700" cy="1325563"/>
          </a:xfrm>
        </p:spPr>
        <p:txBody>
          <a:bodyPr>
            <a:noAutofit/>
          </a:bodyPr>
          <a:lstStyle/>
          <a:p>
            <a:r>
              <a:rPr lang="en-US" sz="3200" b="1" dirty="0"/>
              <a:t>Potential Projects: </a:t>
            </a:r>
            <a:br>
              <a:rPr lang="en-US" sz="3200" b="1" dirty="0"/>
            </a:br>
            <a:r>
              <a:rPr lang="en-US" sz="3200" b="1" dirty="0"/>
              <a:t>II. Updates to Make GDP a Better Measure of Welfare and Production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605FA-B650-47F7-B8A9-76C8DA1DF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05013"/>
            <a:ext cx="7886700" cy="4351338"/>
          </a:xfrm>
        </p:spPr>
        <p:txBody>
          <a:bodyPr/>
          <a:lstStyle/>
          <a:p>
            <a:pPr lvl="0"/>
            <a:r>
              <a:rPr lang="en-US" dirty="0"/>
              <a:t>Digital economy</a:t>
            </a:r>
          </a:p>
          <a:p>
            <a:pPr lvl="1"/>
            <a:r>
              <a:rPr lang="en-US" dirty="0"/>
              <a:t>Prices for new goods</a:t>
            </a:r>
            <a:endParaRPr lang="en-US" sz="1200" dirty="0"/>
          </a:p>
          <a:p>
            <a:pPr lvl="1"/>
            <a:r>
              <a:rPr lang="en-US" dirty="0"/>
              <a:t>Prices for “free goods”</a:t>
            </a:r>
          </a:p>
          <a:p>
            <a:pPr marL="457200" lvl="1" indent="0">
              <a:buNone/>
            </a:pPr>
            <a:endParaRPr lang="en-US" dirty="0"/>
          </a:p>
          <a:p>
            <a:pPr lvl="0"/>
            <a:r>
              <a:rPr lang="en-US" dirty="0"/>
              <a:t>Other updates to GDP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EBAABB-FA2A-4933-A436-41EE14DEA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38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9CB4F-824E-4DFC-A154-D1E9B51BB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305" y="501649"/>
            <a:ext cx="7886700" cy="1325563"/>
          </a:xfrm>
        </p:spPr>
        <p:txBody>
          <a:bodyPr>
            <a:noAutofit/>
          </a:bodyPr>
          <a:lstStyle/>
          <a:p>
            <a:r>
              <a:rPr lang="en-US" sz="3200" b="1" dirty="0"/>
              <a:t>Potential Projects: </a:t>
            </a:r>
            <a:br>
              <a:rPr lang="en-US" sz="3200" b="1" dirty="0"/>
            </a:br>
            <a:r>
              <a:rPr lang="en-US" sz="3200" b="1" dirty="0"/>
              <a:t>III. Dashboard of Existing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605FA-B650-47F7-B8A9-76C8DA1DF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05013"/>
            <a:ext cx="7886700" cy="4351338"/>
          </a:xfrm>
        </p:spPr>
        <p:txBody>
          <a:bodyPr/>
          <a:lstStyle/>
          <a:p>
            <a:pPr lvl="0"/>
            <a:r>
              <a:rPr lang="en-US" dirty="0"/>
              <a:t>Highlight existing data on economic well-being, including relative measures</a:t>
            </a:r>
          </a:p>
          <a:p>
            <a:pPr lvl="1"/>
            <a:r>
              <a:rPr lang="en-US" dirty="0"/>
              <a:t>GDP per capita and other per capita measures</a:t>
            </a:r>
          </a:p>
          <a:p>
            <a:pPr lvl="1"/>
            <a:r>
              <a:rPr lang="en-US" dirty="0"/>
              <a:t>GDP, NDP, GNP, command-basis GDP, etc.</a:t>
            </a:r>
          </a:p>
          <a:p>
            <a:pPr lvl="1"/>
            <a:r>
              <a:rPr lang="en-US" dirty="0"/>
              <a:t>Saving, net investment, and other rates and shares of GDP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EBAABB-FA2A-4933-A436-41EE14DEA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984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7719D-C458-4C76-BB79-95FF72790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UK Example of Alternative Measures of Economic Well-Being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281B7-C992-42AA-8250-3875E4256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26427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Impact of alternative measures: GDP, NDP, GNI, NNI, HHDI, HHFCE, HHAFCE (see charts)</a:t>
            </a:r>
          </a:p>
          <a:p>
            <a:r>
              <a:rPr lang="en-US" dirty="0"/>
              <a:t>Quarterly: 10 main indicators</a:t>
            </a:r>
          </a:p>
          <a:p>
            <a:pPr lvl="1"/>
            <a:r>
              <a:rPr lang="en-US" dirty="0"/>
              <a:t>Gross domestic product per capita</a:t>
            </a:r>
          </a:p>
          <a:p>
            <a:pPr lvl="1"/>
            <a:r>
              <a:rPr lang="en-US" dirty="0"/>
              <a:t>Net national income per capita</a:t>
            </a:r>
          </a:p>
          <a:p>
            <a:pPr lvl="1"/>
            <a:r>
              <a:rPr lang="en-US" dirty="0"/>
              <a:t>Real household disposable income per capita</a:t>
            </a:r>
          </a:p>
          <a:p>
            <a:pPr lvl="1"/>
            <a:r>
              <a:rPr lang="en-US" dirty="0"/>
              <a:t>Real household final consumption expenditure per capita</a:t>
            </a:r>
          </a:p>
          <a:p>
            <a:pPr lvl="1"/>
            <a:r>
              <a:rPr lang="en-US" dirty="0"/>
              <a:t>Real median equivalized household disposable income (survey data)</a:t>
            </a:r>
          </a:p>
          <a:p>
            <a:pPr lvl="1"/>
            <a:r>
              <a:rPr lang="en-US" dirty="0"/>
              <a:t>Whole economy net wealth</a:t>
            </a:r>
          </a:p>
          <a:p>
            <a:pPr lvl="1"/>
            <a:r>
              <a:rPr lang="en-US" dirty="0"/>
              <a:t>Household net wealth</a:t>
            </a:r>
          </a:p>
          <a:p>
            <a:pPr lvl="1"/>
            <a:r>
              <a:rPr lang="en-US" dirty="0"/>
              <a:t>Perception of financial situation</a:t>
            </a:r>
          </a:p>
          <a:p>
            <a:pPr lvl="1"/>
            <a:r>
              <a:rPr lang="en-US" dirty="0"/>
              <a:t>Unemployment rate</a:t>
            </a:r>
          </a:p>
          <a:p>
            <a:pPr lvl="1"/>
            <a:r>
              <a:rPr lang="en-US" dirty="0"/>
              <a:t>Inflation (CPI)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National well-being: Mix of alternative economic, physical, and subjective measures of 10 dimensions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F6A343-BE7F-424F-817D-42AF40739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062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7EAE5-69D1-437B-85A6-2F3FEF34D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Impact of Alternative Measures: National Income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2E9A5-75A5-4F6D-BC5F-6D23CCD58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13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2A61E6A-3D95-422C-AB4F-54F53771644D}"/>
              </a:ext>
            </a:extLst>
          </p:cNvPr>
          <p:cNvSpPr/>
          <p:nvPr/>
        </p:nvSpPr>
        <p:spPr>
          <a:xfrm>
            <a:off x="2579626" y="1602457"/>
            <a:ext cx="39847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algn="ctr"/>
            <a:r>
              <a:rPr lang="en-US" dirty="0"/>
              <a:t>Measures of National Income, 2008</a:t>
            </a:r>
          </a:p>
          <a:p>
            <a:pPr lvl="1" algn="ctr"/>
            <a:r>
              <a:rPr lang="en-US" dirty="0"/>
              <a:t>[Current Prices and PPPs]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4A9048-C1D5-4AED-A8FE-40C21CB637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051" y="2248788"/>
            <a:ext cx="8627897" cy="365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415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7EAE5-69D1-437B-85A6-2F3FEF34D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Impact of Alternative Measures: Household Income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2E9A5-75A5-4F6D-BC5F-6D23CCD58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14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2A61E6A-3D95-422C-AB4F-54F53771644D}"/>
              </a:ext>
            </a:extLst>
          </p:cNvPr>
          <p:cNvSpPr/>
          <p:nvPr/>
        </p:nvSpPr>
        <p:spPr>
          <a:xfrm>
            <a:off x="2471167" y="1541349"/>
            <a:ext cx="42016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algn="ctr"/>
            <a:r>
              <a:rPr lang="en-US" dirty="0"/>
              <a:t>Measures of Household Income, 2008</a:t>
            </a:r>
          </a:p>
          <a:p>
            <a:pPr lvl="1" algn="ctr"/>
            <a:r>
              <a:rPr lang="en-US" dirty="0"/>
              <a:t>[Current Prices and PPPs]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7CC25F-5D61-47CD-B862-400328DD35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00" y="2218438"/>
            <a:ext cx="8660999" cy="400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693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7719D-C458-4C76-BB79-95FF72790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UK Example of Alternative Measures of Economic Well-Being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281B7-C992-42AA-8250-3875E4256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26427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Impact of alternative measures: GDP, NDP, GNI, NNI, HHDI, HHFCE, HHAFCE (see charts)</a:t>
            </a:r>
          </a:p>
          <a:p>
            <a:r>
              <a:rPr lang="en-US" dirty="0"/>
              <a:t>Quarterly: 10 main indicators</a:t>
            </a:r>
          </a:p>
          <a:p>
            <a:pPr lvl="1"/>
            <a:r>
              <a:rPr lang="en-US" dirty="0"/>
              <a:t>Gross domestic product per capita</a:t>
            </a:r>
          </a:p>
          <a:p>
            <a:pPr lvl="1"/>
            <a:r>
              <a:rPr lang="en-US" dirty="0"/>
              <a:t>Net national income per capita</a:t>
            </a:r>
          </a:p>
          <a:p>
            <a:pPr lvl="1"/>
            <a:r>
              <a:rPr lang="en-US" dirty="0"/>
              <a:t>Real household disposable income per capita</a:t>
            </a:r>
          </a:p>
          <a:p>
            <a:pPr lvl="1"/>
            <a:r>
              <a:rPr lang="en-US" dirty="0"/>
              <a:t>Real household final consumption expenditure per capita</a:t>
            </a:r>
          </a:p>
          <a:p>
            <a:pPr lvl="1"/>
            <a:r>
              <a:rPr lang="en-US" dirty="0"/>
              <a:t>Real median equivalized household disposable income (survey data)</a:t>
            </a:r>
          </a:p>
          <a:p>
            <a:pPr lvl="1"/>
            <a:r>
              <a:rPr lang="en-US" dirty="0"/>
              <a:t>Whole economy net wealth</a:t>
            </a:r>
          </a:p>
          <a:p>
            <a:pPr lvl="1"/>
            <a:r>
              <a:rPr lang="en-US" dirty="0"/>
              <a:t>Household net wealth</a:t>
            </a:r>
          </a:p>
          <a:p>
            <a:pPr lvl="1"/>
            <a:r>
              <a:rPr lang="en-US" dirty="0"/>
              <a:t>Perception of financial situation</a:t>
            </a:r>
          </a:p>
          <a:p>
            <a:pPr lvl="1"/>
            <a:r>
              <a:rPr lang="en-US" dirty="0"/>
              <a:t>Unemployment rate</a:t>
            </a:r>
          </a:p>
          <a:p>
            <a:pPr lvl="1"/>
            <a:r>
              <a:rPr lang="en-US" dirty="0"/>
              <a:t>Inflation (CPI)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National well-being: Mix of alternative economic, physical, and subjective measures of 10 dimensions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F6A343-BE7F-424F-817D-42AF40739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394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D5CD4-4806-498B-BDB5-67335AE18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554" y="780560"/>
            <a:ext cx="7886700" cy="994172"/>
          </a:xfrm>
        </p:spPr>
        <p:txBody>
          <a:bodyPr>
            <a:noAutofit/>
          </a:bodyPr>
          <a:lstStyle/>
          <a:p>
            <a:r>
              <a:rPr lang="en-US" sz="3200" b="1" dirty="0"/>
              <a:t>Potential Projects:</a:t>
            </a:r>
            <a:br>
              <a:rPr lang="en-US" sz="3200" b="1" dirty="0"/>
            </a:br>
            <a:r>
              <a:rPr lang="en-US" sz="3200" b="1" dirty="0"/>
              <a:t>IV. Aggregate Economic Welfare Indexes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2E10C-AB56-43EC-904D-523BB5613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87575"/>
            <a:ext cx="7886700" cy="4351338"/>
          </a:xfrm>
        </p:spPr>
        <p:txBody>
          <a:bodyPr/>
          <a:lstStyle/>
          <a:p>
            <a:pPr lvl="0"/>
            <a:r>
              <a:rPr lang="en-US" dirty="0"/>
              <a:t>Jorgenson et al. (level of living/standard of living)</a:t>
            </a:r>
          </a:p>
          <a:p>
            <a:pPr marL="0" indent="0">
              <a:buNone/>
            </a:pPr>
            <a:endParaRPr lang="en-US" sz="2400" dirty="0"/>
          </a:p>
          <a:p>
            <a:pPr lvl="0"/>
            <a:r>
              <a:rPr lang="en-US" dirty="0"/>
              <a:t>Jones and </a:t>
            </a:r>
            <a:r>
              <a:rPr lang="en-US" dirty="0" err="1"/>
              <a:t>Klenow</a:t>
            </a:r>
            <a:r>
              <a:rPr lang="en-US" dirty="0"/>
              <a:t> (market-based index of consumption, leisure, mortality, and inequality)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48968D-ECE5-484F-82E6-DCAA6BB7A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969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648EA-F4BA-4871-A80D-413E6D28C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31094"/>
            <a:ext cx="8123464" cy="615737"/>
          </a:xfrm>
        </p:spPr>
        <p:txBody>
          <a:bodyPr>
            <a:noAutofit/>
          </a:bodyPr>
          <a:lstStyle/>
          <a:p>
            <a:r>
              <a:rPr lang="en-US" sz="3200" b="1" dirty="0"/>
              <a:t>Potential Projects: </a:t>
            </a:r>
            <a:br>
              <a:rPr lang="en-US" sz="3200" b="1" dirty="0"/>
            </a:br>
            <a:r>
              <a:rPr lang="en-US" sz="3200" b="1" dirty="0"/>
              <a:t>V. What BEA Could Contribute to SWB Indicators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61B11-A31B-4510-AA46-01562D6AD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00238"/>
            <a:ext cx="7886700" cy="4163211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Subjective well-being indexes </a:t>
            </a:r>
          </a:p>
          <a:p>
            <a:pPr lvl="1"/>
            <a:r>
              <a:rPr lang="en-US" dirty="0"/>
              <a:t>BEA statistical toolkit of existing and supplemental information to </a:t>
            </a:r>
            <a:r>
              <a:rPr lang="en-US" i="1" dirty="0"/>
              <a:t>aid research in understanding the determinants</a:t>
            </a:r>
            <a:r>
              <a:rPr lang="en-US" dirty="0"/>
              <a:t> of Subjective Well-Being survey results including:</a:t>
            </a:r>
            <a:endParaRPr lang="en-US" sz="1400" dirty="0"/>
          </a:p>
          <a:p>
            <a:pPr lvl="2"/>
            <a:r>
              <a:rPr lang="en-US" dirty="0"/>
              <a:t>The distribution of personal income and wealth </a:t>
            </a:r>
            <a:endParaRPr lang="en-US" sz="1100" dirty="0"/>
          </a:p>
          <a:p>
            <a:pPr lvl="2"/>
            <a:r>
              <a:rPr lang="en-US" dirty="0"/>
              <a:t>National and regional price indexes</a:t>
            </a:r>
            <a:endParaRPr lang="en-US" sz="1100" dirty="0"/>
          </a:p>
          <a:p>
            <a:pPr lvl="2"/>
            <a:r>
              <a:rPr lang="en-US" dirty="0"/>
              <a:t>Sustainability measures   </a:t>
            </a:r>
            <a:endParaRPr lang="en-US" sz="1100" dirty="0"/>
          </a:p>
          <a:p>
            <a:pPr marL="0" indent="0">
              <a:buNone/>
            </a:pPr>
            <a:endParaRPr lang="en-US" sz="1800" dirty="0"/>
          </a:p>
          <a:p>
            <a:r>
              <a:rPr lang="en-US" dirty="0"/>
              <a:t>Well-being indicators/dashboards</a:t>
            </a:r>
            <a:endParaRPr lang="en-US" sz="1800" dirty="0"/>
          </a:p>
          <a:p>
            <a:pPr lvl="1"/>
            <a:r>
              <a:rPr lang="en-US" dirty="0"/>
              <a:t>BEA statistical toolkit of existing and </a:t>
            </a:r>
            <a:r>
              <a:rPr lang="en-US"/>
              <a:t>extended indicators </a:t>
            </a:r>
            <a:r>
              <a:rPr lang="en-US" i="1" dirty="0"/>
              <a:t>as inputs to </a:t>
            </a:r>
            <a:r>
              <a:rPr lang="en-US" dirty="0"/>
              <a:t>aggregated (usually with equal weights, e.g. Canadian Well-Being Index)  and dashboard indicators (e.g. OECD’s “How’s Life”) including:</a:t>
            </a:r>
          </a:p>
          <a:p>
            <a:pPr lvl="2"/>
            <a:r>
              <a:rPr lang="en-US" dirty="0"/>
              <a:t>Existing measures, including household income and wealth</a:t>
            </a:r>
          </a:p>
          <a:p>
            <a:pPr lvl="2"/>
            <a:r>
              <a:rPr lang="en-US" dirty="0"/>
              <a:t>Extended measures, including human capital, environment, health and education</a:t>
            </a:r>
          </a:p>
          <a:p>
            <a:endParaRPr lang="en-US" sz="18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07DAA9-58D8-40EC-8319-E3C5F9809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979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1207D-2926-45E1-99AE-F5FCED0F4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736847"/>
            <a:ext cx="8009323" cy="976543"/>
          </a:xfrm>
        </p:spPr>
        <p:txBody>
          <a:bodyPr>
            <a:noAutofit/>
          </a:bodyPr>
          <a:lstStyle/>
          <a:p>
            <a:r>
              <a:rPr lang="en-US" sz="3200" b="1" dirty="0"/>
              <a:t>Criteria for Evaluation of Various Satellite/Supplemental Accounts (Potential Projects I</a:t>
            </a:r>
            <a:r>
              <a:rPr lang="en-US" sz="3200" dirty="0">
                <a:latin typeface="Calibri" panose="020F0502020204030204" pitchFamily="34" charset="0"/>
              </a:rPr>
              <a:t>–V)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53E03-649E-42C3-9098-EB558C1B7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98539"/>
            <a:ext cx="7886700" cy="3940297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2000" dirty="0"/>
              <a:t>How close are they to BEA’s mission and expertise? </a:t>
            </a:r>
          </a:p>
          <a:p>
            <a:pPr lvl="0"/>
            <a:r>
              <a:rPr lang="en-US" sz="2000" dirty="0"/>
              <a:t>How relevant and useful are they to public policy?  </a:t>
            </a:r>
          </a:p>
          <a:p>
            <a:pPr lvl="0"/>
            <a:r>
              <a:rPr lang="en-US" sz="2000" dirty="0"/>
              <a:t>How often do they need to be produced? </a:t>
            </a:r>
          </a:p>
          <a:p>
            <a:pPr lvl="0"/>
            <a:r>
              <a:rPr lang="en-US" sz="2000" dirty="0"/>
              <a:t>What are the resource costs to begin regular production? (And benefits relative to core research) </a:t>
            </a:r>
          </a:p>
          <a:p>
            <a:pPr lvl="0"/>
            <a:r>
              <a:rPr lang="en-US" sz="2000" dirty="0"/>
              <a:t>What is the methodology and what is the availability of source data?</a:t>
            </a:r>
          </a:p>
          <a:p>
            <a:pPr lvl="1"/>
            <a:r>
              <a:rPr lang="en-US" sz="2000" dirty="0"/>
              <a:t>Accuracy, Timeliness, Relevance, Objectivity and Use of Economic Methods </a:t>
            </a:r>
          </a:p>
          <a:p>
            <a:pPr lvl="0"/>
            <a:r>
              <a:rPr lang="en-US" sz="2000" dirty="0"/>
              <a:t>Why should BEA rather than others produce these accounts? </a:t>
            </a:r>
          </a:p>
          <a:p>
            <a:pPr lvl="0"/>
            <a:r>
              <a:rPr lang="en-US" sz="2000" dirty="0"/>
              <a:t>What is their importance to Customers, Experts, Policy Makers, Business Users, Congress and the Administration?</a:t>
            </a:r>
          </a:p>
          <a:p>
            <a:r>
              <a:rPr lang="en-US" sz="2000" dirty="0"/>
              <a:t>How successfully can BEA vet and roll out the alternative accounts?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2BC01D-C7B8-43DC-9A90-EC96E445A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393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9255C-1CE7-46E2-A48B-3B3ACE2B3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Developing a Plan to Integrate, Prioritize, and Regularly Produce Extended Account Estimates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6D9A4-D984-4888-92CC-843BDEE87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66951"/>
            <a:ext cx="7886700" cy="322302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Questions for the Committee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Are there projects that should be added to, or deleted from, the list of potential projects?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Are there criteria that should be added to, or deleted from, the criteria list?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Given BEA’s objectives and the criteria cited above, what would be your suggested top priorities for BEA short-term (1 year) and long-term?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AD0F43-985E-4A1F-ABDC-17CC86470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80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2349"/>
            <a:ext cx="7886700" cy="548640"/>
          </a:xfrm>
        </p:spPr>
        <p:txBody>
          <a:bodyPr>
            <a:noAutofit/>
          </a:bodyPr>
          <a:lstStyle/>
          <a:p>
            <a:r>
              <a:rPr lang="en-US" sz="3200" b="1" dirty="0"/>
              <a:t>GDP as a Measure of Welfare (and Production)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11550"/>
            <a:ext cx="7886700" cy="517568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1700" dirty="0"/>
              <a:t>Long-standing issue </a:t>
            </a:r>
          </a:p>
          <a:p>
            <a:pPr lvl="1"/>
            <a:r>
              <a:rPr lang="en-US" sz="1500" dirty="0"/>
              <a:t>Kuznets</a:t>
            </a:r>
          </a:p>
          <a:p>
            <a:pPr lvl="1"/>
            <a:r>
              <a:rPr lang="en-US" sz="1500" dirty="0"/>
              <a:t>Proxy for Standard of Living </a:t>
            </a:r>
          </a:p>
          <a:p>
            <a:pPr lvl="0"/>
            <a:r>
              <a:rPr lang="en-US" sz="1700" dirty="0"/>
              <a:t>Renewed interest in broader, or supplemental, measures</a:t>
            </a:r>
          </a:p>
          <a:p>
            <a:pPr lvl="1"/>
            <a:r>
              <a:rPr lang="en-US" sz="1500" dirty="0"/>
              <a:t>Housing and financial crisis</a:t>
            </a:r>
          </a:p>
          <a:p>
            <a:pPr lvl="1"/>
            <a:r>
              <a:rPr lang="en-US" sz="1500" dirty="0"/>
              <a:t>“Great recession” and slow recovery </a:t>
            </a:r>
          </a:p>
          <a:p>
            <a:pPr lvl="1"/>
            <a:r>
              <a:rPr lang="en-US" sz="1500" dirty="0"/>
              <a:t>Environment, natural resources, energy; investment (including human capital) and saving; and R&amp;D and innovation </a:t>
            </a:r>
          </a:p>
          <a:p>
            <a:pPr lvl="1"/>
            <a:r>
              <a:rPr lang="en-US" sz="1500" dirty="0"/>
              <a:t>Rising health care costs </a:t>
            </a:r>
          </a:p>
          <a:p>
            <a:pPr lvl="1"/>
            <a:r>
              <a:rPr lang="en-US" sz="1500" dirty="0"/>
              <a:t>Increasing globalization </a:t>
            </a:r>
          </a:p>
          <a:p>
            <a:pPr lvl="1"/>
            <a:r>
              <a:rPr lang="en-US" sz="1500" dirty="0"/>
              <a:t>Increasing concentration of income and wealth  </a:t>
            </a:r>
          </a:p>
          <a:p>
            <a:r>
              <a:rPr lang="en-US" sz="1700" dirty="0"/>
              <a:t>Challenges: Varying degrees of—gaps in data, consensus on estimating methods, and the relevance and importance of these extended accounts</a:t>
            </a:r>
          </a:p>
          <a:p>
            <a:pPr>
              <a:spcAft>
                <a:spcPts val="1000"/>
              </a:spcAft>
            </a:pPr>
            <a:r>
              <a:rPr lang="en-US" sz="1700" dirty="0"/>
              <a:t>How broad?</a:t>
            </a:r>
            <a:endParaRPr lang="en-US" sz="900" dirty="0"/>
          </a:p>
          <a:p>
            <a:pPr marL="528638" lvl="2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500" i="1" dirty="0">
                <a:ea typeface="Calibri"/>
              </a:rPr>
              <a:t>National accounts should include elements that reflect economic welfare that can be brought directly or indirectly into relation with the measuring rod of money. </a:t>
            </a:r>
            <a:r>
              <a:rPr lang="en-US" sz="1500" dirty="0">
                <a:ea typeface="Calibri"/>
              </a:rPr>
              <a:t>–Pigou </a:t>
            </a:r>
          </a:p>
          <a:p>
            <a:pPr marL="528638" lvl="2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1100" i="1" dirty="0">
              <a:ea typeface="Calibri"/>
            </a:endParaRPr>
          </a:p>
          <a:p>
            <a:pPr marL="528638" lvl="2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500" dirty="0">
                <a:ea typeface="Calibri"/>
              </a:rPr>
              <a:t>He emphasized that “</a:t>
            </a:r>
            <a:r>
              <a:rPr lang="en-US" sz="1500" i="1" dirty="0">
                <a:ea typeface="Calibri"/>
              </a:rPr>
              <a:t>can</a:t>
            </a:r>
            <a:r>
              <a:rPr lang="en-US" sz="1500" dirty="0">
                <a:ea typeface="Calibri"/>
              </a:rPr>
              <a:t>” might mean anything from “</a:t>
            </a:r>
            <a:r>
              <a:rPr lang="en-US" sz="1500" i="1" dirty="0">
                <a:ea typeface="Calibri"/>
              </a:rPr>
              <a:t>can easily</a:t>
            </a:r>
            <a:r>
              <a:rPr lang="en-US" sz="1500" dirty="0">
                <a:ea typeface="Calibri"/>
              </a:rPr>
              <a:t>” to “</a:t>
            </a:r>
            <a:r>
              <a:rPr lang="en-US" sz="1500" i="1" dirty="0">
                <a:ea typeface="Calibri"/>
              </a:rPr>
              <a:t>can with violent straining</a:t>
            </a:r>
            <a:r>
              <a:rPr lang="en-US" sz="1500" dirty="0">
                <a:ea typeface="Calibri"/>
              </a:rPr>
              <a:t>.” </a:t>
            </a:r>
          </a:p>
          <a:p>
            <a:r>
              <a:rPr lang="en-US" sz="1700" dirty="0">
                <a:ea typeface="Calibri"/>
              </a:rPr>
              <a:t>Progress on broader measures has waited too long (over 75 years!)</a:t>
            </a:r>
          </a:p>
          <a:p>
            <a:pPr lvl="1"/>
            <a:r>
              <a:rPr lang="en-US" sz="1500" dirty="0">
                <a:ea typeface="Calibri"/>
              </a:rPr>
              <a:t>Need to set ambitious but achievable goals     </a:t>
            </a:r>
            <a:endParaRPr lang="en-US" sz="15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16C19E-8024-453C-B5DF-FACD36500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6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82DB5-E971-4C7B-971D-DA426D409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01649"/>
            <a:ext cx="7886700" cy="704850"/>
          </a:xfrm>
        </p:spPr>
        <p:txBody>
          <a:bodyPr>
            <a:noAutofit/>
          </a:bodyPr>
          <a:lstStyle/>
          <a:p>
            <a:r>
              <a:rPr lang="en-US" sz="3200" b="1" dirty="0"/>
              <a:t>Developing a Work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4F092-B8E8-4C8A-A07C-C30095D9A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88923"/>
            <a:ext cx="7886700" cy="4785004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dirty="0"/>
              <a:t>Will address short-term and long-term Supplemental Account priorities and will include the following elements </a:t>
            </a:r>
            <a:endParaRPr lang="en-US" sz="2000" dirty="0"/>
          </a:p>
          <a:p>
            <a:pPr lvl="2"/>
            <a:r>
              <a:rPr lang="en-US" dirty="0"/>
              <a:t>Scope and Methodology</a:t>
            </a:r>
            <a:r>
              <a:rPr lang="en-US" sz="1800" dirty="0"/>
              <a:t> </a:t>
            </a:r>
          </a:p>
          <a:p>
            <a:pPr lvl="3"/>
            <a:r>
              <a:rPr lang="en-US" dirty="0"/>
              <a:t>Recommended long-term projects—extended national accounts, measures of subjective well-being, and dashboards of economic and other social indicators</a:t>
            </a:r>
          </a:p>
          <a:p>
            <a:pPr lvl="3"/>
            <a:r>
              <a:rPr lang="en-US" dirty="0"/>
              <a:t>Recommended short-term projects—updating/extending one or more of the sets of existing satellite accounts that BEA currently produces or has produced in the past</a:t>
            </a:r>
          </a:p>
          <a:p>
            <a:pPr lvl="4"/>
            <a:r>
              <a:rPr lang="en-US" sz="1600" dirty="0"/>
              <a:t>Update will serve as a prototype and catalyst for further extensions and updates for other areas of BEA’s economic accounts.</a:t>
            </a:r>
          </a:p>
          <a:p>
            <a:pPr lvl="2"/>
            <a:r>
              <a:rPr lang="en-US" sz="2100" dirty="0"/>
              <a:t> Availability of source data</a:t>
            </a:r>
          </a:p>
          <a:p>
            <a:pPr lvl="2"/>
            <a:r>
              <a:rPr lang="en-US" sz="2100" dirty="0"/>
              <a:t> Required resources</a:t>
            </a:r>
          </a:p>
          <a:p>
            <a:pPr lvl="2"/>
            <a:r>
              <a:rPr lang="en-US" sz="2100" dirty="0"/>
              <a:t> Communication plan</a:t>
            </a:r>
          </a:p>
          <a:p>
            <a:pPr lvl="1"/>
            <a:r>
              <a:rPr lang="en-US" sz="2200" dirty="0"/>
              <a:t> Vet the work plan </a:t>
            </a:r>
          </a:p>
          <a:p>
            <a:pPr lvl="1"/>
            <a:r>
              <a:rPr lang="en-US" sz="2200" dirty="0"/>
              <a:t> Produce prototype satellite account(s) </a:t>
            </a:r>
          </a:p>
          <a:p>
            <a:pPr marL="0" indent="0">
              <a:buNone/>
            </a:pPr>
            <a:r>
              <a:rPr lang="en-US" sz="2000" dirty="0"/>
              <a:t> </a:t>
            </a:r>
          </a:p>
          <a:p>
            <a:endParaRPr lang="en-US" sz="1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6364F8-42AB-4E09-8929-96D1D71F2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738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92AF1-E717-4128-95B0-1B82E16F3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83148"/>
            <a:ext cx="7886700" cy="803842"/>
          </a:xfrm>
        </p:spPr>
        <p:txBody>
          <a:bodyPr>
            <a:noAutofit/>
          </a:bodyPr>
          <a:lstStyle/>
          <a:p>
            <a:r>
              <a:rPr lang="en-US" sz="3200" b="1" dirty="0"/>
              <a:t>Better Measure of Production and Economic Welfare </a:t>
            </a:r>
            <a:br>
              <a:rPr lang="en-US" sz="2800" b="1" dirty="0"/>
            </a:b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4A4A9-5F7F-4761-90C2-BA793382A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586990"/>
            <a:ext cx="8028653" cy="462737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Long-standing issue with lots of research to build on</a:t>
            </a:r>
          </a:p>
          <a:p>
            <a:pPr lvl="1"/>
            <a:r>
              <a:rPr lang="en-US" sz="2600" dirty="0"/>
              <a:t>Kuznets: GNP is a measure of market production and incomes, not a measure of economic welfare. Other problems: Distribution of income, externalities of modern life, depletion, etc.</a:t>
            </a:r>
          </a:p>
          <a:p>
            <a:pPr lvl="1"/>
            <a:r>
              <a:rPr lang="en-US" sz="2600" dirty="0"/>
              <a:t>Nordhaus and Tobin: Sustainability, value of leisure, non-market production, measure of economic well-being (MEW)</a:t>
            </a:r>
          </a:p>
          <a:p>
            <a:pPr lvl="1"/>
            <a:r>
              <a:rPr lang="en-US" sz="2600" dirty="0"/>
              <a:t>Solow, Jorgenson et al. and </a:t>
            </a:r>
            <a:r>
              <a:rPr lang="en-US" sz="2600" dirty="0" err="1"/>
              <a:t>Hulten</a:t>
            </a:r>
            <a:r>
              <a:rPr lang="en-US" sz="2600" dirty="0"/>
              <a:t>: Better understanding of the sources of growth and GDP as a better measure of production (and welfare)</a:t>
            </a:r>
          </a:p>
          <a:p>
            <a:pPr lvl="1"/>
            <a:r>
              <a:rPr lang="en-US" sz="2600" dirty="0"/>
              <a:t>Gordon, Berndt, </a:t>
            </a:r>
            <a:r>
              <a:rPr lang="en-US" sz="2600" dirty="0" err="1"/>
              <a:t>Corrado</a:t>
            </a:r>
            <a:r>
              <a:rPr lang="en-US" sz="2600" dirty="0"/>
              <a:t> &amp; Sichel, Bosworth and Triplett, </a:t>
            </a:r>
            <a:r>
              <a:rPr lang="en-US" sz="2600" dirty="0" err="1"/>
              <a:t>Boskin</a:t>
            </a:r>
            <a:r>
              <a:rPr lang="en-US" sz="2600" dirty="0"/>
              <a:t> Commission, BEA/BLS/Census:   Improving GDP as a measure of production and welfare through better measures of prices and real output</a:t>
            </a:r>
          </a:p>
          <a:p>
            <a:pPr lvl="1"/>
            <a:r>
              <a:rPr lang="en-US" sz="2600" dirty="0"/>
              <a:t>Nordhaus/Nature’s Numbers: Expanding GDP to include the environment (including natural resources) </a:t>
            </a:r>
          </a:p>
          <a:p>
            <a:pPr lvl="1"/>
            <a:r>
              <a:rPr lang="en-US" sz="2600" dirty="0"/>
              <a:t>Abraham/Beyond the Market: Designing non-market accounts for the United States </a:t>
            </a:r>
          </a:p>
          <a:p>
            <a:pPr lvl="1"/>
            <a:r>
              <a:rPr lang="en-US" sz="2600" dirty="0"/>
              <a:t>Stiglitz, et al.: Distribution of income, consumption, and wealth; household production and leisure time; sustainability, subjective measures of well-being, and physical indicators (health, education, environment, etc.)</a:t>
            </a:r>
          </a:p>
          <a:p>
            <a:pPr lvl="1"/>
            <a:r>
              <a:rPr lang="en-US" sz="2600" dirty="0"/>
              <a:t>Hulten, Corrado, and Sichel: Innovation </a:t>
            </a:r>
          </a:p>
          <a:p>
            <a:pPr lvl="1"/>
            <a:r>
              <a:rPr lang="en-US" sz="2600" dirty="0"/>
              <a:t>BEA: GDP and Beyond</a:t>
            </a:r>
            <a:endParaRPr lang="en-US" dirty="0"/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1D54BD-EE95-43B1-B088-017F96528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992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79DA4-F1A8-4068-B0EA-31E4DBA29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0674"/>
            <a:ext cx="78867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 </a:t>
            </a:r>
            <a:r>
              <a:rPr lang="en-US" sz="3200" b="1" dirty="0"/>
              <a:t>Subjective Well-Being Indexes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C38EC-C941-475E-A29B-7A9082AE5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02672"/>
            <a:ext cx="7886700" cy="4694392"/>
          </a:xfrm>
        </p:spPr>
        <p:txBody>
          <a:bodyPr>
            <a:normAutofit/>
          </a:bodyPr>
          <a:lstStyle/>
          <a:p>
            <a:r>
              <a:rPr lang="en-US" dirty="0"/>
              <a:t>Attempts to measure well-being using direct surveys and avoids some problems in GDP per capita and other economic measures</a:t>
            </a:r>
          </a:p>
          <a:p>
            <a:r>
              <a:rPr lang="en-US" dirty="0"/>
              <a:t>SWB comes with its own problems</a:t>
            </a:r>
          </a:p>
          <a:p>
            <a:pPr lvl="1"/>
            <a:r>
              <a:rPr lang="en-US" dirty="0"/>
              <a:t>Several problems for use in public policy </a:t>
            </a:r>
          </a:p>
          <a:p>
            <a:pPr lvl="2"/>
            <a:r>
              <a:rPr lang="en-US" dirty="0"/>
              <a:t>SWB adapts quickly to negative events (even with no improvement in underlying conditions such as loss of wealth, recessions, disability, etc.) reducing usefulness for policy </a:t>
            </a:r>
          </a:p>
          <a:p>
            <a:pPr lvl="2"/>
            <a:r>
              <a:rPr lang="en-US" dirty="0"/>
              <a:t>No clear long-term trend in happiness, which also limits usefulness for policy </a:t>
            </a:r>
          </a:p>
          <a:p>
            <a:pPr lvl="2"/>
            <a:r>
              <a:rPr lang="en-US" dirty="0"/>
              <a:t>Cultural and attitudinal differences across countries make cross-country comparisons difficult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5A8783-A051-4FA1-9BB8-87BC765F0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43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0F2F9C89-814E-4C4B-BD16-AF80FF1A4A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2809442"/>
              </p:ext>
            </p:extLst>
          </p:nvPr>
        </p:nvGraphicFramePr>
        <p:xfrm>
          <a:off x="699165" y="1454711"/>
          <a:ext cx="7745669" cy="4613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Happiness and the Financial Crisis</a:t>
            </a:r>
          </a:p>
        </p:txBody>
      </p:sp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/>
            <a:fld id="{CDE67FAF-F174-4320-B952-CD64F207885B}" type="slidenum">
              <a:rPr lang="en-US">
                <a:solidFill>
                  <a:srgbClr val="00267F"/>
                </a:solidFill>
              </a:rPr>
              <a:pPr eaLnBrk="1" hangingPunct="1"/>
              <a:t>6</a:t>
            </a:fld>
            <a:endParaRPr lang="en-US">
              <a:solidFill>
                <a:srgbClr val="00267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4813" y="1796728"/>
            <a:ext cx="187339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/>
              <a:t>Gallup well-being index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95463" y="2838586"/>
            <a:ext cx="163006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/>
              <a:t>Unemployment rate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087820" y="2096810"/>
            <a:ext cx="228600" cy="228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628650" y="6118515"/>
            <a:ext cx="144302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1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Source: BLS, Gallup, FRB</a:t>
            </a:r>
            <a:endParaRPr lang="en-US" sz="1000" b="0" i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1" name="Straight Connector 2"/>
          <p:cNvCxnSpPr>
            <a:cxnSpLocks noChangeShapeType="1"/>
          </p:cNvCxnSpPr>
          <p:nvPr/>
        </p:nvCxnSpPr>
        <p:spPr bwMode="auto">
          <a:xfrm>
            <a:off x="786273" y="6118515"/>
            <a:ext cx="4310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4CE0C6E-39F7-488C-8EA5-1E48C2458168}"/>
              </a:ext>
            </a:extLst>
          </p:cNvPr>
          <p:cNvCxnSpPr>
            <a:cxnSpLocks/>
          </p:cNvCxnSpPr>
          <p:nvPr/>
        </p:nvCxnSpPr>
        <p:spPr>
          <a:xfrm rot="10800000" flipH="1">
            <a:off x="5796925" y="2609986"/>
            <a:ext cx="228600" cy="228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22FB2D4-D0FD-4000-9DAA-945571310395}"/>
              </a:ext>
            </a:extLst>
          </p:cNvPr>
          <p:cNvSpPr txBox="1"/>
          <p:nvPr/>
        </p:nvSpPr>
        <p:spPr>
          <a:xfrm>
            <a:off x="3445138" y="3809657"/>
            <a:ext cx="170495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/>
              <a:t>Household net worth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F6F902-827A-413A-9156-541E955CE9B5}"/>
              </a:ext>
            </a:extLst>
          </p:cNvPr>
          <p:cNvCxnSpPr/>
          <p:nvPr/>
        </p:nvCxnSpPr>
        <p:spPr>
          <a:xfrm>
            <a:off x="4842450" y="4075803"/>
            <a:ext cx="228600" cy="228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4999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Long-Term Happiness and Real GDP Per Capita</a:t>
            </a:r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/>
            <a:fld id="{CE719239-F2F2-4F5E-851C-F3538824BF98}" type="slidenum">
              <a:rPr lang="en-US">
                <a:solidFill>
                  <a:srgbClr val="00267F"/>
                </a:solidFill>
              </a:rPr>
              <a:pPr eaLnBrk="1" hangingPunct="1"/>
              <a:t>7</a:t>
            </a:fld>
            <a:endParaRPr lang="en-US">
              <a:solidFill>
                <a:srgbClr val="00267F"/>
              </a:solidFill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74200" y="5883755"/>
            <a:ext cx="622798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1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Source: BEA, University of Michigan, </a:t>
            </a:r>
            <a:r>
              <a:rPr lang="en-US" sz="1000" b="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Veenhoven</a:t>
            </a:r>
            <a:r>
              <a:rPr lang="en-US" sz="1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R., World Database of Happiness, Distributional Findings in Nations</a:t>
            </a:r>
            <a:endParaRPr lang="en-US" sz="1000" b="0" i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7" name="Straight Connector 2"/>
          <p:cNvCxnSpPr>
            <a:cxnSpLocks noChangeShapeType="1"/>
          </p:cNvCxnSpPr>
          <p:nvPr/>
        </p:nvCxnSpPr>
        <p:spPr bwMode="auto">
          <a:xfrm>
            <a:off x="992187" y="5853431"/>
            <a:ext cx="4310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E0148E1-A1C6-44FA-BB63-E22762DEA1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0424895"/>
              </p:ext>
            </p:extLst>
          </p:nvPr>
        </p:nvGraphicFramePr>
        <p:xfrm>
          <a:off x="628650" y="1256878"/>
          <a:ext cx="7886700" cy="4527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7251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D9A72-DFFA-40D2-AA18-36D5B21A0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sz="3200" b="1" dirty="0"/>
              <a:t>Dashboard of Social Indicators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D9B9E-0E97-4607-817B-97A4F90D8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Subjective weights (including equal weights) vs. market values? </a:t>
            </a:r>
          </a:p>
          <a:p>
            <a:endParaRPr lang="en-US" sz="2400" dirty="0"/>
          </a:p>
          <a:p>
            <a:r>
              <a:rPr lang="en-US" sz="2400" dirty="0"/>
              <a:t>Subjective choice of indicators?</a:t>
            </a:r>
          </a:p>
          <a:p>
            <a:endParaRPr lang="en-US" sz="2400" dirty="0"/>
          </a:p>
          <a:p>
            <a:r>
              <a:rPr lang="en-US" sz="2400" dirty="0"/>
              <a:t>Appropriateness/representativeness of available indicators as measures of types of well-being?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C94978-4B0D-4924-B09B-B8887128F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94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6A81E08-72BC-4F8F-BE59-8A3959AC5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55674"/>
          </a:xfrm>
        </p:spPr>
        <p:txBody>
          <a:bodyPr>
            <a:normAutofit/>
          </a:bodyPr>
          <a:lstStyle/>
          <a:p>
            <a:r>
              <a:rPr lang="en-US" sz="3600" b="1" dirty="0"/>
              <a:t>Inventory of current projects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89B7BD-5A7E-4FFF-BBC0-E6B2213661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2176603"/>
            <a:ext cx="3886200" cy="4351338"/>
          </a:xfrm>
        </p:spPr>
        <p:txBody>
          <a:bodyPr>
            <a:normAutofit fontScale="55000" lnSpcReduction="20000"/>
          </a:bodyPr>
          <a:lstStyle/>
          <a:p>
            <a:pPr marL="236538" lvl="1"/>
            <a:r>
              <a:rPr lang="en-US" sz="3600" dirty="0"/>
              <a:t>Arts and Cultural Production Satellite Account</a:t>
            </a:r>
          </a:p>
          <a:p>
            <a:pPr marL="236538" lvl="1"/>
            <a:r>
              <a:rPr lang="en-US" sz="3600" dirty="0"/>
              <a:t>Energy Satellite Account</a:t>
            </a:r>
          </a:p>
          <a:p>
            <a:pPr marL="228600" lvl="2"/>
            <a:r>
              <a:rPr lang="en-US" sz="3600" dirty="0"/>
              <a:t>Environmental and Natural Resources Satellite Accounts:</a:t>
            </a:r>
          </a:p>
          <a:p>
            <a:pPr marL="685800" lvl="3"/>
            <a:r>
              <a:rPr lang="en-US" sz="3300" dirty="0"/>
              <a:t>National Capital</a:t>
            </a:r>
          </a:p>
          <a:p>
            <a:pPr marL="685800" lvl="3"/>
            <a:r>
              <a:rPr lang="en-US" sz="3300" dirty="0"/>
              <a:t>Ocean Economy</a:t>
            </a:r>
          </a:p>
          <a:p>
            <a:pPr marL="236538" lvl="1"/>
            <a:r>
              <a:rPr lang="en-US" sz="3600" dirty="0"/>
              <a:t>Global Value Chains/Extended International Satellite Account</a:t>
            </a:r>
          </a:p>
          <a:p>
            <a:pPr marL="236538" lvl="1"/>
            <a:r>
              <a:rPr lang="en-US" sz="3600" dirty="0"/>
              <a:t>Government Satellite Accounts </a:t>
            </a:r>
          </a:p>
          <a:p>
            <a:pPr marL="228600" lvl="1"/>
            <a:r>
              <a:rPr lang="en-US" sz="3600" dirty="0"/>
              <a:t>Health Care Satellite Account </a:t>
            </a:r>
          </a:p>
          <a:p>
            <a:pPr marL="228600" lvl="1"/>
            <a:r>
              <a:rPr lang="en-US" sz="3600" dirty="0"/>
              <a:t>Household Production Satellite Account</a:t>
            </a:r>
          </a:p>
          <a:p>
            <a:pPr marL="228600" lvl="1"/>
            <a:r>
              <a:rPr lang="en-US" sz="3600" dirty="0"/>
              <a:t>Human Capital Satellite Account  </a:t>
            </a:r>
          </a:p>
          <a:p>
            <a:pPr marL="228600" lvl="1"/>
            <a:endParaRPr lang="en-US" sz="3600" dirty="0"/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9651551-48F7-49D3-8170-9343EB68E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2277" y="2189744"/>
            <a:ext cx="3886200" cy="4351338"/>
          </a:xfrm>
        </p:spPr>
        <p:txBody>
          <a:bodyPr>
            <a:normAutofit fontScale="55000" lnSpcReduction="20000"/>
          </a:bodyPr>
          <a:lstStyle/>
          <a:p>
            <a:pPr marL="228600" lvl="1"/>
            <a:r>
              <a:rPr lang="en-US" sz="3600" dirty="0"/>
              <a:t>Income, Consumption, and Wealth Distribution Satellite Accounts </a:t>
            </a:r>
          </a:p>
          <a:p>
            <a:pPr marL="236538" lvl="1"/>
            <a:r>
              <a:rPr lang="en-US" sz="3600" dirty="0"/>
              <a:t>Integrated Income, Product, and Federal Reserve Financial Accounts (more on next slide)</a:t>
            </a:r>
          </a:p>
          <a:p>
            <a:pPr marL="236538" lvl="1"/>
            <a:r>
              <a:rPr lang="en-US" sz="3600" dirty="0"/>
              <a:t>Integrated BEA GDP-BLS Productivity Accounts</a:t>
            </a:r>
          </a:p>
          <a:p>
            <a:pPr marL="236538" lvl="1"/>
            <a:r>
              <a:rPr lang="en-US" sz="3600" dirty="0"/>
              <a:t>Integrated BEA/BLS Industry-Level Production Account</a:t>
            </a:r>
          </a:p>
          <a:p>
            <a:pPr marL="228600" lvl="1"/>
            <a:r>
              <a:rPr lang="en-US" sz="3600" dirty="0"/>
              <a:t>Outdoor Recreation Satellite Account</a:t>
            </a:r>
          </a:p>
          <a:p>
            <a:pPr marL="228600" lvl="1"/>
            <a:r>
              <a:rPr lang="en-US" sz="3600" dirty="0"/>
              <a:t>Small Business Satellite Account</a:t>
            </a:r>
          </a:p>
          <a:p>
            <a:pPr marL="236538" lvl="1"/>
            <a:r>
              <a:rPr lang="en-US" sz="3600" dirty="0"/>
              <a:t>Travel and Tourism Satellite Accounts</a:t>
            </a:r>
          </a:p>
          <a:p>
            <a:pPr marL="693738" lvl="2"/>
            <a:endParaRPr lang="en-US" sz="26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001459-A49D-4831-AB87-29D66A942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CFE0-F319-488B-83D5-DE66F197F4A5}" type="slidenum">
              <a:rPr lang="en-US" smtClean="0"/>
              <a:t>9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9CB160-5EE9-4144-AACD-89F9607A9AB3}"/>
              </a:ext>
            </a:extLst>
          </p:cNvPr>
          <p:cNvSpPr txBox="1"/>
          <p:nvPr/>
        </p:nvSpPr>
        <p:spPr>
          <a:xfrm>
            <a:off x="591706" y="1203844"/>
            <a:ext cx="69913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 </a:t>
            </a:r>
            <a:r>
              <a:rPr lang="en-US" sz="2400" dirty="0"/>
              <a:t>I. For possible updating, extending, or moving from research to production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8393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55A1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55A1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1028</TotalTime>
  <Words>1258</Words>
  <Application>Microsoft Office PowerPoint</Application>
  <PresentationFormat>On-screen Show (4:3)</PresentationFormat>
  <Paragraphs>184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Trebuchet MS</vt:lpstr>
      <vt:lpstr>Office Theme</vt:lpstr>
      <vt:lpstr>GDP &amp; Beyond: Priorities and Plans</vt:lpstr>
      <vt:lpstr>GDP as a Measure of Welfare (and Production)</vt:lpstr>
      <vt:lpstr>Developing a Work Plan</vt:lpstr>
      <vt:lpstr>Better Measure of Production and Economic Welfare  </vt:lpstr>
      <vt:lpstr> Subjective Well-Being Indexes </vt:lpstr>
      <vt:lpstr>Happiness and the Financial Crisis</vt:lpstr>
      <vt:lpstr>Long-Term Happiness and Real GDP Per Capita</vt:lpstr>
      <vt:lpstr> Dashboard of Social Indicators </vt:lpstr>
      <vt:lpstr>Inventory of current projects</vt:lpstr>
      <vt:lpstr>Potential Projects:  II. Updates to Make GDP a Better Measure of Welfare and Production</vt:lpstr>
      <vt:lpstr>Potential Projects:  III. Dashboard of Existing Measures</vt:lpstr>
      <vt:lpstr>UK Example of Alternative Measures of Economic Well-Being</vt:lpstr>
      <vt:lpstr>Impact of Alternative Measures: National Income</vt:lpstr>
      <vt:lpstr>Impact of Alternative Measures: Household Income</vt:lpstr>
      <vt:lpstr>UK Example of Alternative Measures of Economic Well-Being</vt:lpstr>
      <vt:lpstr>Potential Projects: IV. Aggregate Economic Welfare Indexes </vt:lpstr>
      <vt:lpstr>Potential Projects:  V. What BEA Could Contribute to SWB Indicators </vt:lpstr>
      <vt:lpstr>Criteria for Evaluation of Various Satellite/Supplemental Accounts (Potential Projects I–V)</vt:lpstr>
      <vt:lpstr>Developing a Plan to Integrate, Prioritize, and Regularly Produce Extended Account Estimates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Extended Economic Accounts</dc:title>
  <dc:creator>Steve Landefeld</dc:creator>
  <cp:lastModifiedBy>Villones, Shaunda</cp:lastModifiedBy>
  <cp:revision>91</cp:revision>
  <cp:lastPrinted>2018-11-05T13:51:15Z</cp:lastPrinted>
  <dcterms:created xsi:type="dcterms:W3CDTF">2018-10-04T13:37:09Z</dcterms:created>
  <dcterms:modified xsi:type="dcterms:W3CDTF">2018-11-07T18:18:57Z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