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00" r:id="rId3"/>
    <p:sldId id="328" r:id="rId4"/>
    <p:sldId id="301" r:id="rId5"/>
    <p:sldId id="302" r:id="rId6"/>
    <p:sldId id="409" r:id="rId7"/>
    <p:sldId id="381" r:id="rId8"/>
    <p:sldId id="311" r:id="rId9"/>
    <p:sldId id="410" r:id="rId10"/>
    <p:sldId id="359" r:id="rId11"/>
    <p:sldId id="411" r:id="rId12"/>
    <p:sldId id="360" r:id="rId13"/>
    <p:sldId id="361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22" autoAdjust="0"/>
  </p:normalViewPr>
  <p:slideViewPr>
    <p:cSldViewPr>
      <p:cViewPr varScale="1">
        <p:scale>
          <a:sx n="111" d="100"/>
          <a:sy n="111" d="100"/>
        </p:scale>
        <p:origin x="193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38155" cy="464978"/>
          </a:xfrm>
          <a:prstGeom prst="rect">
            <a:avLst/>
          </a:prstGeom>
        </p:spPr>
        <p:txBody>
          <a:bodyPr vert="horz" lIns="90675" tIns="45337" rIns="90675" bIns="4533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674" y="2"/>
            <a:ext cx="3038155" cy="464978"/>
          </a:xfrm>
          <a:prstGeom prst="rect">
            <a:avLst/>
          </a:prstGeom>
        </p:spPr>
        <p:txBody>
          <a:bodyPr vert="horz" lIns="90675" tIns="45337" rIns="90675" bIns="45337" rtlCol="0"/>
          <a:lstStyle>
            <a:lvl1pPr algn="r">
              <a:defRPr sz="1200"/>
            </a:lvl1pPr>
          </a:lstStyle>
          <a:p>
            <a:fld id="{9DBB802B-0F7C-47CA-8FDD-BDBC81208F8C}" type="datetimeFigureOut">
              <a:rPr lang="en-US" smtClean="0"/>
              <a:pPr/>
              <a:t>11/3/2018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847"/>
            <a:ext cx="3038155" cy="464978"/>
          </a:xfrm>
          <a:prstGeom prst="rect">
            <a:avLst/>
          </a:prstGeom>
        </p:spPr>
        <p:txBody>
          <a:bodyPr vert="horz" lIns="90675" tIns="45337" rIns="90675" bIns="4533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674" y="8829847"/>
            <a:ext cx="3038155" cy="464978"/>
          </a:xfrm>
          <a:prstGeom prst="rect">
            <a:avLst/>
          </a:prstGeom>
        </p:spPr>
        <p:txBody>
          <a:bodyPr vert="horz" lIns="90675" tIns="45337" rIns="90675" bIns="45337" rtlCol="0" anchor="b"/>
          <a:lstStyle>
            <a:lvl1pPr algn="r">
              <a:defRPr sz="1200"/>
            </a:lvl1pPr>
          </a:lstStyle>
          <a:p>
            <a:fld id="{5ED98F3D-559A-4AE4-8BD7-FD246D2201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9309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7840" cy="464820"/>
          </a:xfrm>
          <a:prstGeom prst="rect">
            <a:avLst/>
          </a:prstGeom>
        </p:spPr>
        <p:txBody>
          <a:bodyPr vert="horz" lIns="93151" tIns="46575" rIns="93151" bIns="4657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51" tIns="46575" rIns="93151" bIns="46575" rtlCol="0"/>
          <a:lstStyle>
            <a:lvl1pPr algn="r">
              <a:defRPr sz="1200"/>
            </a:lvl1pPr>
          </a:lstStyle>
          <a:p>
            <a:fld id="{BE4C4146-3D72-46E2-BCFF-605EA5EDF6EE}" type="datetimeFigureOut">
              <a:rPr lang="en-US" smtClean="0"/>
              <a:pPr/>
              <a:t>11/3/2018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1" tIns="46575" rIns="93151" bIns="4657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51" tIns="46575" rIns="93151" bIns="4657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966"/>
            <a:ext cx="3037840" cy="464820"/>
          </a:xfrm>
          <a:prstGeom prst="rect">
            <a:avLst/>
          </a:prstGeom>
        </p:spPr>
        <p:txBody>
          <a:bodyPr vert="horz" lIns="93151" tIns="46575" rIns="93151" bIns="4657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51" tIns="46575" rIns="93151" bIns="46575" rtlCol="0" anchor="b"/>
          <a:lstStyle>
            <a:lvl1pPr algn="r">
              <a:defRPr sz="1200"/>
            </a:lvl1pPr>
          </a:lstStyle>
          <a:p>
            <a:fld id="{6F3A18CC-8CD5-44A1-85C9-5AFCC57AB0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450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A18CC-8CD5-44A1-85C9-5AFCC57AB0D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724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A18CC-8CD5-44A1-85C9-5AFCC57AB0D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4868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A18CC-8CD5-44A1-85C9-5AFCC57AB0D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5303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A18CC-8CD5-44A1-85C9-5AFCC57AB0D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483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A18CC-8CD5-44A1-85C9-5AFCC57AB0D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922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A18CC-8CD5-44A1-85C9-5AFCC57AB0D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75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A18CC-8CD5-44A1-85C9-5AFCC57AB0D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5729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A18CC-8CD5-44A1-85C9-5AFCC57AB0D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7993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A18CC-8CD5-44A1-85C9-5AFCC57AB0D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428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A18CC-8CD5-44A1-85C9-5AFCC57AB0D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6829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A18CC-8CD5-44A1-85C9-5AFCC57AB0D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945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A18CC-8CD5-44A1-85C9-5AFCC57AB0D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6378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A18CC-8CD5-44A1-85C9-5AFCC57AB0D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507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41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1E4F-7611-4AE6-A23D-ABEC3512DB95}" type="datetimeFigureOut">
              <a:rPr lang="en-US" smtClean="0"/>
              <a:pPr/>
              <a:t>11/3/2018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C:\Users\Alan\Desktop\stationery\Burchlogo blue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1357" y="0"/>
            <a:ext cx="1552651" cy="136062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1E4F-7611-4AE6-A23D-ABEC3512DB95}" type="datetimeFigureOut">
              <a:rPr lang="en-US" smtClean="0"/>
              <a:pPr/>
              <a:t>11/3/2018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1E4F-7611-4AE6-A23D-ABEC3512DB95}" type="datetimeFigureOut">
              <a:rPr lang="en-US" smtClean="0"/>
              <a:pPr/>
              <a:t>11/3/2018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 anchor="t"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1E4F-7611-4AE6-A23D-ABEC3512DB95}" type="datetimeFigureOut">
              <a:rPr lang="en-US" smtClean="0"/>
              <a:pPr/>
              <a:t>11/3/2018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C:\Users\Alan\Desktop\stationery\Burchlogo blue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1357" y="0"/>
            <a:ext cx="1552651" cy="136062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1E4F-7611-4AE6-A23D-ABEC3512DB95}" type="datetimeFigureOut">
              <a:rPr lang="en-US" smtClean="0"/>
              <a:pPr/>
              <a:t>11/3/2018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1E4F-7611-4AE6-A23D-ABEC3512DB95}" type="datetimeFigureOut">
              <a:rPr lang="en-US" smtClean="0"/>
              <a:pPr/>
              <a:t>11/3/2018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1E4F-7611-4AE6-A23D-ABEC3512DB95}" type="datetimeFigureOut">
              <a:rPr lang="en-US" smtClean="0"/>
              <a:pPr/>
              <a:t>11/3/2018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1E4F-7611-4AE6-A23D-ABEC3512DB95}" type="datetimeFigureOut">
              <a:rPr lang="en-US" smtClean="0"/>
              <a:pPr/>
              <a:t>11/3/2018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1E4F-7611-4AE6-A23D-ABEC3512DB95}" type="datetimeFigureOut">
              <a:rPr lang="en-US" smtClean="0"/>
              <a:pPr/>
              <a:t>11/3/2018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1E4F-7611-4AE6-A23D-ABEC3512DB95}" type="datetimeFigureOut">
              <a:rPr lang="en-US" smtClean="0"/>
              <a:pPr/>
              <a:t>11/3/2018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1E4F-7611-4AE6-A23D-ABEC3512DB95}" type="datetimeFigureOut">
              <a:rPr lang="en-US" smtClean="0"/>
              <a:pPr/>
              <a:t>11/3/2018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A1E4F-7611-4AE6-A23D-ABEC3512DB95}" type="datetimeFigureOut">
              <a:rPr lang="en-US" smtClean="0"/>
              <a:pPr/>
              <a:t>11/3/2018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51B52-85CE-4EA2-B025-194966207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41"/>
            <a:ext cx="8153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Offshore Profit Shifting and the National Accounts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Alan Auerbach</a:t>
            </a:r>
          </a:p>
          <a:p>
            <a:r>
              <a:rPr lang="en-US" dirty="0" smtClean="0"/>
              <a:t>November 9, </a:t>
            </a:r>
            <a:r>
              <a:rPr lang="en-US" dirty="0" smtClean="0"/>
              <a:t>2018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Will TCJA Affect Behavior?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5029196"/>
          </a:xfrm>
        </p:spPr>
        <p:txBody>
          <a:bodyPr>
            <a:normAutofit/>
          </a:bodyPr>
          <a:lstStyle/>
          <a:p>
            <a:r>
              <a:rPr lang="en-US" b="0" dirty="0" smtClean="0"/>
              <a:t>Significant changes in incentives facing multinationals, all discouraging profit shifting</a:t>
            </a:r>
          </a:p>
          <a:p>
            <a:pPr lvl="1"/>
            <a:r>
              <a:rPr lang="en-US" dirty="0" smtClean="0"/>
              <a:t>Lower rate (35 </a:t>
            </a:r>
            <a:r>
              <a:rPr lang="en-US" dirty="0" smtClean="0">
                <a:sym typeface="Symbol" panose="05050102010706020507" pitchFamily="18" charset="2"/>
              </a:rPr>
              <a:t> 21): smaller incentive to shift</a:t>
            </a:r>
          </a:p>
          <a:p>
            <a:pPr lvl="1"/>
            <a:r>
              <a:rPr lang="en-US" b="0" dirty="0" smtClean="0">
                <a:sym typeface="Symbol" panose="05050102010706020507" pitchFamily="18" charset="2"/>
              </a:rPr>
              <a:t>GILTI (minimum tax on foreign earnings) works in the same direction</a:t>
            </a:r>
          </a:p>
          <a:p>
            <a:pPr lvl="1"/>
            <a:r>
              <a:rPr lang="en-US" dirty="0" smtClean="0">
                <a:sym typeface="Symbol" panose="05050102010706020507" pitchFamily="18" charset="2"/>
              </a:rPr>
              <a:t>BEAT (minimum tax on domestic earnings) reduces ability of companies to use transfer pricing manipulation</a:t>
            </a:r>
          </a:p>
          <a:p>
            <a:pPr lvl="1"/>
            <a:r>
              <a:rPr lang="en-US" b="0" dirty="0" smtClean="0">
                <a:sym typeface="Symbol" panose="05050102010706020507" pitchFamily="18" charset="2"/>
              </a:rPr>
              <a:t>Limits on interest deductibility</a:t>
            </a:r>
          </a:p>
          <a:p>
            <a:pPr lvl="1"/>
            <a:r>
              <a:rPr lang="en-US" dirty="0" smtClean="0">
                <a:sym typeface="Symbol" panose="05050102010706020507" pitchFamily="18" charset="2"/>
              </a:rPr>
              <a:t>FDII (export subsidy) encourages U.S. IP location</a:t>
            </a:r>
            <a:endParaRPr lang="en-US" b="0" dirty="0" smtClean="0">
              <a:sym typeface="Symbol" panose="05050102010706020507" pitchFamily="18" charset="2"/>
            </a:endParaRPr>
          </a:p>
          <a:p>
            <a:pPr lvl="1"/>
            <a:endParaRPr lang="en-US" b="0" dirty="0" smtClean="0">
              <a:sym typeface="Symbol" panose="05050102010706020507" pitchFamily="18" charset="2"/>
            </a:endParaRPr>
          </a:p>
          <a:p>
            <a:pPr lvl="1"/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223822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Will TCJA Affect Behavior?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5029196"/>
          </a:xfrm>
        </p:spPr>
        <p:txBody>
          <a:bodyPr>
            <a:normAutofit/>
          </a:bodyPr>
          <a:lstStyle/>
          <a:p>
            <a:r>
              <a:rPr lang="en-US" b="0" dirty="0" smtClean="0"/>
              <a:t>Changes affecting location of real activity as well</a:t>
            </a:r>
          </a:p>
          <a:p>
            <a:pPr lvl="1"/>
            <a:r>
              <a:rPr lang="en-US" dirty="0" smtClean="0"/>
              <a:t>Lower US user cost of capital (tax rate cut, expensing) </a:t>
            </a:r>
            <a:r>
              <a:rPr lang="en-US" dirty="0" smtClean="0">
                <a:sym typeface="Symbol" panose="05050102010706020507" pitchFamily="18" charset="2"/>
              </a:rPr>
              <a:t> more domestic investment</a:t>
            </a:r>
          </a:p>
          <a:p>
            <a:pPr lvl="1"/>
            <a:r>
              <a:rPr lang="en-US" b="0" dirty="0" smtClean="0">
                <a:sym typeface="Symbol" panose="05050102010706020507" pitchFamily="18" charset="2"/>
              </a:rPr>
              <a:t>Tighter rules on profit shifting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smtClean="0">
                <a:sym typeface="Symbol" panose="05050102010706020507" pitchFamily="18" charset="2"/>
              </a:rPr>
              <a:t> less domestic investment</a:t>
            </a:r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38588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Prospective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5029196"/>
          </a:xfrm>
        </p:spPr>
        <p:txBody>
          <a:bodyPr>
            <a:normAutofit/>
          </a:bodyPr>
          <a:lstStyle/>
          <a:p>
            <a:r>
              <a:rPr lang="en-US" b="0" dirty="0" smtClean="0"/>
              <a:t>European digital tax initiative</a:t>
            </a:r>
          </a:p>
          <a:p>
            <a:pPr lvl="1"/>
            <a:r>
              <a:rPr lang="en-US" dirty="0" smtClean="0"/>
              <a:t>Initially put forward by the European Commission, but now proposed by UK</a:t>
            </a:r>
          </a:p>
          <a:p>
            <a:pPr lvl="1"/>
            <a:r>
              <a:rPr lang="en-US" b="0" dirty="0" smtClean="0"/>
              <a:t>Eyeball-based apportionment of worldwide income, but only for narrow group of companies</a:t>
            </a:r>
          </a:p>
          <a:p>
            <a:r>
              <a:rPr lang="en-US" dirty="0" smtClean="0"/>
              <a:t>Potentially big, but not necessarily in terms of impact on profit shifting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4907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5029196"/>
          </a:xfrm>
        </p:spPr>
        <p:txBody>
          <a:bodyPr>
            <a:normAutofit/>
          </a:bodyPr>
          <a:lstStyle/>
          <a:p>
            <a:r>
              <a:rPr lang="en-US" b="0" dirty="0" smtClean="0"/>
              <a:t>Tax-induced profit shifting is large</a:t>
            </a:r>
          </a:p>
          <a:p>
            <a:pPr lvl="1"/>
            <a:r>
              <a:rPr lang="en-US" dirty="0" smtClean="0"/>
              <a:t>Difficulty in measuring it related to the difficulty in determining location of profits for tax purposes</a:t>
            </a:r>
          </a:p>
          <a:p>
            <a:r>
              <a:rPr lang="en-US" b="0" dirty="0" smtClean="0"/>
              <a:t>May be reduced in the coming years because of tax changes</a:t>
            </a:r>
          </a:p>
          <a:p>
            <a:pPr lvl="1"/>
            <a:r>
              <a:rPr lang="en-US" dirty="0" smtClean="0"/>
              <a:t>But other factors pointing in the opposite direction</a:t>
            </a:r>
          </a:p>
          <a:p>
            <a:pPr lvl="2"/>
            <a:r>
              <a:rPr lang="en-US" b="0" dirty="0" smtClean="0"/>
              <a:t>Increasing importance of multinational activity</a:t>
            </a:r>
          </a:p>
          <a:p>
            <a:pPr lvl="2"/>
            <a:r>
              <a:rPr lang="en-US" dirty="0" smtClean="0"/>
              <a:t>Increasing importance of IP relative to tangible assets</a:t>
            </a:r>
          </a:p>
        </p:txBody>
      </p:sp>
    </p:spTree>
    <p:extLst>
      <p:ext uri="{BB962C8B-B14F-4D97-AF65-F5344CB8AC3E}">
        <p14:creationId xmlns:p14="http://schemas.microsoft.com/office/powerpoint/2010/main" val="354651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Tax incentives lead multinational companies to arrange activities to report profits in low-tax countries</a:t>
            </a:r>
          </a:p>
          <a:p>
            <a:pPr lvl="1"/>
            <a:r>
              <a:rPr lang="en-US" dirty="0" smtClean="0"/>
              <a:t>Leads to understatement of U.S. profits/ GDP/ net exports/ productivity</a:t>
            </a:r>
          </a:p>
          <a:p>
            <a:pPr lvl="1"/>
            <a:r>
              <a:rPr lang="en-US" b="0" dirty="0" smtClean="0"/>
              <a:t>If increasing over time, causes understatement of productivity growth</a:t>
            </a:r>
          </a:p>
          <a:p>
            <a:endParaRPr lang="en-US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4800596"/>
          </a:xfrm>
        </p:spPr>
        <p:txBody>
          <a:bodyPr>
            <a:normAutofit/>
          </a:bodyPr>
          <a:lstStyle/>
          <a:p>
            <a:r>
              <a:rPr lang="en-US" b="0" dirty="0" smtClean="0">
                <a:sym typeface="Symbol"/>
              </a:rPr>
              <a:t>What are the </a:t>
            </a:r>
            <a:r>
              <a:rPr lang="en-US" dirty="0" smtClean="0">
                <a:sym typeface="Symbol"/>
              </a:rPr>
              <a:t>tax incentives?</a:t>
            </a:r>
          </a:p>
          <a:p>
            <a:r>
              <a:rPr lang="en-US" b="0" dirty="0" smtClean="0">
                <a:sym typeface="Symbol"/>
              </a:rPr>
              <a:t>How does the shifting occur?</a:t>
            </a:r>
          </a:p>
          <a:p>
            <a:r>
              <a:rPr lang="en-US" dirty="0" smtClean="0">
                <a:sym typeface="Symbol"/>
              </a:rPr>
              <a:t>How can one measure the shifting?</a:t>
            </a:r>
          </a:p>
          <a:p>
            <a:r>
              <a:rPr lang="en-US" b="0" dirty="0" smtClean="0">
                <a:sym typeface="Symbol"/>
              </a:rPr>
              <a:t>How will tax policy changes affect behavior of multinationals?</a:t>
            </a:r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238187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Incentives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5181596"/>
          </a:xfrm>
        </p:spPr>
        <p:txBody>
          <a:bodyPr>
            <a:normAutofit/>
          </a:bodyPr>
          <a:lstStyle/>
          <a:p>
            <a:pPr marL="514350" indent="-514350"/>
            <a:r>
              <a:rPr lang="en-US" dirty="0" smtClean="0"/>
              <a:t>US </a:t>
            </a:r>
            <a:r>
              <a:rPr lang="en-US" dirty="0" smtClean="0"/>
              <a:t>tax system (pre-TCJA)</a:t>
            </a:r>
          </a:p>
          <a:p>
            <a:pPr marL="914400" lvl="1" indent="-514350"/>
            <a:r>
              <a:rPr lang="en-US" dirty="0" smtClean="0"/>
              <a:t>High statutory corporate tax rate (35% federal)</a:t>
            </a:r>
          </a:p>
          <a:p>
            <a:pPr marL="914400" lvl="1" indent="-514350"/>
            <a:r>
              <a:rPr lang="en-US" dirty="0" smtClean="0"/>
              <a:t>“Worldwide” tax system</a:t>
            </a:r>
          </a:p>
          <a:p>
            <a:pPr marL="1314450" lvl="2" indent="-514350"/>
            <a:r>
              <a:rPr lang="en-US" dirty="0" smtClean="0"/>
              <a:t>Tax “active” foreign-source income, but only when repatriated</a:t>
            </a:r>
          </a:p>
          <a:p>
            <a:pPr marL="1314450" lvl="2" indent="-514350"/>
            <a:r>
              <a:rPr lang="en-US" dirty="0" smtClean="0"/>
              <a:t>Tax “passive” foreign-source income immediately, but avoidable (e.g., through the use of “disregarded entities”)</a:t>
            </a:r>
          </a:p>
          <a:p>
            <a:pPr marL="1314450" lvl="2" indent="-514350"/>
            <a:r>
              <a:rPr lang="en-US" dirty="0" smtClean="0"/>
              <a:t>So, strong incentive to locate “U.S.” profits abroad</a:t>
            </a:r>
          </a:p>
          <a:p>
            <a:pPr marL="1314450" lvl="2" indent="-514350"/>
            <a:r>
              <a:rPr lang="en-US" dirty="0" smtClean="0"/>
              <a:t>Note: incentive even stronger for </a:t>
            </a:r>
            <a:r>
              <a:rPr lang="en-US" i="1" dirty="0" smtClean="0"/>
              <a:t>foreign</a:t>
            </a:r>
            <a:r>
              <a:rPr lang="en-US" dirty="0" smtClean="0"/>
              <a:t> multinationals facing “territorial” tax systems</a:t>
            </a:r>
          </a:p>
          <a:p>
            <a:pPr marL="1314450" lvl="2" indent="-514350"/>
            <a:endParaRPr lang="en-US" dirty="0" smtClean="0"/>
          </a:p>
          <a:p>
            <a:pPr marL="514350" indent="-51435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Shifting Occur?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49529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Three main channels: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Borrow in U.S. to fund worldwide operations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Manipulate internal </a:t>
            </a:r>
            <a:r>
              <a:rPr lang="en-US" i="1" dirty="0" smtClean="0"/>
              <a:t>transfer prices</a:t>
            </a:r>
            <a:r>
              <a:rPr lang="en-US" dirty="0" smtClean="0"/>
              <a:t> to understate sales and overstate purchases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cost-sharing agreements &amp; related mechanisms to shift location of IP</a:t>
            </a:r>
          </a:p>
          <a:p>
            <a:pPr marL="0" indent="0">
              <a:buNone/>
            </a:pPr>
            <a:r>
              <a:rPr lang="en-US" dirty="0" smtClean="0"/>
              <a:t>2 &amp; 3 lead to reduced measure of domestic activity; 1 may also, if interest costs </a:t>
            </a:r>
            <a:r>
              <a:rPr lang="en-US" dirty="0" smtClean="0"/>
              <a:t>misstated, as through related party borrowing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Shifting Occur?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4952996"/>
          </a:xfrm>
        </p:spPr>
        <p:txBody>
          <a:bodyPr>
            <a:normAutofit/>
          </a:bodyPr>
          <a:lstStyle/>
          <a:p>
            <a:r>
              <a:rPr lang="en-US" dirty="0"/>
              <a:t>Note: similar results may occur even without shifting, if we lack adequate </a:t>
            </a:r>
            <a:r>
              <a:rPr lang="en-US" dirty="0" smtClean="0"/>
              <a:t>information</a:t>
            </a:r>
          </a:p>
          <a:p>
            <a:pPr lvl="1"/>
            <a:r>
              <a:rPr lang="en-US" dirty="0" smtClean="0"/>
              <a:t>E.g., if we miss elements of the supply chain, such as domestic IP incorporated in smartphone production abroad</a:t>
            </a:r>
          </a:p>
          <a:p>
            <a:r>
              <a:rPr lang="en-US" dirty="0" smtClean="0"/>
              <a:t>But tax-driven distortions appear really big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94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Measure the Shifting?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495299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Challenge: need counterfactual measure of where profits actually are located</a:t>
            </a:r>
          </a:p>
          <a:p>
            <a:r>
              <a:rPr lang="en-US" dirty="0" smtClean="0"/>
              <a:t>A big challenge, since the location of profits is not necessarily well-defined</a:t>
            </a:r>
            <a:r>
              <a:rPr lang="en-US" dirty="0" smtClean="0"/>
              <a:t>; e.g.:</a:t>
            </a:r>
          </a:p>
          <a:p>
            <a:pPr lvl="1"/>
            <a:r>
              <a:rPr lang="en-US" dirty="0" smtClean="0"/>
              <a:t>What is the “location” of intellectual property?</a:t>
            </a:r>
          </a:p>
          <a:p>
            <a:pPr lvl="1"/>
            <a:r>
              <a:rPr lang="en-US" dirty="0" smtClean="0"/>
              <a:t>Where are the profits of intellectual property “earned”?</a:t>
            </a:r>
          </a:p>
          <a:p>
            <a:r>
              <a:rPr lang="en-US" dirty="0" err="1" smtClean="0"/>
              <a:t>Guvenen</a:t>
            </a:r>
            <a:r>
              <a:rPr lang="en-US" dirty="0" smtClean="0"/>
              <a:t>, </a:t>
            </a:r>
            <a:r>
              <a:rPr lang="en-US" dirty="0" err="1" smtClean="0"/>
              <a:t>Mataloni</a:t>
            </a:r>
            <a:r>
              <a:rPr lang="en-US" dirty="0" smtClean="0"/>
              <a:t>, </a:t>
            </a:r>
            <a:r>
              <a:rPr lang="en-US" dirty="0" err="1" smtClean="0"/>
              <a:t>Rassier</a:t>
            </a:r>
            <a:r>
              <a:rPr lang="en-US" dirty="0" smtClean="0"/>
              <a:t> &amp; </a:t>
            </a:r>
            <a:r>
              <a:rPr lang="en-US" dirty="0" err="1" smtClean="0"/>
              <a:t>Ruhl</a:t>
            </a:r>
            <a:r>
              <a:rPr lang="en-US" dirty="0" smtClean="0"/>
              <a:t> (2018):</a:t>
            </a:r>
          </a:p>
          <a:p>
            <a:pPr lvl="1"/>
            <a:r>
              <a:rPr lang="en-US" dirty="0" smtClean="0"/>
              <a:t>Use average of location of 3</a:t>
            </a:r>
            <a:r>
              <a:rPr lang="en-US" baseline="30000" dirty="0" smtClean="0"/>
              <a:t>rd</a:t>
            </a:r>
            <a:r>
              <a:rPr lang="en-US" dirty="0" smtClean="0"/>
              <a:t> party sales and payroll to apportion worldwide profits</a:t>
            </a:r>
          </a:p>
        </p:txBody>
      </p:sp>
    </p:spTree>
    <p:extLst>
      <p:ext uri="{BB962C8B-B14F-4D97-AF65-F5344CB8AC3E}">
        <p14:creationId xmlns:p14="http://schemas.microsoft.com/office/powerpoint/2010/main" val="36337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Logic of Apportionment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5029196"/>
          </a:xfrm>
        </p:spPr>
        <p:txBody>
          <a:bodyPr>
            <a:normAutofit/>
          </a:bodyPr>
          <a:lstStyle/>
          <a:p>
            <a:r>
              <a:rPr lang="en-US" b="0" dirty="0" smtClean="0"/>
              <a:t>Use observable factors (e.g., payroll, sales, tangible assets) to determine the location of unobservable (profits)</a:t>
            </a:r>
          </a:p>
          <a:p>
            <a:r>
              <a:rPr lang="en-US" dirty="0" smtClean="0"/>
              <a:t>This logic is used by U.S. state-level corporate income taxes to apportion national profits</a:t>
            </a:r>
          </a:p>
          <a:p>
            <a:r>
              <a:rPr lang="en-US" dirty="0" smtClean="0"/>
              <a:t>Some have suggested doing the same at the national level</a:t>
            </a:r>
          </a:p>
          <a:p>
            <a:pPr lvl="1"/>
            <a:r>
              <a:rPr lang="en-US" dirty="0" smtClean="0"/>
              <a:t>Other approaches (e.g., OECD/BEPS) related</a:t>
            </a:r>
          </a:p>
          <a:p>
            <a:r>
              <a:rPr lang="en-US" b="0" dirty="0" smtClean="0"/>
              <a:t>But…</a:t>
            </a:r>
            <a:endParaRPr lang="en-US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Logic of Apportionment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5029196"/>
          </a:xfrm>
        </p:spPr>
        <p:txBody>
          <a:bodyPr>
            <a:normAutofit/>
          </a:bodyPr>
          <a:lstStyle/>
          <a:p>
            <a:r>
              <a:rPr lang="en-US" b="0" dirty="0" smtClean="0"/>
              <a:t>Can only use for current purpose because countries </a:t>
            </a:r>
            <a:r>
              <a:rPr lang="en-US" b="0" i="1" dirty="0" smtClean="0"/>
              <a:t>don’t</a:t>
            </a:r>
            <a:r>
              <a:rPr lang="en-US" b="0" dirty="0" smtClean="0"/>
              <a:t> use apportionment for tax purposes</a:t>
            </a:r>
          </a:p>
          <a:p>
            <a:pPr lvl="1"/>
            <a:r>
              <a:rPr lang="en-US" dirty="0" smtClean="0"/>
              <a:t>Otherwise, firms would distort observable factors; e.g., use higher capital-labor ratios in countries with high tax rates</a:t>
            </a:r>
          </a:p>
          <a:p>
            <a:r>
              <a:rPr lang="en-US" dirty="0" smtClean="0"/>
              <a:t>Sales and payroll are only rough indicators, except in special cases (e.g., constant factor shares)</a:t>
            </a:r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22708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1470</TotalTime>
  <Words>692</Words>
  <Application>Microsoft Office PowerPoint</Application>
  <PresentationFormat>On-screen Show (4:3)</PresentationFormat>
  <Paragraphs>83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Symbol</vt:lpstr>
      <vt:lpstr>Office Theme</vt:lpstr>
      <vt:lpstr>Offshore Profit Shifting and the National Accounts</vt:lpstr>
      <vt:lpstr>Key Issue</vt:lpstr>
      <vt:lpstr>Outline</vt:lpstr>
      <vt:lpstr>Tax Incentives</vt:lpstr>
      <vt:lpstr>How Does Shifting Occur?</vt:lpstr>
      <vt:lpstr>How Does Shifting Occur?</vt:lpstr>
      <vt:lpstr>How to Measure the Shifting?</vt:lpstr>
      <vt:lpstr>The Logic of Apportionment</vt:lpstr>
      <vt:lpstr>The Logic of Apportionment</vt:lpstr>
      <vt:lpstr>How Will TCJA Affect Behavior?</vt:lpstr>
      <vt:lpstr>How Will TCJA Affect Behavior?</vt:lpstr>
      <vt:lpstr>Other Prospective Changes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Offshore Profit Shifting and the National Accounts</dc:title>
  <dc:creator>Alan J Auerbach</dc:creator>
  <cp:lastModifiedBy>auerbach_admin</cp:lastModifiedBy>
  <cp:revision>544</cp:revision>
  <cp:lastPrinted>2018-05-27T14:09:52Z</cp:lastPrinted>
  <dcterms:created xsi:type="dcterms:W3CDTF">2016-07-07T22:00:54Z</dcterms:created>
  <dcterms:modified xsi:type="dcterms:W3CDTF">2018-11-03T20:05:50Z</dcterms:modified>
</cp:coreProperties>
</file>