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9" r:id="rId2"/>
    <p:sldId id="263" r:id="rId3"/>
    <p:sldId id="264" r:id="rId4"/>
    <p:sldId id="257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7" autoAdjust="0"/>
    <p:restoredTop sz="93515" autoAdjust="0"/>
  </p:normalViewPr>
  <p:slideViewPr>
    <p:cSldViewPr snapToGrid="0">
      <p:cViewPr varScale="1">
        <p:scale>
          <a:sx n="65" d="100"/>
          <a:sy n="65" d="100"/>
        </p:scale>
        <p:origin x="729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650FE-D696-4B61-A8CB-A66462661B13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89D99-A4D9-46B5-98FD-3DEF09C06C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69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5B456-F6C2-4EC8-8E07-85DED0F02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7473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5B456-F6C2-4EC8-8E07-85DED0F02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068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5B456-F6C2-4EC8-8E07-85DED0F02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8541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5B456-F6C2-4EC8-8E07-85DED0F02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7521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5B456-F6C2-4EC8-8E07-85DED0F02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51548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8A5B456-F6C2-4EC8-8E07-85DED0F0222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9282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bg1"/>
                </a:solidFill>
                <a:latin typeface="Calibri calibri (Headings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52387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0" y="6343650"/>
            <a:ext cx="12192000" cy="51435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7" name="Picture 4" descr="http://www.fas.org/irp/offdocs/Image6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0426" y="5182542"/>
            <a:ext cx="1171575" cy="1161108"/>
          </a:xfrm>
          <a:prstGeom prst="rect">
            <a:avLst/>
          </a:prstGeom>
          <a:solidFill>
            <a:schemeClr val="accent1"/>
          </a:solidFill>
          <a:extLst/>
        </p:spPr>
      </p:pic>
    </p:spTree>
    <p:extLst>
      <p:ext uri="{BB962C8B-B14F-4D97-AF65-F5344CB8AC3E}">
        <p14:creationId xmlns:p14="http://schemas.microsoft.com/office/powerpoint/2010/main" val="1900280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5102"/>
            <a:ext cx="10515600" cy="132556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514350" indent="-171450">
              <a:buFont typeface="Calibri" panose="020F0502020204030204" pitchFamily="34" charset="0"/>
              <a:buChar char="‒"/>
              <a:defRPr>
                <a:solidFill>
                  <a:schemeClr val="bg1"/>
                </a:solidFill>
              </a:defRPr>
            </a:lvl2pPr>
            <a:lvl3pPr marL="857250" indent="-171450">
              <a:buFont typeface="Wingdings" panose="05000000000000000000" pitchFamily="2" charset="2"/>
              <a:buChar char="Ø"/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53551" y="6423025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D3E063-9B30-4CFF-869F-5F1CBD4EF06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323975"/>
            <a:ext cx="12192000" cy="166688"/>
          </a:xfrm>
          <a:prstGeom prst="rect">
            <a:avLst/>
          </a:prstGeom>
          <a:solidFill>
            <a:schemeClr val="accent1">
              <a:lumMod val="5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988003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3E063-9B30-4CFF-869F-5F1CBD4EF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vider White">
    <p:bg>
      <p:bgPr>
        <a:solidFill>
          <a:srgbClr val="FFFFFF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11296600" y="6353852"/>
            <a:ext cx="731600" cy="3492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z="800" smtClean="0">
                <a:solidFill>
                  <a:srgbClr val="000000"/>
                </a:solidFill>
              </a:rPr>
              <a:pPr/>
              <a:t>‹#›</a:t>
            </a:fld>
            <a:endParaRPr lang="en" sz="800">
              <a:solidFill>
                <a:srgbClr val="000000"/>
              </a:solidFill>
            </a:endParaRPr>
          </a:p>
        </p:txBody>
      </p:sp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950467" y="714943"/>
            <a:ext cx="9848800" cy="4977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buClr>
                <a:srgbClr val="1C304A"/>
              </a:buClr>
              <a:buSzPct val="100000"/>
              <a:defRPr sz="8000" b="1">
                <a:solidFill>
                  <a:srgbClr val="1C304A"/>
                </a:solidFill>
              </a:defRPr>
            </a:lvl1pPr>
            <a:lvl2pPr lvl="1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2pPr>
            <a:lvl3pPr lvl="2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3pPr>
            <a:lvl4pPr lvl="3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4pPr>
            <a:lvl5pPr lvl="4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5pPr>
            <a:lvl6pPr lvl="5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6pPr>
            <a:lvl7pPr lvl="6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7pPr>
            <a:lvl8pPr lvl="7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8pPr>
            <a:lvl9pPr lvl="8" algn="ctr" rtl="0">
              <a:spcBef>
                <a:spcPts val="0"/>
              </a:spcBef>
              <a:buClr>
                <a:srgbClr val="1C304A"/>
              </a:buClr>
              <a:buSzPct val="100000"/>
              <a:defRPr sz="8000">
                <a:solidFill>
                  <a:srgbClr val="1C304A"/>
                </a:solidFill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ubTitle" idx="1"/>
          </p:nvPr>
        </p:nvSpPr>
        <p:spPr>
          <a:xfrm>
            <a:off x="994763" y="389667"/>
            <a:ext cx="6690000" cy="8900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 rtl="0">
              <a:spcBef>
                <a:spcPts val="0"/>
              </a:spcBef>
              <a:buNone/>
              <a:defRPr sz="1600" b="1">
                <a:solidFill>
                  <a:srgbClr val="046B99"/>
                </a:solidFill>
              </a:defRPr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510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3E063-9B30-4CFF-869F-5F1CBD4EF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8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5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767348" y="21214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Overview of the Foundations for Evidence-Based Policymaking Act of 2018</a:t>
            </a:r>
            <a:br>
              <a:rPr lang="en-US" sz="6000" dirty="0"/>
            </a:br>
            <a:endParaRPr lang="en-US" sz="24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94231" y="4509063"/>
            <a:ext cx="9144000" cy="1655762"/>
          </a:xfrm>
        </p:spPr>
        <p:txBody>
          <a:bodyPr/>
          <a:lstStyle/>
          <a:p>
            <a:r>
              <a:rPr lang="en-US" dirty="0" smtClean="0"/>
              <a:t>Advisory Committee on Data for Evidence Building</a:t>
            </a:r>
          </a:p>
          <a:p>
            <a:r>
              <a:rPr lang="en-US" dirty="0" smtClean="0"/>
              <a:t>October 23,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4294967295"/>
          </p:nvPr>
        </p:nvSpPr>
        <p:spPr>
          <a:xfrm>
            <a:off x="11460163" y="6353175"/>
            <a:ext cx="731837" cy="349250"/>
          </a:xfrm>
        </p:spPr>
        <p:txBody>
          <a:bodyPr/>
          <a:lstStyle/>
          <a:p>
            <a:fld id="{00000000-1234-1234-1234-123412341234}" type="slidenum">
              <a:rPr lang="en" sz="800" smtClean="0">
                <a:solidFill>
                  <a:srgbClr val="000000"/>
                </a:solidFill>
              </a:rPr>
              <a:pPr/>
              <a:t>1</a:t>
            </a:fld>
            <a:endParaRPr lang="en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Evidence Act?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313" y="1492250"/>
            <a:ext cx="11421374" cy="5295900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Background: The Commission on Evidence-Based Policymaking</a:t>
            </a:r>
          </a:p>
          <a:p>
            <a:pPr marL="0" lvl="0" indent="0" algn="ctr">
              <a:buNone/>
            </a:pPr>
            <a:endParaRPr lang="en-US" sz="3200" dirty="0" smtClean="0"/>
          </a:p>
          <a:p>
            <a:pPr marL="225425" lvl="0" indent="-225425"/>
            <a:r>
              <a:rPr lang="en-US" sz="3300" dirty="0" smtClean="0"/>
              <a:t>Established by 2016 bipartisan </a:t>
            </a:r>
            <a:r>
              <a:rPr lang="en-US" sz="3300" dirty="0" smtClean="0"/>
              <a:t>legislation </a:t>
            </a:r>
            <a:r>
              <a:rPr lang="en-US" sz="3300" dirty="0" smtClean="0"/>
              <a:t>(Speaker </a:t>
            </a:r>
            <a:r>
              <a:rPr lang="en-US" sz="3300" dirty="0"/>
              <a:t>Paul Ryan and Senator Patty </a:t>
            </a:r>
            <a:r>
              <a:rPr lang="en-US" sz="3300" dirty="0" smtClean="0"/>
              <a:t>Murray)</a:t>
            </a:r>
          </a:p>
          <a:p>
            <a:pPr marL="0" lvl="0" indent="0">
              <a:buNone/>
            </a:pPr>
            <a:endParaRPr lang="en-US" sz="3300" dirty="0" smtClean="0"/>
          </a:p>
          <a:p>
            <a:pPr marL="225425" lvl="0" indent="-225425"/>
            <a:r>
              <a:rPr lang="en-US" sz="3300" dirty="0" smtClean="0"/>
              <a:t>Wide variety of expertise (Program Evaluation, Statistics, Economics, Data Governance, Privacy)</a:t>
            </a:r>
          </a:p>
          <a:p>
            <a:pPr marL="0" lvl="0" indent="0">
              <a:buNone/>
            </a:pPr>
            <a:endParaRPr lang="en-US" sz="3300" dirty="0" smtClean="0"/>
          </a:p>
          <a:p>
            <a:pPr marL="225425" lvl="0" indent="-225425"/>
            <a:r>
              <a:rPr lang="en-US" sz="3300" dirty="0" smtClean="0"/>
              <a:t>Produced 22 recommendations to encourage:</a:t>
            </a:r>
          </a:p>
          <a:p>
            <a:pPr marL="914400" lvl="1" indent="-457200">
              <a:buAutoNum type="arabicParenR"/>
            </a:pPr>
            <a:r>
              <a:rPr lang="en-US" sz="3300" dirty="0" smtClean="0"/>
              <a:t>Systematic Planning for Evidence-Building</a:t>
            </a:r>
          </a:p>
          <a:p>
            <a:pPr marL="914400" lvl="1" indent="-457200">
              <a:buAutoNum type="arabicParenR"/>
            </a:pPr>
            <a:r>
              <a:rPr lang="en-US" sz="3300" dirty="0" smtClean="0"/>
              <a:t>High Quality Data Governance</a:t>
            </a:r>
          </a:p>
          <a:p>
            <a:pPr marL="914400" lvl="1" indent="-457200">
              <a:buAutoNum type="arabicParenR"/>
            </a:pPr>
            <a:r>
              <a:rPr lang="en-US" sz="3300" dirty="0" smtClean="0"/>
              <a:t>Coordinated Support for Privacy-Protected Data Sharing</a:t>
            </a:r>
            <a:endParaRPr lang="en-US" sz="3300" dirty="0"/>
          </a:p>
          <a:p>
            <a:pPr marL="457200" lvl="1" indent="0">
              <a:buNone/>
            </a:pPr>
            <a:endParaRPr lang="en-US" sz="3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B028-D286-1B4E-BCAA-DD30C86212B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56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Evidence Act?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313" y="1559641"/>
            <a:ext cx="11421374" cy="5464177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buNone/>
            </a:pPr>
            <a:r>
              <a:rPr lang="en-US" sz="43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Background: </a:t>
            </a:r>
            <a:r>
              <a:rPr lang="en-US" sz="43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43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Foundations for Evidence-Based Policymaking Act of </a:t>
            </a:r>
            <a:r>
              <a:rPr lang="en-US" sz="43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2018</a:t>
            </a:r>
          </a:p>
          <a:p>
            <a:pPr marL="0" lvl="0" indent="0" algn="ctr">
              <a:buNone/>
            </a:pPr>
            <a:endParaRPr lang="en-US" sz="32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225425" lvl="0" indent="-225425"/>
            <a:r>
              <a:rPr lang="en-US" sz="4500" dirty="0" smtClean="0"/>
              <a:t>Introduced </a:t>
            </a:r>
            <a:r>
              <a:rPr lang="en-US" sz="4500" dirty="0"/>
              <a:t>by Speaker Paul Ryan and Senator Patty Murray after the release of the Commission report in September </a:t>
            </a:r>
            <a:r>
              <a:rPr lang="en-US" sz="4500" dirty="0" smtClean="0"/>
              <a:t>2017</a:t>
            </a:r>
          </a:p>
          <a:p>
            <a:pPr marL="0" lvl="0" indent="0">
              <a:buNone/>
            </a:pPr>
            <a:endParaRPr lang="en-US" sz="4500" dirty="0"/>
          </a:p>
          <a:p>
            <a:pPr marL="225425" lvl="0" indent="-225425"/>
            <a:r>
              <a:rPr lang="en-US" sz="4500" dirty="0"/>
              <a:t>Addresses 11 of the Commission’s 22 </a:t>
            </a:r>
            <a:r>
              <a:rPr lang="en-US" sz="4500" dirty="0" smtClean="0"/>
              <a:t>recommendations</a:t>
            </a:r>
          </a:p>
          <a:p>
            <a:pPr marL="0" lvl="0" indent="0">
              <a:buNone/>
            </a:pPr>
            <a:endParaRPr lang="en-US" sz="4500" dirty="0"/>
          </a:p>
          <a:p>
            <a:pPr marL="225425" lvl="0" indent="-225425"/>
            <a:r>
              <a:rPr lang="en-US" sz="4500" dirty="0"/>
              <a:t>Signed by the President and enacted into law on January 14, 2019 as P.L. </a:t>
            </a:r>
            <a:r>
              <a:rPr lang="en-US" sz="4500" dirty="0" smtClean="0"/>
              <a:t>115-435</a:t>
            </a:r>
          </a:p>
          <a:p>
            <a:pPr marL="0" lvl="0" indent="0">
              <a:buNone/>
            </a:pPr>
            <a:endParaRPr lang="en-US" sz="4500" dirty="0"/>
          </a:p>
          <a:p>
            <a:pPr marL="225425" lvl="0" indent="-225425"/>
            <a:r>
              <a:rPr lang="en-US" sz="4500" dirty="0"/>
              <a:t>Includes three Titles:</a:t>
            </a:r>
          </a:p>
          <a:p>
            <a:pPr marL="682625" lvl="1" indent="-225425"/>
            <a:r>
              <a:rPr lang="en-US" dirty="0"/>
              <a:t>Title 1—Federal Evidence-Building Activities </a:t>
            </a:r>
          </a:p>
          <a:p>
            <a:pPr marL="682625" lvl="1" indent="-225425"/>
            <a:r>
              <a:rPr lang="en-US" dirty="0"/>
              <a:t>Title 2—Open Government Data Act</a:t>
            </a:r>
          </a:p>
          <a:p>
            <a:pPr marL="682625" lvl="1" indent="-225425"/>
            <a:r>
              <a:rPr lang="en-US" dirty="0"/>
              <a:t>Title 3—Confidential Information Protection and Statistical Efficiency (CIPSEA)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B028-D286-1B4E-BCAA-DD30C86212B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03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Evidence Act’s 3 Big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7136" y="1600200"/>
            <a:ext cx="8566031" cy="4953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400" dirty="0">
              <a:solidFill>
                <a:srgbClr val="FFFF00"/>
              </a:solidFill>
            </a:endParaRPr>
          </a:p>
          <a:p>
            <a:pPr marL="385763" indent="-385763">
              <a:buFont typeface="+mj-lt"/>
              <a:buAutoNum type="arabicPeriod"/>
            </a:pPr>
            <a:r>
              <a:rPr lang="en-US" sz="2400" dirty="0"/>
              <a:t>Evidence-Based Policymaking Requires Systematic Planning</a:t>
            </a:r>
          </a:p>
          <a:p>
            <a:pPr marL="385763" indent="-385763">
              <a:buFont typeface="+mj-lt"/>
              <a:buAutoNum type="arabicPeriod"/>
            </a:pPr>
            <a:endParaRPr lang="en-US" sz="2400" dirty="0"/>
          </a:p>
          <a:p>
            <a:pPr marL="385763" indent="-385763">
              <a:buFont typeface="+mj-lt"/>
              <a:buAutoNum type="arabicPeriod"/>
            </a:pPr>
            <a:endParaRPr lang="en-US" sz="2400" dirty="0"/>
          </a:p>
          <a:p>
            <a:pPr marL="385763" indent="-385763">
              <a:buFont typeface="+mj-lt"/>
              <a:buAutoNum type="arabicPeriod"/>
            </a:pPr>
            <a:r>
              <a:rPr lang="en-US" sz="2400" dirty="0"/>
              <a:t>Effective Federal Data Asset Use Requires High-Quality Data Governance (including </a:t>
            </a:r>
            <a:r>
              <a:rPr lang="en-US" sz="2400" dirty="0" smtClean="0"/>
              <a:t>O</a:t>
            </a:r>
            <a:r>
              <a:rPr lang="en-US" sz="2000" dirty="0" smtClean="0"/>
              <a:t>pen </a:t>
            </a:r>
            <a:r>
              <a:rPr lang="en-US" sz="2000" dirty="0"/>
              <a:t>Data Planning)</a:t>
            </a:r>
          </a:p>
          <a:p>
            <a:pPr marL="385763" indent="-385763">
              <a:buFont typeface="+mj-lt"/>
              <a:buAutoNum type="arabicPeriod"/>
            </a:pPr>
            <a:endParaRPr lang="en-US" sz="2400" dirty="0"/>
          </a:p>
          <a:p>
            <a:pPr marL="385763" indent="-385763">
              <a:buFont typeface="+mj-lt"/>
              <a:buAutoNum type="arabicPeriod"/>
            </a:pPr>
            <a:endParaRPr lang="en-US" sz="2400" dirty="0"/>
          </a:p>
          <a:p>
            <a:pPr marL="385763" indent="-385763">
              <a:buAutoNum type="arabicPeriod"/>
            </a:pPr>
            <a:r>
              <a:rPr lang="en-US" sz="2400" dirty="0"/>
              <a:t>Safely Expanding Access to Protected Data for Evidence-building </a:t>
            </a:r>
          </a:p>
          <a:p>
            <a:pPr marL="169069" indent="-169069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20D3E063-9B30-4CFF-869F-5F1CBD4EF060}" type="slidenum">
              <a:rPr lang="en-US">
                <a:solidFill>
                  <a:prstClr val="white"/>
                </a:solidFill>
                <a:latin typeface="Calibri" panose="020F0502020204030204"/>
                <a:cs typeface="Arial" panose="020B0604020202020204" pitchFamily="34" charset="0"/>
              </a:rPr>
              <a:pPr defTabSz="685800">
                <a:defRPr/>
              </a:pPr>
              <a:t>4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7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Evidence Act’s 3 Big Ideas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1" y="1676400"/>
            <a:ext cx="8910755" cy="4953000"/>
          </a:xfrm>
        </p:spPr>
        <p:txBody>
          <a:bodyPr>
            <a:normAutofit/>
          </a:bodyPr>
          <a:lstStyle/>
          <a:p>
            <a:pPr marL="385763" indent="-385763">
              <a:buAutoNum type="arabicPeriod"/>
            </a:pPr>
            <a:r>
              <a:rPr lang="en-US" sz="2400" b="1" dirty="0">
                <a:solidFill>
                  <a:srgbClr val="FFFF00"/>
                </a:solidFill>
              </a:rPr>
              <a:t>Evidence-Based </a:t>
            </a:r>
            <a:r>
              <a:rPr lang="en-US" sz="2400" b="1" dirty="0">
                <a:solidFill>
                  <a:srgbClr val="FFFF00"/>
                </a:solidFill>
              </a:rPr>
              <a:t>Policymaking Requires Systematic Planning</a:t>
            </a:r>
          </a:p>
          <a:p>
            <a:pPr marL="385763" indent="-385763">
              <a:buAutoNum type="arabicPeriod"/>
            </a:pPr>
            <a:endParaRPr lang="en-US" sz="2400" b="1" dirty="0">
              <a:solidFill>
                <a:srgbClr val="FFFF00"/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rgbClr val="FFFF00"/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rgbClr val="FFFF00"/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rgbClr val="FFFF00"/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rgbClr val="FFFF00"/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85763" indent="-385763">
              <a:buAutoNum type="arabicPeriod"/>
            </a:pPr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Effective </a:t>
            </a:r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Federal Data Asset Use Requires High-Quality Data </a:t>
            </a:r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Governance</a:t>
            </a:r>
          </a:p>
          <a:p>
            <a:pPr marL="385763" indent="-385763">
              <a:buFont typeface="Arial" panose="020B0604020202020204" pitchFamily="34" charset="0"/>
              <a:buAutoNum type="arabicPeriod"/>
            </a:pPr>
            <a:endParaRPr lang="en-US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85763" indent="-385763">
              <a:buAutoNum type="arabicPeriod"/>
            </a:pP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Safely Expanding Access to Protected Data for Evidence-building </a:t>
            </a:r>
          </a:p>
          <a:p>
            <a:pPr marL="385763" indent="-385763">
              <a:buAutoNum type="arabicPeriod"/>
            </a:pPr>
            <a:endParaRPr lang="en-US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rgbClr val="FF0000"/>
              </a:solidFill>
            </a:endParaRPr>
          </a:p>
          <a:p>
            <a:pPr marL="169069" indent="-169069"/>
            <a:endParaRPr lang="en-US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20D3E063-9B30-4CFF-869F-5F1CBD4EF060}" type="slidenum">
              <a:rPr lang="en-US">
                <a:solidFill>
                  <a:prstClr val="white"/>
                </a:solidFill>
                <a:latin typeface="Calibri" panose="020F0502020204030204"/>
                <a:cs typeface="+mn-cs"/>
              </a:rPr>
              <a:pPr defTabSz="685800">
                <a:defRPr/>
              </a:pPr>
              <a:t>5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162800" y="2743200"/>
            <a:ext cx="533400" cy="664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77201" y="2208074"/>
            <a:ext cx="222958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Learning Agendas</a:t>
            </a:r>
          </a:p>
          <a:p>
            <a:r>
              <a:rPr lang="en-US" dirty="0"/>
              <a:t>Capacity Assessments</a:t>
            </a:r>
          </a:p>
          <a:p>
            <a:r>
              <a:rPr lang="en-US" dirty="0"/>
              <a:t>Evaluation Plans</a:t>
            </a:r>
          </a:p>
          <a:p>
            <a:r>
              <a:rPr lang="en-US" dirty="0"/>
              <a:t>Evaluation Officers </a:t>
            </a:r>
          </a:p>
          <a:p>
            <a:r>
              <a:rPr lang="en-US" dirty="0"/>
              <a:t>Statistical </a:t>
            </a:r>
            <a:r>
              <a:rPr lang="en-US" dirty="0" smtClean="0"/>
              <a:t>Officials</a:t>
            </a:r>
          </a:p>
          <a:p>
            <a:r>
              <a:rPr lang="en-US" dirty="0" smtClean="0"/>
              <a:t>Chief Data Officers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24000" y="2196702"/>
            <a:ext cx="579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Start by </a:t>
            </a:r>
            <a:r>
              <a:rPr lang="en-US" sz="2000" dirty="0">
                <a:solidFill>
                  <a:schemeClr val="bg1"/>
                </a:solidFill>
              </a:rPr>
              <a:t>identifying </a:t>
            </a:r>
            <a:r>
              <a:rPr lang="en-US" sz="2000" dirty="0">
                <a:solidFill>
                  <a:schemeClr val="bg1"/>
                </a:solidFill>
              </a:rPr>
              <a:t>high-value questions to address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Strategize approaches to obtaining answers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Assess capacity and needs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Maintain portfolio of current and planned activities</a:t>
            </a:r>
          </a:p>
        </p:txBody>
      </p:sp>
      <p:sp>
        <p:nvSpPr>
          <p:cNvPr id="9" name="Plus 8"/>
          <p:cNvSpPr/>
          <p:nvPr/>
        </p:nvSpPr>
        <p:spPr>
          <a:xfrm>
            <a:off x="7772400" y="2362200"/>
            <a:ext cx="381000" cy="762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088" y="2209801"/>
            <a:ext cx="345512" cy="3449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4419" y="2514601"/>
            <a:ext cx="345512" cy="34493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919" y="6349178"/>
            <a:ext cx="476011" cy="4752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9934" y="6410526"/>
            <a:ext cx="917507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/>
              <a:t>The Federal Data Strategy is an initiative under the President’s Management Agenda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2397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Evidence Act’s 3 Big </a:t>
            </a:r>
            <a:r>
              <a:rPr lang="en-US" dirty="0" smtClean="0"/>
              <a:t>Ideas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7136" y="1676400"/>
            <a:ext cx="8433665" cy="4953000"/>
          </a:xfrm>
        </p:spPr>
        <p:txBody>
          <a:bodyPr>
            <a:normAutofit fontScale="92500"/>
          </a:bodyPr>
          <a:lstStyle/>
          <a:p>
            <a:pPr marL="385763" indent="-385763">
              <a:buAutoNum type="arabicPeriod"/>
            </a:pPr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Evidence-Based </a:t>
            </a:r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Policymaking Requires Systematic Planning</a:t>
            </a:r>
          </a:p>
          <a:p>
            <a:pPr marL="385763" indent="-385763">
              <a:buAutoNum type="arabicPeriod"/>
            </a:pPr>
            <a:endParaRPr lang="en-US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85763" indent="-385763">
              <a:buAutoNum type="arabicPeriod"/>
            </a:pPr>
            <a:r>
              <a:rPr lang="en-US" sz="2400" b="1" dirty="0">
                <a:solidFill>
                  <a:srgbClr val="FFFF00"/>
                </a:solidFill>
              </a:rPr>
              <a:t>Effective Federal Data Asset Use Requires High-Quality Data Governance </a:t>
            </a:r>
            <a:r>
              <a:rPr lang="en-US" sz="1400" b="1" dirty="0">
                <a:solidFill>
                  <a:srgbClr val="0070C0"/>
                </a:solidFill>
              </a:rPr>
              <a:t>mw </a:t>
            </a:r>
            <a:r>
              <a:rPr lang="en-US" sz="1400" dirty="0">
                <a:solidFill>
                  <a:srgbClr val="0070C0"/>
                </a:solidFill>
              </a:rPr>
              <a:t>and existing officials (e.g., CDO, statistical, c</a:t>
            </a:r>
            <a:endParaRPr lang="en-US" sz="2400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342900" lvl="1" indent="0">
              <a:buNone/>
            </a:pPr>
            <a:endParaRPr lang="en-US" dirty="0"/>
          </a:p>
          <a:p>
            <a:pPr marL="385763" indent="-385763">
              <a:buAutoNum type="arabicPeriod"/>
            </a:pPr>
            <a:endParaRPr lang="en-US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85763" indent="-385763">
              <a:buAutoNum type="arabicPeriod"/>
            </a:pPr>
            <a:endParaRPr lang="en-US" sz="2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385763" indent="-385763">
              <a:buAutoNum type="arabicPeriod"/>
            </a:pPr>
            <a:endParaRPr lang="en-US" sz="2400" dirty="0"/>
          </a:p>
          <a:p>
            <a:pPr marL="385763" indent="-385763">
              <a:buAutoNum type="arabicPeriod"/>
            </a:pP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Safely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Expanding Access to Protected Data for Evidence-building </a:t>
            </a:r>
          </a:p>
          <a:p>
            <a:pPr marL="169069" indent="-169069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20D3E063-9B30-4CFF-869F-5F1CBD4EF060}" type="slidenum">
              <a:rPr lang="en-US">
                <a:solidFill>
                  <a:prstClr val="white"/>
                </a:solidFill>
                <a:latin typeface="Calibri" panose="020F0502020204030204"/>
                <a:cs typeface="+mn-cs"/>
              </a:rPr>
              <a:pPr defTabSz="685800">
                <a:defRPr/>
              </a:pPr>
              <a:t>6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905001" y="3657600"/>
            <a:ext cx="545198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Coordination of responsibilities among new and existing officials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Data </a:t>
            </a:r>
            <a:r>
              <a:rPr lang="en-US" sz="2000" dirty="0">
                <a:solidFill>
                  <a:schemeClr val="bg1"/>
                </a:solidFill>
              </a:rPr>
              <a:t>Management (e.g., data inventories and information collection review)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Open Data Planning: making appropriate </a:t>
            </a:r>
            <a:r>
              <a:rPr lang="en-US" sz="2000" dirty="0">
                <a:solidFill>
                  <a:schemeClr val="bg1"/>
                </a:solidFill>
              </a:rPr>
              <a:t>data</a:t>
            </a:r>
          </a:p>
          <a:p>
            <a:pPr lvl="1"/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available to the public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6568" y="3810000"/>
            <a:ext cx="240924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CDO </a:t>
            </a:r>
            <a:r>
              <a:rPr lang="en-US" dirty="0"/>
              <a:t>Council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Data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Data Plans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inventories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Federal Data Catalog</a:t>
            </a:r>
          </a:p>
        </p:txBody>
      </p:sp>
      <p:sp>
        <p:nvSpPr>
          <p:cNvPr id="7" name="Right Arrow 6"/>
          <p:cNvSpPr/>
          <p:nvPr/>
        </p:nvSpPr>
        <p:spPr>
          <a:xfrm>
            <a:off x="7467600" y="4448910"/>
            <a:ext cx="533400" cy="417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8" y="3846064"/>
            <a:ext cx="345512" cy="3449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8" y="4912864"/>
            <a:ext cx="345512" cy="34493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8" y="4384375"/>
            <a:ext cx="345512" cy="34493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8" y="4114801"/>
            <a:ext cx="345512" cy="34493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8888" y="4648201"/>
            <a:ext cx="345512" cy="34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7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Evidence Act’s 3 Big </a:t>
            </a:r>
            <a:r>
              <a:rPr lang="en-US" dirty="0" smtClean="0"/>
              <a:t>Ideas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0949" y="1496476"/>
            <a:ext cx="10355383" cy="6340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FFFF00"/>
                </a:solidFill>
              </a:rPr>
              <a:t>3</a:t>
            </a:r>
            <a:r>
              <a:rPr lang="en-US" sz="2400" b="1" dirty="0">
                <a:solidFill>
                  <a:srgbClr val="FFFF00"/>
                </a:solidFill>
              </a:rPr>
              <a:t>. </a:t>
            </a:r>
            <a:r>
              <a:rPr lang="en-US" sz="2400" b="1" dirty="0">
                <a:solidFill>
                  <a:srgbClr val="FFFF00"/>
                </a:solidFill>
              </a:rPr>
              <a:t>Safely Expanding Access to Protected Data for Evidence-building </a:t>
            </a:r>
          </a:p>
          <a:p>
            <a:pPr marL="385763" indent="-385763">
              <a:buAutoNum type="arabicPeriod"/>
            </a:pPr>
            <a:endParaRPr lang="en-US" sz="2400" dirty="0"/>
          </a:p>
          <a:p>
            <a:pPr marL="169069" indent="-169069"/>
            <a:endParaRPr lang="en-US" dirty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20D3E063-9B30-4CFF-869F-5F1CBD4EF060}" type="slidenum">
              <a:rPr lang="en-US">
                <a:solidFill>
                  <a:prstClr val="white"/>
                </a:solidFill>
                <a:latin typeface="Calibri" panose="020F0502020204030204"/>
                <a:cs typeface="+mn-cs"/>
              </a:rPr>
              <a:pPr defTabSz="685800">
                <a:defRPr/>
              </a:pPr>
              <a:t>7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612" y="2002711"/>
            <a:ext cx="4765495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Identify trusted intermediaries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Articulate high standards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Empower </a:t>
            </a:r>
            <a:r>
              <a:rPr lang="en-US" sz="2000" dirty="0">
                <a:solidFill>
                  <a:schemeClr val="bg1"/>
                </a:solidFill>
              </a:rPr>
              <a:t>trusted intermediaries to access data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Ensure </a:t>
            </a:r>
            <a:r>
              <a:rPr lang="en-US" sz="2000" dirty="0">
                <a:solidFill>
                  <a:schemeClr val="bg1"/>
                </a:solidFill>
              </a:rPr>
              <a:t>effective provision of data to evidence-builders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Build </a:t>
            </a:r>
            <a:r>
              <a:rPr lang="en-US" sz="2000" dirty="0">
                <a:solidFill>
                  <a:schemeClr val="bg1"/>
                </a:solidFill>
              </a:rPr>
              <a:t>tools and infrastructure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5521561" y="3804135"/>
            <a:ext cx="914400" cy="791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24415" y="1963636"/>
            <a:ext cx="4271917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Transparent process </a:t>
            </a:r>
            <a:r>
              <a:rPr lang="en-US" sz="2000" dirty="0"/>
              <a:t>for </a:t>
            </a:r>
            <a:r>
              <a:rPr lang="en-US" sz="2000" dirty="0" smtClean="0"/>
              <a:t>recognizing </a:t>
            </a:r>
            <a:r>
              <a:rPr lang="en-US" sz="2000" dirty="0"/>
              <a:t>statistical </a:t>
            </a:r>
            <a:r>
              <a:rPr lang="en-US" sz="2000" dirty="0" smtClean="0"/>
              <a:t>agencies and units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Reauthorize confidentiality law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Codify Statistical Directive #1 (the </a:t>
            </a:r>
            <a:r>
              <a:rPr lang="en-US" sz="2000" dirty="0"/>
              <a:t>“Trust Directive</a:t>
            </a:r>
            <a:r>
              <a:rPr lang="en-US" sz="2000" dirty="0" smtClean="0"/>
              <a:t>”) 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Presumption </a:t>
            </a:r>
            <a:r>
              <a:rPr lang="en-US" sz="2000" dirty="0"/>
              <a:t>of </a:t>
            </a:r>
            <a:r>
              <a:rPr lang="en-US" sz="2000" dirty="0" smtClean="0"/>
              <a:t>Access</a:t>
            </a: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Expand </a:t>
            </a:r>
            <a:r>
              <a:rPr lang="en-US" sz="2000" dirty="0"/>
              <a:t>Secure Access to CIPSEA Assets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Standard </a:t>
            </a:r>
            <a:r>
              <a:rPr lang="en-US" sz="2000" dirty="0"/>
              <a:t>Application Process </a:t>
            </a: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Advisory Committee on Data for Evidence Building </a:t>
            </a:r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4718" y="5642736"/>
            <a:ext cx="345512" cy="34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55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Roadmap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D3E063-9B30-4CFF-869F-5F1CBD4EF060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8953" y="1490665"/>
            <a:ext cx="7659077" cy="527795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8890" y="6540024"/>
            <a:ext cx="2902358" cy="4572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600" dirty="0" smtClean="0">
                <a:solidFill>
                  <a:schemeClr val="tx1"/>
                </a:solidFill>
              </a:rPr>
              <a:t>From OMB Memorandum M-19-23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04689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471</Words>
  <Application>Microsoft Office PowerPoint</Application>
  <PresentationFormat>Widescreen</PresentationFormat>
  <Paragraphs>126</Paragraphs>
  <Slides>8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calibri (Headings)</vt:lpstr>
      <vt:lpstr>Calibri Light</vt:lpstr>
      <vt:lpstr>Wingdings</vt:lpstr>
      <vt:lpstr>1_Office Theme</vt:lpstr>
      <vt:lpstr>Overview of the Foundations for Evidence-Based Policymaking Act of 2018 </vt:lpstr>
      <vt:lpstr>What is the Evidence Act? </vt:lpstr>
      <vt:lpstr>What is the Evidence Act? </vt:lpstr>
      <vt:lpstr>The Evidence Act’s 3 Big Ideas</vt:lpstr>
      <vt:lpstr>The Evidence Act’s 3 Big Ideas (2)</vt:lpstr>
      <vt:lpstr>The Evidence Act’s 3 Big Ideas (3)</vt:lpstr>
      <vt:lpstr>The Evidence Act’s 3 Big Ideas (4)</vt:lpstr>
      <vt:lpstr>Implementation Roadmap</vt:lpstr>
    </vt:vector>
  </TitlesOfParts>
  <Company>White House Communications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the Foundations for Evidence-Based Policymaking Act of 2018</dc:title>
  <dc:creator>McNamara, Kathryn K. EOP/OMB</dc:creator>
  <cp:lastModifiedBy>Martinez, Shelly W. EOP/OMB</cp:lastModifiedBy>
  <cp:revision>13</cp:revision>
  <dcterms:created xsi:type="dcterms:W3CDTF">2020-10-20T20:22:40Z</dcterms:created>
  <dcterms:modified xsi:type="dcterms:W3CDTF">2020-10-22T18:53:48Z</dcterms:modified>
</cp:coreProperties>
</file>