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3" r:id="rId4"/>
    <p:sldId id="274" r:id="rId5"/>
    <p:sldId id="275" r:id="rId6"/>
    <p:sldId id="262" r:id="rId7"/>
    <p:sldId id="263" r:id="rId8"/>
    <p:sldId id="264" r:id="rId9"/>
    <p:sldId id="265" r:id="rId10"/>
    <p:sldId id="266" r:id="rId11"/>
    <p:sldId id="267" r:id="rId12"/>
    <p:sldId id="268" r:id="rId13"/>
    <p:sldId id="269" r:id="rId14"/>
    <p:sldId id="270" r:id="rId15"/>
    <p:sldId id="27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182"/>
    <p:restoredTop sz="95952"/>
  </p:normalViewPr>
  <p:slideViewPr>
    <p:cSldViewPr snapToGrid="0" snapToObjects="1">
      <p:cViewPr varScale="1">
        <p:scale>
          <a:sx n="107" d="100"/>
          <a:sy n="107" d="100"/>
        </p:scale>
        <p:origin x="108"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12/16/2020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12/16/2020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oronavirus.ohio.gov/wps/portal/gov/covid-19/dashboards" TargetMode="External"/><Relationship Id="rId2" Type="http://schemas.openxmlformats.org/officeDocument/2006/relationships/hyperlink" Target="https://checkbook.ohio.gov/" TargetMode="External"/><Relationship Id="rId1" Type="http://schemas.openxmlformats.org/officeDocument/2006/relationships/slideLayout" Target="../slideLayouts/slideLayout2.xml"/><Relationship Id="rId5" Type="http://schemas.openxmlformats.org/officeDocument/2006/relationships/hyperlink" Target="https://data.ohio.gov/wps/portal/gov/data/home" TargetMode="External"/><Relationship Id="rId4" Type="http://schemas.openxmlformats.org/officeDocument/2006/relationships/hyperlink" Target="https://ui-claims.chrr.ohio-state.edu/"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howmestrong.mo.gov/data/" TargetMode="External"/><Relationship Id="rId2" Type="http://schemas.openxmlformats.org/officeDocument/2006/relationships/hyperlink" Target="https://oa.mo.gov/budget-explor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oleridgeinitiative.org/train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DEA72-1B7B-B04A-93A8-366BBAA42A2E}"/>
              </a:ext>
            </a:extLst>
          </p:cNvPr>
          <p:cNvSpPr>
            <a:spLocks noGrp="1"/>
          </p:cNvSpPr>
          <p:nvPr>
            <p:ph type="ctrTitle"/>
          </p:nvPr>
        </p:nvSpPr>
        <p:spPr/>
        <p:txBody>
          <a:bodyPr>
            <a:normAutofit/>
          </a:bodyPr>
          <a:lstStyle/>
          <a:p>
            <a:r>
              <a:rPr lang="en-US" dirty="0"/>
              <a:t>State Perspectives</a:t>
            </a:r>
            <a:br>
              <a:rPr lang="en-US" dirty="0"/>
            </a:br>
            <a:r>
              <a:rPr lang="en-US" sz="2400" dirty="0"/>
              <a:t>Anna Hui</a:t>
            </a:r>
            <a:br>
              <a:rPr lang="en-US" sz="2400" dirty="0"/>
            </a:br>
            <a:r>
              <a:rPr lang="en-US" sz="2400" dirty="0"/>
              <a:t>Elisabeth Kovacs</a:t>
            </a:r>
            <a:br>
              <a:rPr lang="en-US" sz="2400" dirty="0"/>
            </a:br>
            <a:r>
              <a:rPr lang="en-US" sz="2400" dirty="0"/>
              <a:t>Christin </a:t>
            </a:r>
            <a:r>
              <a:rPr lang="en-US" sz="2400" dirty="0" err="1"/>
              <a:t>Lotz</a:t>
            </a:r>
            <a:br>
              <a:rPr lang="en-US" sz="2400" dirty="0"/>
            </a:br>
            <a:r>
              <a:rPr lang="en-US" sz="2400" dirty="0"/>
              <a:t>Kimberly </a:t>
            </a:r>
            <a:r>
              <a:rPr lang="en-US" sz="2400" dirty="0" err="1"/>
              <a:t>Murnieks</a:t>
            </a:r>
            <a:endParaRPr lang="en-US" sz="2400" dirty="0"/>
          </a:p>
        </p:txBody>
      </p:sp>
      <p:sp>
        <p:nvSpPr>
          <p:cNvPr id="3" name="Subtitle 2">
            <a:extLst>
              <a:ext uri="{FF2B5EF4-FFF2-40B4-BE49-F238E27FC236}">
                <a16:creationId xmlns:a16="http://schemas.microsoft.com/office/drawing/2014/main" id="{53D794B7-B003-AF4D-9604-1D6FBF3E42AE}"/>
              </a:ext>
            </a:extLst>
          </p:cNvPr>
          <p:cNvSpPr>
            <a:spLocks noGrp="1"/>
          </p:cNvSpPr>
          <p:nvPr>
            <p:ph type="subTitle" idx="1"/>
          </p:nvPr>
        </p:nvSpPr>
        <p:spPr>
          <a:xfrm>
            <a:off x="1876424" y="4079875"/>
            <a:ext cx="8791575" cy="1655762"/>
          </a:xfrm>
        </p:spPr>
        <p:txBody>
          <a:bodyPr>
            <a:normAutofit/>
          </a:bodyPr>
          <a:lstStyle/>
          <a:p>
            <a:r>
              <a:rPr lang="en-US" dirty="0"/>
              <a:t>Advisory Committee on data for Evidence Building (ACDEB) Meeting</a:t>
            </a:r>
          </a:p>
          <a:p>
            <a:r>
              <a:rPr lang="en-US" dirty="0"/>
              <a:t>December 18, 2020 </a:t>
            </a:r>
          </a:p>
          <a:p>
            <a:endParaRPr lang="en-US" dirty="0"/>
          </a:p>
        </p:txBody>
      </p:sp>
    </p:spTree>
    <p:extLst>
      <p:ext uri="{BB962C8B-B14F-4D97-AF65-F5344CB8AC3E}">
        <p14:creationId xmlns:p14="http://schemas.microsoft.com/office/powerpoint/2010/main" val="1842092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Tennessee – </a:t>
            </a:r>
            <a:r>
              <a:rPr lang="en-US" dirty="0" err="1"/>
              <a:t>christin</a:t>
            </a:r>
            <a:r>
              <a:rPr lang="en-US" dirty="0"/>
              <a:t> </a:t>
            </a:r>
            <a:r>
              <a:rPr lang="en-US" dirty="0" err="1"/>
              <a:t>lotz</a:t>
            </a:r>
            <a:endParaRPr lang="en-US" dirty="0"/>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93313" cy="5731759"/>
          </a:xfrm>
        </p:spPr>
        <p:txBody>
          <a:bodyPr/>
          <a:lstStyle/>
          <a:p>
            <a:pPr marL="0" indent="0">
              <a:buNone/>
            </a:pPr>
            <a:r>
              <a:rPr lang="en-US" sz="2800" b="1" dirty="0"/>
              <a:t>How We Are Organized in Our State For Evidence and Data</a:t>
            </a:r>
          </a:p>
          <a:p>
            <a:pPr marL="0" indent="0">
              <a:buNone/>
            </a:pPr>
            <a:endParaRPr lang="en-US" sz="2800" b="1" dirty="0"/>
          </a:p>
          <a:p>
            <a:pPr>
              <a:buFont typeface="Wingdings" pitchFamily="2" charset="2"/>
              <a:buChar char="v"/>
            </a:pPr>
            <a:r>
              <a:rPr lang="en-US" dirty="0"/>
              <a:t>Evidence – centralized with the Office of Evidence and Impact</a:t>
            </a:r>
          </a:p>
          <a:p>
            <a:pPr marL="0" indent="0">
              <a:buNone/>
            </a:pPr>
            <a:endParaRPr lang="en-US" dirty="0"/>
          </a:p>
          <a:p>
            <a:pPr>
              <a:buFont typeface="Wingdings" pitchFamily="2" charset="2"/>
              <a:buChar char="v"/>
            </a:pPr>
            <a:r>
              <a:rPr lang="en-US" dirty="0"/>
              <a:t>Data – collection and analysis at agency level currently</a:t>
            </a:r>
          </a:p>
          <a:p>
            <a:pPr lvl="1">
              <a:buFont typeface="Wingdings" pitchFamily="2" charset="2"/>
              <a:buChar char="v"/>
            </a:pPr>
            <a:r>
              <a:rPr lang="en-US" dirty="0"/>
              <a:t>Transparent TN dashboards</a:t>
            </a:r>
          </a:p>
          <a:p>
            <a:pPr lvl="1">
              <a:buFont typeface="Wingdings" pitchFamily="2" charset="2"/>
              <a:buChar char="v"/>
            </a:pPr>
            <a:r>
              <a:rPr lang="en-US" dirty="0"/>
              <a:t>https://openmaps.tn.gov/</a:t>
            </a:r>
          </a:p>
          <a:p>
            <a:pPr>
              <a:buFont typeface="Wingdings" pitchFamily="2" charset="2"/>
              <a:buChar char="v"/>
            </a:pPr>
            <a:endParaRPr lang="en-US" dirty="0"/>
          </a:p>
        </p:txBody>
      </p:sp>
    </p:spTree>
    <p:extLst>
      <p:ext uri="{BB962C8B-B14F-4D97-AF65-F5344CB8AC3E}">
        <p14:creationId xmlns:p14="http://schemas.microsoft.com/office/powerpoint/2010/main" val="863692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Tennessee – </a:t>
            </a:r>
            <a:r>
              <a:rPr lang="en-US" dirty="0" err="1"/>
              <a:t>christin</a:t>
            </a:r>
            <a:r>
              <a:rPr lang="en-US" dirty="0"/>
              <a:t> </a:t>
            </a:r>
            <a:r>
              <a:rPr lang="en-US" dirty="0" err="1"/>
              <a:t>lotz</a:t>
            </a:r>
            <a:endParaRPr lang="en-US" dirty="0"/>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lstStyle/>
          <a:p>
            <a:pPr marL="0" indent="0">
              <a:buNone/>
            </a:pPr>
            <a:r>
              <a:rPr lang="en-US" sz="2800" b="1" dirty="0"/>
              <a:t>Our State-Specific Considerations</a:t>
            </a:r>
          </a:p>
          <a:p>
            <a:pPr marL="0" indent="0">
              <a:buNone/>
            </a:pPr>
            <a:endParaRPr lang="en-US" sz="2800" b="1" dirty="0"/>
          </a:p>
          <a:p>
            <a:pPr>
              <a:buFont typeface="Wingdings" pitchFamily="2" charset="2"/>
              <a:buChar char="v"/>
            </a:pPr>
            <a:r>
              <a:rPr lang="en-US" dirty="0"/>
              <a:t>Focused on data sharing between executive branch agencies</a:t>
            </a:r>
          </a:p>
          <a:p>
            <a:pPr>
              <a:buFont typeface="Wingdings" pitchFamily="2" charset="2"/>
              <a:buChar char="v"/>
            </a:pPr>
            <a:r>
              <a:rPr lang="en-US" dirty="0"/>
              <a:t>Overcoming barriers to data sharing</a:t>
            </a:r>
          </a:p>
          <a:p>
            <a:pPr>
              <a:buFont typeface="Wingdings" pitchFamily="2" charset="2"/>
              <a:buChar char="v"/>
            </a:pPr>
            <a:r>
              <a:rPr lang="en-US" dirty="0"/>
              <a:t>Maintaining privacy </a:t>
            </a:r>
            <a:r>
              <a:rPr lang="en-US"/>
              <a:t>and security</a:t>
            </a:r>
            <a:endParaRPr lang="en-US" dirty="0"/>
          </a:p>
          <a:p>
            <a:pPr>
              <a:buFont typeface="Wingdings" pitchFamily="2" charset="2"/>
              <a:buChar char="v"/>
            </a:pPr>
            <a:r>
              <a:rPr lang="en-US" dirty="0"/>
              <a:t>Data analytics at the enterprise level</a:t>
            </a:r>
          </a:p>
          <a:p>
            <a:pPr>
              <a:buFont typeface="Wingdings" pitchFamily="2" charset="2"/>
              <a:buChar char="v"/>
            </a:pPr>
            <a:endParaRPr lang="en-US" dirty="0"/>
          </a:p>
        </p:txBody>
      </p:sp>
      <p:sp>
        <p:nvSpPr>
          <p:cNvPr id="4" name="TextBox 3">
            <a:extLst>
              <a:ext uri="{FF2B5EF4-FFF2-40B4-BE49-F238E27FC236}">
                <a16:creationId xmlns:a16="http://schemas.microsoft.com/office/drawing/2014/main" id="{7CE3D0B0-7124-B24D-8604-22BC91364012}"/>
              </a:ext>
            </a:extLst>
          </p:cNvPr>
          <p:cNvSpPr txBox="1"/>
          <p:nvPr/>
        </p:nvSpPr>
        <p:spPr>
          <a:xfrm>
            <a:off x="10613985" y="6504972"/>
            <a:ext cx="311304" cy="369332"/>
          </a:xfrm>
          <a:prstGeom prst="rect">
            <a:avLst/>
          </a:prstGeom>
          <a:noFill/>
        </p:spPr>
        <p:txBody>
          <a:bodyPr wrap="none" rtlCol="0">
            <a:spAutoFit/>
          </a:bodyPr>
          <a:lstStyle/>
          <a:p>
            <a:fld id="{FC5488E6-6A79-4049-A905-22805EB36CCB}" type="slidenum">
              <a:rPr lang="en-US" smtClean="0"/>
              <a:t>11</a:t>
            </a:fld>
            <a:endParaRPr lang="en-US" dirty="0"/>
          </a:p>
        </p:txBody>
      </p:sp>
    </p:spTree>
    <p:extLst>
      <p:ext uri="{BB962C8B-B14F-4D97-AF65-F5344CB8AC3E}">
        <p14:creationId xmlns:p14="http://schemas.microsoft.com/office/powerpoint/2010/main" val="4196123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OHIO – </a:t>
            </a:r>
            <a:r>
              <a:rPr lang="en-US" dirty="0" err="1"/>
              <a:t>kim</a:t>
            </a:r>
            <a:r>
              <a:rPr lang="en-US" dirty="0"/>
              <a:t> </a:t>
            </a:r>
            <a:r>
              <a:rPr lang="en-US" dirty="0" err="1"/>
              <a:t>murnieks</a:t>
            </a:r>
            <a:endParaRPr lang="en-US" dirty="0"/>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normAutofit/>
          </a:bodyPr>
          <a:lstStyle/>
          <a:p>
            <a:pPr marL="0" indent="0">
              <a:buNone/>
            </a:pPr>
            <a:r>
              <a:rPr lang="en-US" sz="2800" b="1" dirty="0"/>
              <a:t>How We Look at Evidence</a:t>
            </a:r>
          </a:p>
          <a:p>
            <a:pPr>
              <a:buFont typeface="Wingdings" pitchFamily="2" charset="2"/>
              <a:buChar char="v"/>
            </a:pPr>
            <a:r>
              <a:rPr lang="en-US" dirty="0"/>
              <a:t>Ohio reviews data as part of our state budget planning process</a:t>
            </a:r>
          </a:p>
          <a:p>
            <a:pPr>
              <a:buFont typeface="Wingdings" pitchFamily="2" charset="2"/>
              <a:buChar char="v"/>
            </a:pPr>
            <a:r>
              <a:rPr lang="en-US" dirty="0"/>
              <a:t>State law allows for program performance reviews by the Office of Budget and Management </a:t>
            </a:r>
          </a:p>
          <a:p>
            <a:pPr>
              <a:buFont typeface="Wingdings" pitchFamily="2" charset="2"/>
              <a:buChar char="v"/>
            </a:pPr>
            <a:r>
              <a:rPr lang="en-US" dirty="0"/>
              <a:t>State agencies submit notable statistics as part of their budget requests</a:t>
            </a:r>
          </a:p>
          <a:p>
            <a:pPr>
              <a:buFont typeface="Wingdings" pitchFamily="2" charset="2"/>
              <a:buChar char="v"/>
            </a:pPr>
            <a:r>
              <a:rPr lang="en-US" dirty="0"/>
              <a:t>Individual agencies conduct program performance reviews and evaluations </a:t>
            </a:r>
          </a:p>
          <a:p>
            <a:pPr>
              <a:buFont typeface="Wingdings" pitchFamily="2" charset="2"/>
              <a:buChar char="v"/>
            </a:pPr>
            <a:r>
              <a:rPr lang="en-US" dirty="0"/>
              <a:t>Ohio recently established the </a:t>
            </a:r>
            <a:r>
              <a:rPr lang="en-US" b="1" dirty="0"/>
              <a:t>data.ohio.gov </a:t>
            </a:r>
            <a:r>
              <a:rPr lang="en-US" dirty="0"/>
              <a:t>data portal to bring together our data, research, and reports to drive meaningful insights and results</a:t>
            </a:r>
          </a:p>
        </p:txBody>
      </p:sp>
    </p:spTree>
    <p:extLst>
      <p:ext uri="{BB962C8B-B14F-4D97-AF65-F5344CB8AC3E}">
        <p14:creationId xmlns:p14="http://schemas.microsoft.com/office/powerpoint/2010/main" val="2353459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OHIO – </a:t>
            </a:r>
            <a:r>
              <a:rPr lang="en-US" dirty="0" err="1"/>
              <a:t>kim</a:t>
            </a:r>
            <a:r>
              <a:rPr lang="en-US" dirty="0"/>
              <a:t> </a:t>
            </a:r>
            <a:r>
              <a:rPr lang="en-US" dirty="0" err="1"/>
              <a:t>murnieks</a:t>
            </a:r>
            <a:endParaRPr lang="en-US" dirty="0"/>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normAutofit lnSpcReduction="10000"/>
          </a:bodyPr>
          <a:lstStyle/>
          <a:p>
            <a:pPr marL="0" indent="0">
              <a:buNone/>
            </a:pPr>
            <a:r>
              <a:rPr lang="en-US" sz="2800" b="1" dirty="0"/>
              <a:t>How We Are Organized in Our State For Evidence and Data</a:t>
            </a:r>
          </a:p>
          <a:p>
            <a:pPr>
              <a:buFont typeface="Wingdings" pitchFamily="2" charset="2"/>
              <a:buChar char="v"/>
            </a:pPr>
            <a:r>
              <a:rPr lang="en-US" dirty="0"/>
              <a:t>InnovateOhio  = data governance and common data technology platform</a:t>
            </a:r>
          </a:p>
          <a:p>
            <a:pPr>
              <a:buFont typeface="Wingdings" pitchFamily="2" charset="2"/>
              <a:buChar char="v"/>
            </a:pPr>
            <a:r>
              <a:rPr lang="en-US" dirty="0"/>
              <a:t>InnovateOhio is established in state law within the Governor’s Office and is led by our Lieutenant Governor  </a:t>
            </a:r>
          </a:p>
          <a:p>
            <a:pPr>
              <a:buFont typeface="Wingdings" pitchFamily="2" charset="2"/>
              <a:buChar char="v"/>
            </a:pPr>
            <a:r>
              <a:rPr lang="en-US" dirty="0"/>
              <a:t>Dashboards managed by agencies including </a:t>
            </a:r>
          </a:p>
          <a:p>
            <a:pPr lvl="1">
              <a:buFont typeface="Wingdings" pitchFamily="2" charset="2"/>
              <a:buChar char="v"/>
            </a:pPr>
            <a:r>
              <a:rPr lang="en-US" dirty="0"/>
              <a:t>Ohio Checkbook interactive budget site </a:t>
            </a:r>
            <a:r>
              <a:rPr lang="en-US" dirty="0">
                <a:hlinkClick r:id="rId2"/>
              </a:rPr>
              <a:t>https://checkbook.ohio.gov/</a:t>
            </a:r>
            <a:r>
              <a:rPr lang="en-US" dirty="0"/>
              <a:t> </a:t>
            </a:r>
          </a:p>
          <a:p>
            <a:pPr lvl="1">
              <a:buFont typeface="Wingdings" pitchFamily="2" charset="2"/>
              <a:buChar char="v"/>
            </a:pPr>
            <a:r>
              <a:rPr lang="en-US" dirty="0"/>
              <a:t>COVID Dashboard </a:t>
            </a:r>
            <a:r>
              <a:rPr lang="en-US" dirty="0">
                <a:hlinkClick r:id="rId3"/>
              </a:rPr>
              <a:t>https://coronavirus.ohio.gov/wps/portal/gov/covid-19/dashboards</a:t>
            </a:r>
            <a:r>
              <a:rPr lang="en-US" dirty="0"/>
              <a:t> </a:t>
            </a:r>
          </a:p>
          <a:p>
            <a:pPr lvl="1">
              <a:buFont typeface="Wingdings" pitchFamily="2" charset="2"/>
              <a:buChar char="v"/>
            </a:pPr>
            <a:r>
              <a:rPr lang="en-US" dirty="0"/>
              <a:t>Unemployment Claims Dashboard </a:t>
            </a:r>
            <a:r>
              <a:rPr lang="en-US" dirty="0">
                <a:hlinkClick r:id="rId4"/>
              </a:rPr>
              <a:t>https://ui-claims.chrr.ohio-state.edu/</a:t>
            </a:r>
            <a:r>
              <a:rPr lang="en-US" dirty="0"/>
              <a:t> </a:t>
            </a:r>
          </a:p>
          <a:p>
            <a:pPr>
              <a:buFont typeface="Wingdings" pitchFamily="2" charset="2"/>
              <a:buChar char="v"/>
            </a:pPr>
            <a:r>
              <a:rPr lang="en-US" dirty="0"/>
              <a:t>All accessible through </a:t>
            </a:r>
            <a:r>
              <a:rPr lang="en-US" dirty="0">
                <a:hlinkClick r:id="rId5"/>
              </a:rPr>
              <a:t>https://data.ohio.gov/wps/portal/gov/data/home</a:t>
            </a:r>
            <a:r>
              <a:rPr lang="en-US" dirty="0"/>
              <a:t> </a:t>
            </a:r>
          </a:p>
          <a:p>
            <a:pPr>
              <a:buFont typeface="Wingdings" pitchFamily="2" charset="2"/>
              <a:buChar char="v"/>
            </a:pPr>
            <a:endParaRPr lang="en-US" dirty="0"/>
          </a:p>
        </p:txBody>
      </p:sp>
    </p:spTree>
    <p:extLst>
      <p:ext uri="{BB962C8B-B14F-4D97-AF65-F5344CB8AC3E}">
        <p14:creationId xmlns:p14="http://schemas.microsoft.com/office/powerpoint/2010/main" val="2077262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OHIO – </a:t>
            </a:r>
            <a:r>
              <a:rPr lang="en-US" dirty="0" err="1"/>
              <a:t>kim</a:t>
            </a:r>
            <a:r>
              <a:rPr lang="en-US" dirty="0"/>
              <a:t> </a:t>
            </a:r>
            <a:r>
              <a:rPr lang="en-US" dirty="0" err="1"/>
              <a:t>murnieks</a:t>
            </a:r>
            <a:endParaRPr lang="en-US" dirty="0"/>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lstStyle/>
          <a:p>
            <a:pPr marL="0" indent="0">
              <a:buNone/>
            </a:pPr>
            <a:r>
              <a:rPr lang="en-US" sz="2800" b="1" dirty="0"/>
              <a:t>Our State-Specific Considerations</a:t>
            </a:r>
          </a:p>
          <a:p>
            <a:pPr>
              <a:buFont typeface="Wingdings" pitchFamily="2" charset="2"/>
              <a:buChar char="v"/>
            </a:pPr>
            <a:r>
              <a:rPr lang="en-US" dirty="0"/>
              <a:t>IT optimization and centralization</a:t>
            </a:r>
          </a:p>
          <a:p>
            <a:pPr>
              <a:buFont typeface="Wingdings" pitchFamily="2" charset="2"/>
              <a:buChar char="v"/>
            </a:pPr>
            <a:r>
              <a:rPr lang="en-US" dirty="0"/>
              <a:t>IT innovation </a:t>
            </a:r>
          </a:p>
          <a:p>
            <a:pPr>
              <a:buFont typeface="Wingdings" pitchFamily="2" charset="2"/>
              <a:buChar char="v"/>
            </a:pPr>
            <a:r>
              <a:rPr lang="en-US" dirty="0"/>
              <a:t>Digital experience</a:t>
            </a:r>
          </a:p>
          <a:p>
            <a:pPr>
              <a:buFont typeface="Wingdings" pitchFamily="2" charset="2"/>
              <a:buChar char="v"/>
            </a:pPr>
            <a:r>
              <a:rPr lang="en-US" dirty="0"/>
              <a:t>Data analytics</a:t>
            </a:r>
          </a:p>
          <a:p>
            <a:pPr>
              <a:buFont typeface="Wingdings" pitchFamily="2" charset="2"/>
              <a:buChar char="v"/>
            </a:pPr>
            <a:r>
              <a:rPr lang="en-US" dirty="0"/>
              <a:t>Shared services and collaboration </a:t>
            </a:r>
          </a:p>
          <a:p>
            <a:pPr marL="0" indent="0">
              <a:buNone/>
            </a:pPr>
            <a:br>
              <a:rPr lang="en-US" dirty="0"/>
            </a:br>
            <a:r>
              <a:rPr lang="en-US" dirty="0"/>
              <a:t>All focused on leveraging data and technology to better serve Ohioans</a:t>
            </a:r>
          </a:p>
          <a:p>
            <a:pPr>
              <a:buFont typeface="Wingdings" pitchFamily="2" charset="2"/>
              <a:buChar char="v"/>
            </a:pPr>
            <a:endParaRPr lang="en-US" dirty="0">
              <a:highlight>
                <a:srgbClr val="000080"/>
              </a:highlight>
            </a:endParaRPr>
          </a:p>
          <a:p>
            <a:pPr marL="0" indent="0">
              <a:buNone/>
            </a:pPr>
            <a:endParaRPr lang="en-US" dirty="0"/>
          </a:p>
        </p:txBody>
      </p:sp>
      <p:sp>
        <p:nvSpPr>
          <p:cNvPr id="4" name="TextBox 3">
            <a:extLst>
              <a:ext uri="{FF2B5EF4-FFF2-40B4-BE49-F238E27FC236}">
                <a16:creationId xmlns:a16="http://schemas.microsoft.com/office/drawing/2014/main" id="{7CE3D0B0-7124-B24D-8604-22BC91364012}"/>
              </a:ext>
            </a:extLst>
          </p:cNvPr>
          <p:cNvSpPr txBox="1"/>
          <p:nvPr/>
        </p:nvSpPr>
        <p:spPr>
          <a:xfrm>
            <a:off x="10613985" y="6504972"/>
            <a:ext cx="311304" cy="369332"/>
          </a:xfrm>
          <a:prstGeom prst="rect">
            <a:avLst/>
          </a:prstGeom>
          <a:noFill/>
        </p:spPr>
        <p:txBody>
          <a:bodyPr wrap="none" rtlCol="0">
            <a:spAutoFit/>
          </a:bodyPr>
          <a:lstStyle/>
          <a:p>
            <a:fld id="{FC5488E6-6A79-4049-A905-22805EB36CCB}" type="slidenum">
              <a:rPr lang="en-US" smtClean="0"/>
              <a:t>14</a:t>
            </a:fld>
            <a:endParaRPr lang="en-US" dirty="0"/>
          </a:p>
        </p:txBody>
      </p:sp>
    </p:spTree>
    <p:extLst>
      <p:ext uri="{BB962C8B-B14F-4D97-AF65-F5344CB8AC3E}">
        <p14:creationId xmlns:p14="http://schemas.microsoft.com/office/powerpoint/2010/main" val="531420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3F989-D09E-C74D-B3EE-260C8B9C53FD}"/>
              </a:ext>
            </a:extLst>
          </p:cNvPr>
          <p:cNvSpPr>
            <a:spLocks noGrp="1"/>
          </p:cNvSpPr>
          <p:nvPr>
            <p:ph type="title"/>
          </p:nvPr>
        </p:nvSpPr>
        <p:spPr>
          <a:xfrm>
            <a:off x="8708571" y="1113282"/>
            <a:ext cx="3189515" cy="3377756"/>
          </a:xfrm>
        </p:spPr>
        <p:txBody>
          <a:bodyPr vert="horz" lIns="91440" tIns="45720" rIns="91440" bIns="45720" rtlCol="0" anchor="b">
            <a:normAutofit/>
          </a:bodyPr>
          <a:lstStyle/>
          <a:p>
            <a:r>
              <a:rPr lang="en-US" sz="4100" dirty="0">
                <a:solidFill>
                  <a:srgbClr val="FFFFFF"/>
                </a:solidFill>
              </a:rPr>
              <a:t>Overall State-Level challenges &amp; Issues</a:t>
            </a:r>
          </a:p>
        </p:txBody>
      </p:sp>
      <p:graphicFrame>
        <p:nvGraphicFramePr>
          <p:cNvPr id="4" name="Table 3">
            <a:extLst>
              <a:ext uri="{FF2B5EF4-FFF2-40B4-BE49-F238E27FC236}">
                <a16:creationId xmlns:a16="http://schemas.microsoft.com/office/drawing/2014/main" id="{AA65BEC0-14B4-4A78-8339-852CE8CAE206}"/>
              </a:ext>
            </a:extLst>
          </p:cNvPr>
          <p:cNvGraphicFramePr>
            <a:graphicFrameLocks noGrp="1"/>
          </p:cNvGraphicFramePr>
          <p:nvPr>
            <p:extLst>
              <p:ext uri="{D42A27DB-BD31-4B8C-83A1-F6EECF244321}">
                <p14:modId xmlns:p14="http://schemas.microsoft.com/office/powerpoint/2010/main" val="300195187"/>
              </p:ext>
            </p:extLst>
          </p:nvPr>
        </p:nvGraphicFramePr>
        <p:xfrm>
          <a:off x="333375" y="527051"/>
          <a:ext cx="8222796" cy="5738880"/>
        </p:xfrm>
        <a:graphic>
          <a:graphicData uri="http://schemas.openxmlformats.org/drawingml/2006/table">
            <a:tbl>
              <a:tblPr firstRow="1" bandRow="1">
                <a:tableStyleId>{8EC20E35-A176-4012-BC5E-935CFFF8708E}</a:tableStyleId>
              </a:tblPr>
              <a:tblGrid>
                <a:gridCol w="2740027">
                  <a:extLst>
                    <a:ext uri="{9D8B030D-6E8A-4147-A177-3AD203B41FA5}">
                      <a16:colId xmlns:a16="http://schemas.microsoft.com/office/drawing/2014/main" val="1818808199"/>
                    </a:ext>
                  </a:extLst>
                </a:gridCol>
                <a:gridCol w="2921121">
                  <a:extLst>
                    <a:ext uri="{9D8B030D-6E8A-4147-A177-3AD203B41FA5}">
                      <a16:colId xmlns:a16="http://schemas.microsoft.com/office/drawing/2014/main" val="1893992890"/>
                    </a:ext>
                  </a:extLst>
                </a:gridCol>
                <a:gridCol w="2561648">
                  <a:extLst>
                    <a:ext uri="{9D8B030D-6E8A-4147-A177-3AD203B41FA5}">
                      <a16:colId xmlns:a16="http://schemas.microsoft.com/office/drawing/2014/main" val="2124346611"/>
                    </a:ext>
                  </a:extLst>
                </a:gridCol>
              </a:tblGrid>
              <a:tr h="678714">
                <a:tc>
                  <a:txBody>
                    <a:bodyPr/>
                    <a:lstStyle/>
                    <a:p>
                      <a:pPr algn="ctr"/>
                      <a:r>
                        <a:rPr lang="en-US" sz="1800" b="0" cap="none" spc="0" dirty="0">
                          <a:solidFill>
                            <a:schemeClr val="tx1"/>
                          </a:solidFill>
                        </a:rPr>
                        <a:t>Lack of Incentives</a:t>
                      </a:r>
                    </a:p>
                  </a:txBody>
                  <a:tcPr marL="57874" marR="31549" marT="44518" marB="44518" anchor="ctr"/>
                </a:tc>
                <a:tc>
                  <a:txBody>
                    <a:bodyPr/>
                    <a:lstStyle/>
                    <a:p>
                      <a:pPr algn="ctr"/>
                      <a:r>
                        <a:rPr lang="en-US" sz="1800" b="0" cap="none" spc="0" dirty="0">
                          <a:solidFill>
                            <a:schemeClr val="tx1"/>
                          </a:solidFill>
                        </a:rPr>
                        <a:t>Culture of Government Data</a:t>
                      </a:r>
                    </a:p>
                  </a:txBody>
                  <a:tcPr marL="57874" marR="31549" marT="44518" marB="44518" anchor="ctr"/>
                </a:tc>
                <a:tc>
                  <a:txBody>
                    <a:bodyPr/>
                    <a:lstStyle/>
                    <a:p>
                      <a:pPr algn="ctr"/>
                      <a:r>
                        <a:rPr lang="en-US" sz="1800" b="0" cap="none" spc="0" dirty="0">
                          <a:solidFill>
                            <a:schemeClr val="tx1"/>
                          </a:solidFill>
                        </a:rPr>
                        <a:t>Social Impact</a:t>
                      </a:r>
                    </a:p>
                  </a:txBody>
                  <a:tcPr marL="57874" marR="31549" marT="44518" marB="44518" anchor="ctr"/>
                </a:tc>
                <a:extLst>
                  <a:ext uri="{0D108BD9-81ED-4DB2-BD59-A6C34878D82A}">
                    <a16:rowId xmlns:a16="http://schemas.microsoft.com/office/drawing/2014/main" val="3723603413"/>
                  </a:ext>
                </a:extLst>
              </a:tr>
              <a:tr h="1003130">
                <a:tc>
                  <a:txBody>
                    <a:bodyPr/>
                    <a:lstStyle/>
                    <a:p>
                      <a:r>
                        <a:rPr lang="en-US" sz="1600" cap="none" spc="0" dirty="0">
                          <a:solidFill>
                            <a:schemeClr val="bg1"/>
                          </a:solidFill>
                        </a:rPr>
                        <a:t>Federal government has only recently required data in federal funding.</a:t>
                      </a:r>
                    </a:p>
                  </a:txBody>
                  <a:tcPr marL="57874" marR="31549" marT="44518" marB="44518"/>
                </a:tc>
                <a:tc>
                  <a:txBody>
                    <a:bodyPr/>
                    <a:lstStyle/>
                    <a:p>
                      <a:r>
                        <a:rPr lang="en-US" sz="1600" cap="none" spc="0">
                          <a:solidFill>
                            <a:schemeClr val="bg1"/>
                          </a:solidFill>
                        </a:rPr>
                        <a:t>Government programs are often linear, focused on one population or one outcome. </a:t>
                      </a:r>
                    </a:p>
                  </a:txBody>
                  <a:tcPr marL="57874" marR="31549" marT="44518" marB="44518"/>
                </a:tc>
                <a:tc>
                  <a:txBody>
                    <a:bodyPr/>
                    <a:lstStyle/>
                    <a:p>
                      <a:r>
                        <a:rPr lang="en-US" sz="1600" cap="none" spc="0" dirty="0">
                          <a:solidFill>
                            <a:schemeClr val="bg1"/>
                          </a:solidFill>
                        </a:rPr>
                        <a:t>Public distrust of protected data due to numerous instances of data vulnerability.</a:t>
                      </a:r>
                    </a:p>
                  </a:txBody>
                  <a:tcPr marL="57874" marR="31549" marT="44518" marB="44518"/>
                </a:tc>
                <a:extLst>
                  <a:ext uri="{0D108BD9-81ED-4DB2-BD59-A6C34878D82A}">
                    <a16:rowId xmlns:a16="http://schemas.microsoft.com/office/drawing/2014/main" val="1891117871"/>
                  </a:ext>
                </a:extLst>
              </a:tr>
              <a:tr h="776038">
                <a:tc>
                  <a:txBody>
                    <a:bodyPr/>
                    <a:lstStyle/>
                    <a:p>
                      <a:r>
                        <a:rPr lang="en-US" sz="1600" cap="none" spc="0" dirty="0">
                          <a:solidFill>
                            <a:schemeClr val="bg1"/>
                          </a:solidFill>
                        </a:rPr>
                        <a:t>Lack of federal inter-agency data sharing.</a:t>
                      </a:r>
                    </a:p>
                  </a:txBody>
                  <a:tcPr marL="57874" marR="31549" marT="44518" marB="44518"/>
                </a:tc>
                <a:tc>
                  <a:txBody>
                    <a:bodyPr/>
                    <a:lstStyle/>
                    <a:p>
                      <a:r>
                        <a:rPr lang="en-US" sz="1600" cap="none" spc="0" dirty="0">
                          <a:solidFill>
                            <a:schemeClr val="bg1"/>
                          </a:solidFill>
                        </a:rPr>
                        <a:t>Natural protective instinct of “my own” agencies data.</a:t>
                      </a:r>
                    </a:p>
                  </a:txBody>
                  <a:tcPr marL="57874" marR="31549" marT="44518" marB="44518"/>
                </a:tc>
                <a:tc>
                  <a:txBody>
                    <a:bodyPr/>
                    <a:lstStyle/>
                    <a:p>
                      <a:r>
                        <a:rPr lang="en-US" sz="1600" cap="none" spc="0">
                          <a:solidFill>
                            <a:schemeClr val="bg1"/>
                          </a:solidFill>
                        </a:rPr>
                        <a:t>Fear of “big brother” managing individuals through data.</a:t>
                      </a:r>
                    </a:p>
                  </a:txBody>
                  <a:tcPr marL="57874" marR="31549" marT="44518" marB="44518"/>
                </a:tc>
                <a:extLst>
                  <a:ext uri="{0D108BD9-81ED-4DB2-BD59-A6C34878D82A}">
                    <a16:rowId xmlns:a16="http://schemas.microsoft.com/office/drawing/2014/main" val="834580248"/>
                  </a:ext>
                </a:extLst>
              </a:tr>
              <a:tr h="1003130">
                <a:tc>
                  <a:txBody>
                    <a:bodyPr/>
                    <a:lstStyle/>
                    <a:p>
                      <a:r>
                        <a:rPr lang="en-US" sz="1600" cap="none" spc="0" dirty="0">
                          <a:solidFill>
                            <a:schemeClr val="bg1"/>
                          </a:solidFill>
                        </a:rPr>
                        <a:t>Additional resources to integrate state data sources moves state decision. </a:t>
                      </a:r>
                    </a:p>
                  </a:txBody>
                  <a:tcPr marL="57874" marR="31549" marT="44518" marB="44518"/>
                </a:tc>
                <a:tc>
                  <a:txBody>
                    <a:bodyPr/>
                    <a:lstStyle/>
                    <a:p>
                      <a:r>
                        <a:rPr lang="en-US" sz="1600" cap="none" spc="0" dirty="0">
                          <a:solidFill>
                            <a:schemeClr val="bg1"/>
                          </a:solidFill>
                        </a:rPr>
                        <a:t>Natural tendency to make decisions that minimize risk rather than maximize outcomes.</a:t>
                      </a:r>
                    </a:p>
                  </a:txBody>
                  <a:tcPr marL="57874" marR="31549" marT="44518" marB="44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cap="none" spc="0">
                          <a:solidFill>
                            <a:schemeClr val="bg1"/>
                          </a:solidFill>
                        </a:rPr>
                        <a:t>Privacy and security concerns</a:t>
                      </a:r>
                    </a:p>
                    <a:p>
                      <a:endParaRPr lang="en-US" sz="1600" cap="none" spc="0">
                        <a:solidFill>
                          <a:schemeClr val="bg1"/>
                        </a:solidFill>
                      </a:endParaRPr>
                    </a:p>
                  </a:txBody>
                  <a:tcPr marL="57874" marR="31549" marT="44518" marB="44518"/>
                </a:tc>
                <a:extLst>
                  <a:ext uri="{0D108BD9-81ED-4DB2-BD59-A6C34878D82A}">
                    <a16:rowId xmlns:a16="http://schemas.microsoft.com/office/drawing/2014/main" val="3623448748"/>
                  </a:ext>
                </a:extLst>
              </a:tr>
              <a:tr h="1457312">
                <a:tc>
                  <a:txBody>
                    <a:bodyPr/>
                    <a:lstStyle/>
                    <a:p>
                      <a:r>
                        <a:rPr lang="en-US" sz="1600" cap="none" spc="0">
                          <a:solidFill>
                            <a:schemeClr val="bg1"/>
                          </a:solidFill>
                        </a:rPr>
                        <a:t>No standardized reporting framework (data definitions) at the federal level and required different times of the year (PY, FY, State FY, </a:t>
                      </a:r>
                      <a:r>
                        <a:rPr lang="en-US" sz="1600" cap="none" spc="0" err="1">
                          <a:solidFill>
                            <a:schemeClr val="bg1"/>
                          </a:solidFill>
                        </a:rPr>
                        <a:t>etc</a:t>
                      </a:r>
                      <a:r>
                        <a:rPr lang="en-US" sz="1600" cap="none" spc="0">
                          <a:solidFill>
                            <a:schemeClr val="bg1"/>
                          </a:solidFill>
                        </a:rPr>
                        <a:t>).</a:t>
                      </a:r>
                    </a:p>
                  </a:txBody>
                  <a:tcPr marL="57874" marR="31549" marT="44518" marB="44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cap="none" spc="0" dirty="0">
                          <a:solidFill>
                            <a:schemeClr val="bg1"/>
                          </a:solidFill>
                        </a:rPr>
                        <a:t>Federal laws that deter or prevent cross-agency data sharing </a:t>
                      </a:r>
                    </a:p>
                    <a:p>
                      <a:endParaRPr lang="en-US" sz="1600" cap="none" spc="0" dirty="0">
                        <a:solidFill>
                          <a:schemeClr val="bg1"/>
                        </a:solidFill>
                      </a:endParaRPr>
                    </a:p>
                  </a:txBody>
                  <a:tcPr marL="57874" marR="31549" marT="44518" marB="44518"/>
                </a:tc>
                <a:tc>
                  <a:txBody>
                    <a:bodyPr/>
                    <a:lstStyle/>
                    <a:p>
                      <a:endParaRPr lang="en-US" sz="1600" cap="none" spc="0" dirty="0">
                        <a:solidFill>
                          <a:schemeClr val="bg1"/>
                        </a:solidFill>
                      </a:endParaRPr>
                    </a:p>
                  </a:txBody>
                  <a:tcPr marL="57874" marR="31549" marT="44518" marB="44518"/>
                </a:tc>
                <a:extLst>
                  <a:ext uri="{0D108BD9-81ED-4DB2-BD59-A6C34878D82A}">
                    <a16:rowId xmlns:a16="http://schemas.microsoft.com/office/drawing/2014/main" val="2974579780"/>
                  </a:ext>
                </a:extLst>
              </a:tr>
              <a:tr h="7760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cap="none" spc="0">
                          <a:solidFill>
                            <a:schemeClr val="bg1"/>
                          </a:solidFill>
                        </a:rPr>
                        <a:t>Legacy data  systems </a:t>
                      </a:r>
                    </a:p>
                    <a:p>
                      <a:endParaRPr lang="en-US" sz="1600" cap="none" spc="0">
                        <a:solidFill>
                          <a:schemeClr val="bg1"/>
                        </a:solidFill>
                      </a:endParaRPr>
                    </a:p>
                  </a:txBody>
                  <a:tcPr marL="57874" marR="31549" marT="44518" marB="44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cap="none" spc="0" dirty="0">
                          <a:solidFill>
                            <a:schemeClr val="bg1"/>
                          </a:solidFill>
                        </a:rPr>
                        <a:t>Balancing compliance and results </a:t>
                      </a:r>
                    </a:p>
                    <a:p>
                      <a:endParaRPr lang="en-US" sz="1600" cap="none" spc="0" dirty="0">
                        <a:solidFill>
                          <a:schemeClr val="bg1"/>
                        </a:solidFill>
                      </a:endParaRPr>
                    </a:p>
                  </a:txBody>
                  <a:tcPr marL="57874" marR="31549" marT="44518" marB="44518"/>
                </a:tc>
                <a:tc>
                  <a:txBody>
                    <a:bodyPr/>
                    <a:lstStyle/>
                    <a:p>
                      <a:endParaRPr lang="en-US" sz="1600" cap="none" spc="0" dirty="0">
                        <a:solidFill>
                          <a:schemeClr val="bg1"/>
                        </a:solidFill>
                      </a:endParaRPr>
                    </a:p>
                  </a:txBody>
                  <a:tcPr marL="57874" marR="31549" marT="44518" marB="44518"/>
                </a:tc>
                <a:extLst>
                  <a:ext uri="{0D108BD9-81ED-4DB2-BD59-A6C34878D82A}">
                    <a16:rowId xmlns:a16="http://schemas.microsoft.com/office/drawing/2014/main" val="2031003310"/>
                  </a:ext>
                </a:extLst>
              </a:tr>
            </a:tbl>
          </a:graphicData>
        </a:graphic>
      </p:graphicFrame>
    </p:spTree>
    <p:extLst>
      <p:ext uri="{BB962C8B-B14F-4D97-AF65-F5344CB8AC3E}">
        <p14:creationId xmlns:p14="http://schemas.microsoft.com/office/powerpoint/2010/main" val="4176580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F90C-75F5-DF49-ADE3-281B4300F09D}"/>
              </a:ext>
            </a:extLst>
          </p:cNvPr>
          <p:cNvSpPr>
            <a:spLocks noGrp="1"/>
          </p:cNvSpPr>
          <p:nvPr>
            <p:ph type="title"/>
          </p:nvPr>
        </p:nvSpPr>
        <p:spPr>
          <a:xfrm>
            <a:off x="1268735" y="109231"/>
            <a:ext cx="9905998" cy="1478570"/>
          </a:xfrm>
        </p:spPr>
        <p:txBody>
          <a:bodyPr/>
          <a:lstStyle/>
          <a:p>
            <a:r>
              <a:rPr lang="en-US" dirty="0"/>
              <a:t>Agenda	</a:t>
            </a:r>
          </a:p>
        </p:txBody>
      </p:sp>
      <p:sp>
        <p:nvSpPr>
          <p:cNvPr id="3" name="Content Placeholder 2">
            <a:extLst>
              <a:ext uri="{FF2B5EF4-FFF2-40B4-BE49-F238E27FC236}">
                <a16:creationId xmlns:a16="http://schemas.microsoft.com/office/drawing/2014/main" id="{943F0148-D4ED-324E-8CB2-53B9E2B9D286}"/>
              </a:ext>
            </a:extLst>
          </p:cNvPr>
          <p:cNvSpPr>
            <a:spLocks noGrp="1"/>
          </p:cNvSpPr>
          <p:nvPr>
            <p:ph idx="1"/>
          </p:nvPr>
        </p:nvSpPr>
        <p:spPr>
          <a:xfrm>
            <a:off x="1143000" y="1331088"/>
            <a:ext cx="9905999" cy="4561153"/>
          </a:xfrm>
        </p:spPr>
        <p:txBody>
          <a:bodyPr>
            <a:normAutofit lnSpcReduction="10000"/>
          </a:bodyPr>
          <a:lstStyle/>
          <a:p>
            <a:r>
              <a:rPr lang="en-US" dirty="0"/>
              <a:t>Briefing Structure </a:t>
            </a:r>
          </a:p>
          <a:p>
            <a:pPr lvl="1"/>
            <a:r>
              <a:rPr lang="en-US" dirty="0"/>
              <a:t>How we look at evidence</a:t>
            </a:r>
          </a:p>
          <a:p>
            <a:pPr lvl="1"/>
            <a:r>
              <a:rPr lang="en-US" dirty="0"/>
              <a:t>How we are organized for evidence and data</a:t>
            </a:r>
          </a:p>
          <a:p>
            <a:pPr lvl="1"/>
            <a:r>
              <a:rPr lang="en-US" dirty="0"/>
              <a:t>Our state-specific considerations</a:t>
            </a:r>
          </a:p>
          <a:p>
            <a:pPr marL="457200" indent="-457200">
              <a:buFont typeface="+mj-lt"/>
              <a:buAutoNum type="arabicPeriod"/>
            </a:pPr>
            <a:r>
              <a:rPr lang="en-US" dirty="0"/>
              <a:t>Missouri -- Anna Hui</a:t>
            </a:r>
          </a:p>
          <a:p>
            <a:pPr marL="457200" indent="-457200">
              <a:buFont typeface="+mj-lt"/>
              <a:buAutoNum type="arabicPeriod"/>
            </a:pPr>
            <a:r>
              <a:rPr lang="en-US" dirty="0"/>
              <a:t>South Carolina -- Elisabeth Kovacs</a:t>
            </a:r>
          </a:p>
          <a:p>
            <a:pPr marL="457200" indent="-457200">
              <a:buFont typeface="+mj-lt"/>
              <a:buAutoNum type="arabicPeriod"/>
            </a:pPr>
            <a:r>
              <a:rPr lang="en-US" dirty="0"/>
              <a:t>Tennessee -- Christin </a:t>
            </a:r>
            <a:r>
              <a:rPr lang="en-US" dirty="0" err="1"/>
              <a:t>Lotz</a:t>
            </a:r>
            <a:endParaRPr lang="en-US" dirty="0"/>
          </a:p>
          <a:p>
            <a:pPr marL="457200" indent="-457200">
              <a:buFont typeface="+mj-lt"/>
              <a:buAutoNum type="arabicPeriod"/>
            </a:pPr>
            <a:r>
              <a:rPr lang="en-US" dirty="0"/>
              <a:t>Ohio -- Kimberly </a:t>
            </a:r>
            <a:r>
              <a:rPr lang="en-US" dirty="0" err="1"/>
              <a:t>Murnieks</a:t>
            </a:r>
            <a:endParaRPr lang="en-US" dirty="0"/>
          </a:p>
          <a:p>
            <a:pPr marL="457200" indent="-457200">
              <a:buFont typeface="+mj-lt"/>
              <a:buAutoNum type="arabicPeriod"/>
            </a:pPr>
            <a:r>
              <a:rPr lang="en-US" dirty="0"/>
              <a:t>Overall State Level Challenges &amp; Issues</a:t>
            </a:r>
          </a:p>
          <a:p>
            <a:endParaRPr lang="en-US" dirty="0"/>
          </a:p>
        </p:txBody>
      </p:sp>
    </p:spTree>
    <p:extLst>
      <p:ext uri="{BB962C8B-B14F-4D97-AF65-F5344CB8AC3E}">
        <p14:creationId xmlns:p14="http://schemas.microsoft.com/office/powerpoint/2010/main" val="144295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Missouri – Anna Hui</a:t>
            </a:r>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987448"/>
          </a:xfrm>
        </p:spPr>
        <p:txBody>
          <a:bodyPr>
            <a:normAutofit/>
          </a:bodyPr>
          <a:lstStyle/>
          <a:p>
            <a:pPr marL="0" indent="0">
              <a:buNone/>
            </a:pPr>
            <a:r>
              <a:rPr lang="en-US" sz="2800" b="1" dirty="0"/>
              <a:t>How We Look at Evidence</a:t>
            </a:r>
          </a:p>
          <a:p>
            <a:pPr>
              <a:buFont typeface="Wingdings" panose="05000000000000000000" pitchFamily="2" charset="2"/>
              <a:buChar char="v"/>
            </a:pPr>
            <a:r>
              <a:rPr lang="en-US" dirty="0"/>
              <a:t>During the annual budget process, the Office of Administration Office of Budget and Accounting requires state agencies to provide both financial and program performance metrics in the budget submissions.</a:t>
            </a:r>
          </a:p>
          <a:p>
            <a:pPr>
              <a:buFont typeface="Wingdings" panose="05000000000000000000" pitchFamily="2" charset="2"/>
              <a:buChar char="v"/>
            </a:pPr>
            <a:r>
              <a:rPr lang="en-US" dirty="0"/>
              <a:t>Budget Explorer - </a:t>
            </a:r>
            <a:r>
              <a:rPr lang="en-US" u="sng" dirty="0">
                <a:hlinkClick r:id="rId2"/>
              </a:rPr>
              <a:t>https://oa.mo.gov/budget-explorer</a:t>
            </a:r>
            <a:endParaRPr lang="en-US" dirty="0"/>
          </a:p>
          <a:p>
            <a:pPr>
              <a:buFont typeface="Wingdings" panose="05000000000000000000" pitchFamily="2" charset="2"/>
              <a:buChar char="v"/>
            </a:pPr>
            <a:r>
              <a:rPr lang="en-US" dirty="0"/>
              <a:t>State’s COVID response has relied heavily on data to support emergency declarations and next steps; evidence is utilized daily in statewide COVID Fusion Cell discussions; Show Me Strong Recovery interactive website provides data transparency on public health, economy and social impact - </a:t>
            </a:r>
            <a:r>
              <a:rPr lang="en-US" u="sng" dirty="0">
                <a:hlinkClick r:id="rId3"/>
              </a:rPr>
              <a:t>https://showmestrong.mo.gov/data/</a:t>
            </a:r>
            <a:r>
              <a:rPr lang="en-US" u="sng" dirty="0"/>
              <a:t> </a:t>
            </a:r>
            <a:endParaRPr lang="en-US" dirty="0"/>
          </a:p>
          <a:p>
            <a:pPr>
              <a:buFont typeface="Wingdings" panose="05000000000000000000" pitchFamily="2" charset="2"/>
              <a:buChar char="v"/>
            </a:pPr>
            <a:endParaRPr lang="en-US" dirty="0">
              <a:highlight>
                <a:srgbClr val="000080"/>
              </a:highlight>
            </a:endParaRPr>
          </a:p>
        </p:txBody>
      </p:sp>
    </p:spTree>
    <p:extLst>
      <p:ext uri="{BB962C8B-B14F-4D97-AF65-F5344CB8AC3E}">
        <p14:creationId xmlns:p14="http://schemas.microsoft.com/office/powerpoint/2010/main" val="1421137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Missouri – Anna Hui</a:t>
            </a:r>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5063648"/>
          </a:xfrm>
        </p:spPr>
        <p:txBody>
          <a:bodyPr>
            <a:normAutofit fontScale="85000" lnSpcReduction="10000"/>
          </a:bodyPr>
          <a:lstStyle/>
          <a:p>
            <a:pPr marL="0" indent="0">
              <a:buNone/>
            </a:pPr>
            <a:r>
              <a:rPr lang="en-US" sz="2800" b="1" dirty="0"/>
              <a:t>How We Are Organized in Our State For Evidence and Data</a:t>
            </a:r>
          </a:p>
          <a:p>
            <a:pPr>
              <a:buFont typeface="Wingdings" panose="05000000000000000000" pitchFamily="2" charset="2"/>
              <a:buChar char="v"/>
            </a:pPr>
            <a:r>
              <a:rPr lang="en-US" dirty="0"/>
              <a:t>Decentralized - Each agency has specific program requirements for data collection and reporting according to state and federal statutes. </a:t>
            </a:r>
          </a:p>
          <a:p>
            <a:pPr>
              <a:buFont typeface="Wingdings" panose="05000000000000000000" pitchFamily="2" charset="2"/>
              <a:buChar char="v"/>
            </a:pPr>
            <a:r>
              <a:rPr lang="en-US" dirty="0"/>
              <a:t>State Chief Information Officer (CIO), under the Office of Administration, guides data security and usage from IT perspective, works with Governor’s Office and Cabinet agencies on planning future state for data governance and organization for state; state legislators have proposed creating a State Data Officer role under State CIO</a:t>
            </a:r>
          </a:p>
          <a:p>
            <a:pPr>
              <a:buFont typeface="Wingdings" panose="05000000000000000000" pitchFamily="2" charset="2"/>
              <a:buChar char="v"/>
            </a:pPr>
            <a:r>
              <a:rPr lang="en-US" dirty="0"/>
              <a:t>Missouri Economic Research and Information Center (MERIC) under the Missouri Department of Higher Education and Workforce Development (DHEWD) serves as the state’s labor market information shop</a:t>
            </a:r>
          </a:p>
          <a:p>
            <a:pPr>
              <a:buFont typeface="Wingdings" panose="05000000000000000000" pitchFamily="2" charset="2"/>
              <a:buChar char="v"/>
            </a:pPr>
            <a:r>
              <a:rPr lang="en-US" dirty="0"/>
              <a:t>Missouri Data Governance Committee was created with the Workforce Data Initiatives (WDI) federal grant to improve collection and data-sharing; resulted in creation of the Missouri Score Card and Wage Finder application</a:t>
            </a:r>
          </a:p>
          <a:p>
            <a:pPr marL="0" indent="0">
              <a:buNone/>
            </a:pPr>
            <a:endParaRPr lang="en-US" dirty="0"/>
          </a:p>
          <a:p>
            <a:pPr>
              <a:buFont typeface="Wingdings" panose="05000000000000000000" pitchFamily="2" charset="2"/>
              <a:buChar char="v"/>
            </a:pPr>
            <a:endParaRPr lang="en-US" dirty="0"/>
          </a:p>
        </p:txBody>
      </p:sp>
    </p:spTree>
    <p:extLst>
      <p:ext uri="{BB962C8B-B14F-4D97-AF65-F5344CB8AC3E}">
        <p14:creationId xmlns:p14="http://schemas.microsoft.com/office/powerpoint/2010/main" val="1528004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Missouri – Anna Hui</a:t>
            </a:r>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5128963"/>
          </a:xfrm>
        </p:spPr>
        <p:txBody>
          <a:bodyPr>
            <a:normAutofit fontScale="85000" lnSpcReduction="10000"/>
          </a:bodyPr>
          <a:lstStyle/>
          <a:p>
            <a:pPr marL="0" indent="0">
              <a:buNone/>
            </a:pPr>
            <a:r>
              <a:rPr lang="en-US" sz="2800" b="1" dirty="0"/>
              <a:t>Our State-Specific Considerations</a:t>
            </a:r>
          </a:p>
          <a:p>
            <a:pPr>
              <a:buFont typeface="Wingdings" panose="05000000000000000000" pitchFamily="2" charset="2"/>
              <a:buChar char="v"/>
            </a:pPr>
            <a:r>
              <a:rPr lang="en-US" dirty="0"/>
              <a:t>Since 2018, Missouri has partnered with the Coleridge Initiative to train State of Missouri staff through their </a:t>
            </a:r>
            <a:r>
              <a:rPr lang="en-US" u="sng" dirty="0">
                <a:hlinkClick r:id="rId2"/>
              </a:rPr>
              <a:t>Applied Data Analytics Program</a:t>
            </a:r>
            <a:r>
              <a:rPr lang="en-US" dirty="0"/>
              <a:t>.</a:t>
            </a:r>
          </a:p>
          <a:p>
            <a:pPr>
              <a:buFont typeface="Wingdings" panose="05000000000000000000" pitchFamily="2" charset="2"/>
              <a:buChar char="v"/>
            </a:pPr>
            <a:r>
              <a:rPr lang="en-US" dirty="0"/>
              <a:t>Training covered core data analytics techniques by working on specific projects using real-world micro-data. During this training, students have access to the Administrative Data Research Facility (ADRF) which provides a secure platform to host confidential micro-data. The ADRF is designed to promote collaboration, facilitate documentation, and provide information about use to data stewards. Missouri is considering using the ADRF for expanding internal data analytics. </a:t>
            </a:r>
          </a:p>
          <a:p>
            <a:pPr>
              <a:buFont typeface="Wingdings" panose="05000000000000000000" pitchFamily="2" charset="2"/>
              <a:buChar char="v"/>
            </a:pPr>
            <a:r>
              <a:rPr lang="en-US" dirty="0"/>
              <a:t>In 2019, Missouri partnered with Illinois, Indiana, Ohio and Kentucky to form the Midwest Data Collaborative with the intent to create a regional data-sharing framework.</a:t>
            </a:r>
          </a:p>
          <a:p>
            <a:pPr>
              <a:buFont typeface="Wingdings" panose="05000000000000000000" pitchFamily="2" charset="2"/>
              <a:buChar char="v"/>
            </a:pPr>
            <a:r>
              <a:rPr lang="en-US" dirty="0"/>
              <a:t>A variety of research partnerships exist with the University of Missouri system as well as other private higher education institutions, like the Washington University in St. Louis</a:t>
            </a:r>
            <a:endParaRPr lang="en-US" dirty="0">
              <a:highlight>
                <a:srgbClr val="000080"/>
              </a:highlight>
            </a:endParaRPr>
          </a:p>
        </p:txBody>
      </p:sp>
    </p:spTree>
    <p:extLst>
      <p:ext uri="{BB962C8B-B14F-4D97-AF65-F5344CB8AC3E}">
        <p14:creationId xmlns:p14="http://schemas.microsoft.com/office/powerpoint/2010/main" val="3521556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South Carolina – Elisabeth kovacs</a:t>
            </a:r>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lstStyle/>
          <a:p>
            <a:pPr marL="0" indent="0">
              <a:buNone/>
            </a:pPr>
            <a:r>
              <a:rPr lang="en-US" sz="2800" b="1" dirty="0"/>
              <a:t>How We Look at Evidence</a:t>
            </a:r>
          </a:p>
          <a:p>
            <a:pPr marL="0" indent="0">
              <a:buNone/>
            </a:pPr>
            <a:endParaRPr lang="en-US" sz="2800" b="1" dirty="0"/>
          </a:p>
          <a:p>
            <a:pPr>
              <a:buFont typeface="Wingdings" pitchFamily="2" charset="2"/>
              <a:buChar char="v"/>
            </a:pPr>
            <a:r>
              <a:rPr lang="en-US" dirty="0"/>
              <a:t>Policy and budget decisions are made based on data analysis.  </a:t>
            </a:r>
          </a:p>
          <a:p>
            <a:pPr>
              <a:buFont typeface="Wingdings" pitchFamily="2" charset="2"/>
              <a:buChar char="v"/>
            </a:pPr>
            <a:r>
              <a:rPr lang="en-US" dirty="0"/>
              <a:t>Individual agencies utilize various data systems to collect, disseminate and analyze their own data.  </a:t>
            </a:r>
          </a:p>
          <a:p>
            <a:pPr>
              <a:buFont typeface="Wingdings" pitchFamily="2" charset="2"/>
              <a:buChar char="v"/>
            </a:pPr>
            <a:r>
              <a:rPr lang="en-US" dirty="0"/>
              <a:t>Opportunity for a better mechanism for data administration for workforce and education to better align training and industry needs.  </a:t>
            </a:r>
          </a:p>
        </p:txBody>
      </p:sp>
    </p:spTree>
    <p:extLst>
      <p:ext uri="{BB962C8B-B14F-4D97-AF65-F5344CB8AC3E}">
        <p14:creationId xmlns:p14="http://schemas.microsoft.com/office/powerpoint/2010/main" val="3295789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South Carolina – Elisabeth kovacs</a:t>
            </a:r>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lstStyle/>
          <a:p>
            <a:pPr marL="0" indent="0">
              <a:buNone/>
            </a:pPr>
            <a:r>
              <a:rPr lang="en-US" sz="2800" b="1" dirty="0"/>
              <a:t>How We Are Organized in Our State For Evidence and Data</a:t>
            </a:r>
          </a:p>
          <a:p>
            <a:pPr>
              <a:buFont typeface="Wingdings" pitchFamily="2" charset="2"/>
              <a:buChar char="v"/>
            </a:pPr>
            <a:r>
              <a:rPr lang="en-US" dirty="0"/>
              <a:t>Mostly decentralized; however healthcare data is centralized within our Office of Revenue and Fiscal Affairs.</a:t>
            </a:r>
          </a:p>
          <a:p>
            <a:pPr>
              <a:buFont typeface="Wingdings" pitchFamily="2" charset="2"/>
              <a:buChar char="v"/>
            </a:pPr>
            <a:endParaRPr lang="en-US" dirty="0"/>
          </a:p>
        </p:txBody>
      </p:sp>
      <p:pic>
        <p:nvPicPr>
          <p:cNvPr id="4" name="Picture 3">
            <a:extLst>
              <a:ext uri="{FF2B5EF4-FFF2-40B4-BE49-F238E27FC236}">
                <a16:creationId xmlns:a16="http://schemas.microsoft.com/office/drawing/2014/main" id="{3DDB11A2-10B5-41F6-A312-EEFA67FD06D2}"/>
              </a:ext>
            </a:extLst>
          </p:cNvPr>
          <p:cNvPicPr>
            <a:picLocks noChangeAspect="1"/>
          </p:cNvPicPr>
          <p:nvPr/>
        </p:nvPicPr>
        <p:blipFill rotWithShape="1">
          <a:blip r:embed="rId2">
            <a:extLst>
              <a:ext uri="{28A0092B-C50C-407E-A947-70E740481C1C}">
                <a14:useLocalDpi xmlns:a14="http://schemas.microsoft.com/office/drawing/2010/main" val="0"/>
              </a:ext>
            </a:extLst>
          </a:blip>
          <a:srcRect l="1809" t="7679" r="2005" b="3693"/>
          <a:stretch/>
        </p:blipFill>
        <p:spPr>
          <a:xfrm>
            <a:off x="3066078" y="2884580"/>
            <a:ext cx="5431880" cy="3867562"/>
          </a:xfrm>
          <a:prstGeom prst="rect">
            <a:avLst/>
          </a:prstGeom>
        </p:spPr>
      </p:pic>
    </p:spTree>
    <p:extLst>
      <p:ext uri="{BB962C8B-B14F-4D97-AF65-F5344CB8AC3E}">
        <p14:creationId xmlns:p14="http://schemas.microsoft.com/office/powerpoint/2010/main" val="1027294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South Carolina – Elisabeth kovacs</a:t>
            </a:r>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250066"/>
            <a:ext cx="9905999" cy="4541135"/>
          </a:xfrm>
        </p:spPr>
        <p:txBody>
          <a:bodyPr>
            <a:normAutofit fontScale="92500" lnSpcReduction="10000"/>
          </a:bodyPr>
          <a:lstStyle/>
          <a:p>
            <a:pPr marL="0" indent="0">
              <a:buNone/>
            </a:pPr>
            <a:r>
              <a:rPr lang="en-US" sz="2800" b="1" dirty="0"/>
              <a:t>Our State-Specific Considerations</a:t>
            </a:r>
          </a:p>
          <a:p>
            <a:pPr>
              <a:buFont typeface="Wingdings" pitchFamily="2" charset="2"/>
              <a:buChar char="v"/>
            </a:pPr>
            <a:r>
              <a:rPr lang="en-US" dirty="0"/>
              <a:t>Governance Policy</a:t>
            </a:r>
          </a:p>
          <a:p>
            <a:pPr lvl="1">
              <a:buFont typeface="Wingdings" pitchFamily="2" charset="2"/>
              <a:buChar char="v"/>
            </a:pPr>
            <a:r>
              <a:rPr lang="en-US" dirty="0"/>
              <a:t>Advancing data governance among stakeholders.</a:t>
            </a:r>
          </a:p>
          <a:p>
            <a:pPr lvl="1">
              <a:buFont typeface="Wingdings" pitchFamily="2" charset="2"/>
              <a:buChar char="v"/>
            </a:pPr>
            <a:r>
              <a:rPr lang="en-US" dirty="0"/>
              <a:t>Understanding actual versus the perceived restrictions in sharing data.</a:t>
            </a:r>
          </a:p>
          <a:p>
            <a:pPr>
              <a:buFont typeface="Wingdings" pitchFamily="2" charset="2"/>
              <a:buChar char="v"/>
            </a:pPr>
            <a:r>
              <a:rPr lang="en-US" dirty="0"/>
              <a:t>Data Sharing Process Management</a:t>
            </a:r>
          </a:p>
          <a:p>
            <a:pPr lvl="1">
              <a:buFont typeface="Wingdings" pitchFamily="2" charset="2"/>
              <a:buChar char="v"/>
            </a:pPr>
            <a:r>
              <a:rPr lang="en-US" dirty="0"/>
              <a:t>Identifying and prioritizing initiatives mutually beneficial to stakeholders.</a:t>
            </a:r>
          </a:p>
          <a:p>
            <a:pPr>
              <a:buFont typeface="Wingdings" pitchFamily="2" charset="2"/>
              <a:buChar char="v"/>
            </a:pPr>
            <a:r>
              <a:rPr lang="en-US" dirty="0"/>
              <a:t>Information Technology</a:t>
            </a:r>
          </a:p>
          <a:p>
            <a:pPr lvl="1">
              <a:buFont typeface="Wingdings" pitchFamily="2" charset="2"/>
              <a:buChar char="v"/>
            </a:pPr>
            <a:r>
              <a:rPr lang="en-US" dirty="0"/>
              <a:t>More efficient ways to inventory, document and manage data with an emphasis on data security.</a:t>
            </a:r>
          </a:p>
          <a:p>
            <a:pPr>
              <a:buFont typeface="Wingdings" pitchFamily="2" charset="2"/>
              <a:buChar char="v"/>
            </a:pPr>
            <a:r>
              <a:rPr lang="en-US" dirty="0"/>
              <a:t>Data Sharing Outcomes and Evaluation Metrics</a:t>
            </a:r>
          </a:p>
          <a:p>
            <a:pPr>
              <a:buFont typeface="Wingdings" pitchFamily="2" charset="2"/>
              <a:buChar char="v"/>
            </a:pPr>
            <a:endParaRPr lang="en-US" dirty="0"/>
          </a:p>
        </p:txBody>
      </p:sp>
      <p:sp>
        <p:nvSpPr>
          <p:cNvPr id="4" name="TextBox 3">
            <a:extLst>
              <a:ext uri="{FF2B5EF4-FFF2-40B4-BE49-F238E27FC236}">
                <a16:creationId xmlns:a16="http://schemas.microsoft.com/office/drawing/2014/main" id="{7CE3D0B0-7124-B24D-8604-22BC91364012}"/>
              </a:ext>
            </a:extLst>
          </p:cNvPr>
          <p:cNvSpPr txBox="1"/>
          <p:nvPr/>
        </p:nvSpPr>
        <p:spPr>
          <a:xfrm>
            <a:off x="10613985" y="6504972"/>
            <a:ext cx="311304" cy="369332"/>
          </a:xfrm>
          <a:prstGeom prst="rect">
            <a:avLst/>
          </a:prstGeom>
          <a:noFill/>
        </p:spPr>
        <p:txBody>
          <a:bodyPr wrap="none" rtlCol="0">
            <a:spAutoFit/>
          </a:bodyPr>
          <a:lstStyle/>
          <a:p>
            <a:fld id="{FC5488E6-6A79-4049-A905-22805EB36CCB}" type="slidenum">
              <a:rPr lang="en-US" smtClean="0"/>
              <a:t>8</a:t>
            </a:fld>
            <a:endParaRPr lang="en-US" dirty="0"/>
          </a:p>
        </p:txBody>
      </p:sp>
    </p:spTree>
    <p:extLst>
      <p:ext uri="{BB962C8B-B14F-4D97-AF65-F5344CB8AC3E}">
        <p14:creationId xmlns:p14="http://schemas.microsoft.com/office/powerpoint/2010/main" val="3424455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23C6-3286-D048-AD3A-95B783A62165}"/>
              </a:ext>
            </a:extLst>
          </p:cNvPr>
          <p:cNvSpPr>
            <a:spLocks noGrp="1"/>
          </p:cNvSpPr>
          <p:nvPr>
            <p:ph type="title"/>
          </p:nvPr>
        </p:nvSpPr>
        <p:spPr>
          <a:xfrm>
            <a:off x="1143001" y="248128"/>
            <a:ext cx="9905998" cy="1129259"/>
          </a:xfrm>
        </p:spPr>
        <p:txBody>
          <a:bodyPr/>
          <a:lstStyle/>
          <a:p>
            <a:r>
              <a:rPr lang="en-US" dirty="0"/>
              <a:t>Tennessee – </a:t>
            </a:r>
            <a:r>
              <a:rPr lang="en-US" dirty="0" err="1"/>
              <a:t>christin</a:t>
            </a:r>
            <a:r>
              <a:rPr lang="en-US" dirty="0"/>
              <a:t> </a:t>
            </a:r>
            <a:r>
              <a:rPr lang="en-US" dirty="0" err="1"/>
              <a:t>lotz</a:t>
            </a:r>
            <a:endParaRPr lang="en-US" dirty="0"/>
          </a:p>
        </p:txBody>
      </p:sp>
      <p:sp>
        <p:nvSpPr>
          <p:cNvPr id="3" name="Content Placeholder 2">
            <a:extLst>
              <a:ext uri="{FF2B5EF4-FFF2-40B4-BE49-F238E27FC236}">
                <a16:creationId xmlns:a16="http://schemas.microsoft.com/office/drawing/2014/main" id="{2CBFABAE-82D4-2F45-BD49-21F080C4E3A7}"/>
              </a:ext>
            </a:extLst>
          </p:cNvPr>
          <p:cNvSpPr>
            <a:spLocks noGrp="1"/>
          </p:cNvSpPr>
          <p:nvPr>
            <p:ph idx="1"/>
          </p:nvPr>
        </p:nvSpPr>
        <p:spPr>
          <a:xfrm>
            <a:off x="1141412" y="1095375"/>
            <a:ext cx="10040938" cy="5095875"/>
          </a:xfrm>
        </p:spPr>
        <p:txBody>
          <a:bodyPr>
            <a:normAutofit/>
          </a:bodyPr>
          <a:lstStyle/>
          <a:p>
            <a:pPr marL="0" indent="0">
              <a:buNone/>
            </a:pPr>
            <a:r>
              <a:rPr lang="en-US" sz="2800" b="1" dirty="0"/>
              <a:t>How We Look at Evidence</a:t>
            </a:r>
          </a:p>
          <a:p>
            <a:pPr>
              <a:buFont typeface="Wingdings" pitchFamily="2" charset="2"/>
              <a:buChar char="v"/>
            </a:pPr>
            <a:r>
              <a:rPr lang="en-US" dirty="0"/>
              <a:t>Inventory the Base Budget: </a:t>
            </a:r>
          </a:p>
          <a:p>
            <a:pPr lvl="1">
              <a:buFont typeface="Wingdings" pitchFamily="2" charset="2"/>
              <a:buChar char="v"/>
            </a:pPr>
            <a:r>
              <a:rPr lang="en-US" dirty="0"/>
              <a:t>Determine what programs we fund, how much funding there is for each, and their level of evidence. </a:t>
            </a:r>
          </a:p>
          <a:p>
            <a:pPr>
              <a:buFont typeface="Wingdings" pitchFamily="2" charset="2"/>
              <a:buChar char="v"/>
            </a:pPr>
            <a:r>
              <a:rPr lang="en-US" dirty="0"/>
              <a:t>Include Evidence in Cost Increase/Reduction Plans: </a:t>
            </a:r>
          </a:p>
          <a:p>
            <a:pPr lvl="1">
              <a:buFont typeface="Wingdings" pitchFamily="2" charset="2"/>
              <a:buChar char="v"/>
            </a:pPr>
            <a:r>
              <a:rPr lang="en-US" dirty="0"/>
              <a:t>Provide a tool for departments to use that explains the level and type of evidence tied to cost increases.</a:t>
            </a:r>
          </a:p>
          <a:p>
            <a:pPr>
              <a:buFont typeface="Wingdings" pitchFamily="2" charset="2"/>
              <a:buChar char="v"/>
            </a:pPr>
            <a:r>
              <a:rPr lang="en-US" dirty="0"/>
              <a:t>Streamline Data Management to Improve Data Usage: </a:t>
            </a:r>
          </a:p>
          <a:p>
            <a:pPr lvl="1">
              <a:buFont typeface="Wingdings" pitchFamily="2" charset="2"/>
              <a:buChar char="v"/>
            </a:pPr>
            <a:r>
              <a:rPr lang="en-US" dirty="0"/>
              <a:t>Improve the ability for agency data sets to speak to one another in order to answer meaningful questions about program impact. </a:t>
            </a:r>
          </a:p>
          <a:p>
            <a:pPr>
              <a:buFont typeface="Wingdings" pitchFamily="2" charset="2"/>
              <a:buChar char="v"/>
            </a:pPr>
            <a:endParaRPr lang="en-US" dirty="0">
              <a:highlight>
                <a:srgbClr val="000080"/>
              </a:highlight>
            </a:endParaRPr>
          </a:p>
        </p:txBody>
      </p:sp>
    </p:spTree>
    <p:extLst>
      <p:ext uri="{BB962C8B-B14F-4D97-AF65-F5344CB8AC3E}">
        <p14:creationId xmlns:p14="http://schemas.microsoft.com/office/powerpoint/2010/main" val="24740043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otalTime>8</TotalTime>
  <Words>1196</Words>
  <Application>Microsoft Office PowerPoint</Application>
  <PresentationFormat>Widescreen</PresentationFormat>
  <Paragraphs>116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Tw Cen MT</vt:lpstr>
      <vt:lpstr>Wingdings</vt:lpstr>
      <vt:lpstr>Circuit</vt:lpstr>
      <vt:lpstr>State Perspectives Anna Hui Elisabeth Kovacs Christin Lotz Kimberly Murnieks</vt:lpstr>
      <vt:lpstr>Agenda </vt:lpstr>
      <vt:lpstr>Missouri – Anna Hui</vt:lpstr>
      <vt:lpstr>Missouri – Anna Hui</vt:lpstr>
      <vt:lpstr>Missouri – Anna Hui</vt:lpstr>
      <vt:lpstr>South Carolina – Elisabeth kovacs</vt:lpstr>
      <vt:lpstr>South Carolina – Elisabeth kovacs</vt:lpstr>
      <vt:lpstr>South Carolina – Elisabeth kovacs</vt:lpstr>
      <vt:lpstr>Tennessee – christin lotz</vt:lpstr>
      <vt:lpstr>Tennessee – christin lotz</vt:lpstr>
      <vt:lpstr>Tennessee – christin lotz</vt:lpstr>
      <vt:lpstr>OHIO – kim murnieks</vt:lpstr>
      <vt:lpstr>OHIO – kim murnieks</vt:lpstr>
      <vt:lpstr>OHIO – kim murnieks</vt:lpstr>
      <vt:lpstr>Overall State-Level challenges &amp;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Perspectives Anna Hui Elisabeth Kovacs Christin Lotz Kimberly Murnieks</dc:title>
  <dc:creator>Peter Bonner</dc:creator>
  <cp:lastModifiedBy>Marrone, Gianna</cp:lastModifiedBy>
  <cp:revision>1</cp:revision>
  <dcterms:created xsi:type="dcterms:W3CDTF">2020-12-16T03:41:22Z</dcterms:created>
  <dcterms:modified xsi:type="dcterms:W3CDTF">2020-12-16T16:04:59Z</dcterms:modified>
</cp:coreProperties>
</file>