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56" r:id="rId2"/>
    <p:sldMasterId id="2147483660" r:id="rId3"/>
    <p:sldMasterId id="2147483662" r:id="rId4"/>
    <p:sldMasterId id="2147483665" r:id="rId5"/>
    <p:sldMasterId id="2147483669" r:id="rId6"/>
  </p:sldMasterIdLst>
  <p:handoutMasterIdLst>
    <p:handoutMasterId r:id="rId16"/>
  </p:handoutMasterIdLst>
  <p:sldIdLst>
    <p:sldId id="256" r:id="rId7"/>
    <p:sldId id="272" r:id="rId8"/>
    <p:sldId id="257" r:id="rId9"/>
    <p:sldId id="267" r:id="rId10"/>
    <p:sldId id="268" r:id="rId11"/>
    <p:sldId id="270" r:id="rId12"/>
    <p:sldId id="273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FAA"/>
    <a:srgbClr val="904799"/>
    <a:srgbClr val="DBA111"/>
    <a:srgbClr val="0055B8"/>
    <a:srgbClr val="C3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6"/>
    <p:restoredTop sz="94538"/>
  </p:normalViewPr>
  <p:slideViewPr>
    <p:cSldViewPr snapToGrid="0" snapToObjects="1">
      <p:cViewPr varScale="1">
        <p:scale>
          <a:sx n="108" d="100"/>
          <a:sy n="108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23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k\OneDrive%20-%20National%20League%20of%20Cities\David%20Park\Data%20Working%20Group\Data%20Consortium\Federal%20Advisory%20Committee\December%202020%20Presentation\layoffs%20furloug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1" dirty="0"/>
              <a:t>Municipal Employment by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'Employment by Category'!$H$1</c:f>
              <c:strCache>
                <c:ptCount val="1"/>
                <c:pt idx="0">
                  <c:v>%Total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6-4869-80A9-537BB2F750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6-4869-80A9-537BB2F750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86-4869-80A9-537BB2F750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86-4869-80A9-537BB2F750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86-4869-80A9-537BB2F750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86-4869-80A9-537BB2F750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A86-4869-80A9-537BB2F750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A86-4869-80A9-537BB2F750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A86-4869-80A9-537BB2F7504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A86-4869-80A9-537BB2F7504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A86-4869-80A9-537BB2F7504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A86-4869-80A9-537BB2F75045}"/>
              </c:ext>
            </c:extLst>
          </c:dPt>
          <c:dLbls>
            <c:dLbl>
              <c:idx val="9"/>
              <c:layout>
                <c:manualLayout>
                  <c:x val="-0.14834964058730607"/>
                  <c:y val="-3.85990701674236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86-4869-80A9-537BB2F75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'Employment by Category'!$F$2:$F$13</c:f>
              <c:strCache>
                <c:ptCount val="12"/>
                <c:pt idx="0">
                  <c:v>Public Safety</c:v>
                </c:pt>
                <c:pt idx="1">
                  <c:v>Education</c:v>
                </c:pt>
                <c:pt idx="2">
                  <c:v>Utilities</c:v>
                </c:pt>
                <c:pt idx="3">
                  <c:v>Transportation</c:v>
                </c:pt>
                <c:pt idx="4">
                  <c:v>Administration</c:v>
                </c:pt>
                <c:pt idx="5">
                  <c:v>Health and Social Services</c:v>
                </c:pt>
                <c:pt idx="6">
                  <c:v>Parks and Rec</c:v>
                </c:pt>
                <c:pt idx="7">
                  <c:v>Waste Management</c:v>
                </c:pt>
                <c:pt idx="8">
                  <c:v>Courts</c:v>
                </c:pt>
                <c:pt idx="9">
                  <c:v>Housing and Community Development</c:v>
                </c:pt>
                <c:pt idx="10">
                  <c:v>Libraries</c:v>
                </c:pt>
                <c:pt idx="11">
                  <c:v>Other</c:v>
                </c:pt>
              </c:strCache>
            </c:strRef>
          </c:cat>
          <c:val>
            <c:numRef>
              <c:f>'Employment by Category'!$H$2:$H$13</c:f>
              <c:numCache>
                <c:formatCode>0.0%</c:formatCode>
                <c:ptCount val="12"/>
                <c:pt idx="0">
                  <c:v>0.32381869518091611</c:v>
                </c:pt>
                <c:pt idx="1">
                  <c:v>0.161586110721641</c:v>
                </c:pt>
                <c:pt idx="2">
                  <c:v>9.6471092968800506E-2</c:v>
                </c:pt>
                <c:pt idx="3">
                  <c:v>9.2965442200630188E-2</c:v>
                </c:pt>
                <c:pt idx="4">
                  <c:v>8.2028701754798386E-2</c:v>
                </c:pt>
                <c:pt idx="5">
                  <c:v>6.949592679566477E-2</c:v>
                </c:pt>
                <c:pt idx="6">
                  <c:v>4.3747381571468513E-2</c:v>
                </c:pt>
                <c:pt idx="7">
                  <c:v>2.8268113648403922E-2</c:v>
                </c:pt>
                <c:pt idx="8">
                  <c:v>2.036854040502839E-2</c:v>
                </c:pt>
                <c:pt idx="9">
                  <c:v>1.7239439599622864E-2</c:v>
                </c:pt>
                <c:pt idx="10">
                  <c:v>1.3763174001345002E-2</c:v>
                </c:pt>
                <c:pt idx="11">
                  <c:v>5.024738115168037E-2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A86-4869-80A9-537BB2F75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979E25-EEA2-4056-8544-1EB2E2C67D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08CB5-6EC4-4CA9-82E2-58B8D662E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37C0A-07A4-4965-9AF6-9440DE2F1B1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2AE6E-596F-4E4E-B664-477C5FC348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E3C84-3EBF-4E1A-B16C-0F2216A72A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71908-135C-4BD6-A2D4-9A293E32C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2FAA73-8CD1-8940-A322-D1A60E2B3A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913" y="247650"/>
            <a:ext cx="9278937" cy="70061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55B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0F50D3-C03B-E143-99AB-1A1C90E125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913" y="1139472"/>
            <a:ext cx="8782050" cy="1016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142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B67974-8B7B-6245-854B-2C58DD981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50" y="6502400"/>
            <a:ext cx="10025239" cy="35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info here – hashtag, website, etc. Make sure to duplicate throughout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4CFBAB-7212-A946-8E9B-506275B874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13" y="1292225"/>
            <a:ext cx="8839200" cy="49403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65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B67974-8B7B-6245-854B-2C58DD981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50" y="6502400"/>
            <a:ext cx="10025239" cy="35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info here – hashtag, website, etc. Make sure to duplicate throughout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FBBCB-D9FF-4441-AF30-B7910DF757EA}"/>
              </a:ext>
            </a:extLst>
          </p:cNvPr>
          <p:cNvSpPr txBox="1"/>
          <p:nvPr userDrawn="1"/>
        </p:nvSpPr>
        <p:spPr>
          <a:xfrm>
            <a:off x="472612" y="1171254"/>
            <a:ext cx="868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55B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GET IN TOUCH.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C9A36-9408-1C43-8CC1-F76BD4AA03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6321" y="4942321"/>
            <a:ext cx="5353050" cy="1098884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Add Name, Title, Twitter Handle, Etc. Here. Adjust up and down as needed.</a:t>
            </a:r>
          </a:p>
        </p:txBody>
      </p:sp>
    </p:spTree>
    <p:extLst>
      <p:ext uri="{BB962C8B-B14F-4D97-AF65-F5344CB8AC3E}">
        <p14:creationId xmlns:p14="http://schemas.microsoft.com/office/powerpoint/2010/main" val="328110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7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3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0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55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59056C-FD43-554C-991C-2624B94D2D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56DBA76-AB4F-AE4E-9BDD-26E91020DD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342519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41064D7-1E70-1644-822F-0C5A3D43A5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231497-A874-DB47-87E2-61D88DE30E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blue sky&#10;&#10;Description automatically generated">
            <a:extLst>
              <a:ext uri="{FF2B5EF4-FFF2-40B4-BE49-F238E27FC236}">
                <a16:creationId xmlns:a16="http://schemas.microsoft.com/office/drawing/2014/main" id="{172E48C3-3A36-9544-BF1C-BEAB3AF8C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25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1F956-8530-DE46-9FB3-FD5B17CD7F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98" y="1633694"/>
            <a:ext cx="5801712" cy="2214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7DFD59-CCAE-B847-83B6-8987687FB1DA}"/>
              </a:ext>
            </a:extLst>
          </p:cNvPr>
          <p:cNvSpPr txBox="1"/>
          <p:nvPr userDrawn="1"/>
        </p:nvSpPr>
        <p:spPr>
          <a:xfrm>
            <a:off x="3523672" y="-1846660"/>
            <a:ext cx="6308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icon: National League of Cities 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 icon: @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leagueofcities</a:t>
            </a:r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LinkedIn Icon: National League of Cities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 Icon: @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leagueofcities</a:t>
            </a:r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63062-8826-F54C-BF3F-AC08125DC9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369" y="6092411"/>
            <a:ext cx="657464" cy="6751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4E9780-1C07-4A44-B212-2D9D696BC0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226" y="6092411"/>
            <a:ext cx="657464" cy="675194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1605ED-3402-674A-A08E-84AB2145E4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962" y="6071615"/>
            <a:ext cx="657464" cy="675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234449-B163-9147-AA39-5BE8C3A959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890" y="6071616"/>
            <a:ext cx="657464" cy="6751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59301D-99C2-2A44-A6E6-4D41266C8841}"/>
              </a:ext>
            </a:extLst>
          </p:cNvPr>
          <p:cNvSpPr/>
          <p:nvPr userDrawn="1"/>
        </p:nvSpPr>
        <p:spPr>
          <a:xfrm>
            <a:off x="341645" y="6298706"/>
            <a:ext cx="2941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u="none" strike="noStrike" kern="1200" dirty="0">
                <a:solidFill>
                  <a:srgbClr val="0055B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@LEAGUEOFCITIES</a:t>
            </a:r>
            <a:endParaRPr lang="en-US" sz="2000" b="1" dirty="0">
              <a:solidFill>
                <a:srgbClr val="0055B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2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45717-5C13-7E46-8AC4-2C97D89CB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302735"/>
            <a:ext cx="10497089" cy="104132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Advisory Committee on Data for Evidence Building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9915A-2357-5140-929A-803084AC5E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913" y="1530210"/>
            <a:ext cx="11056382" cy="7633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Local Perspectives				David Park (NLC)	</a:t>
            </a:r>
          </a:p>
          <a:p>
            <a:pPr marL="0" indent="0">
              <a:buNone/>
            </a:pPr>
            <a:r>
              <a:rPr lang="en-US" dirty="0"/>
              <a:t>December 2020				Laila Alequresh (Dallas)	</a:t>
            </a:r>
          </a:p>
        </p:txBody>
      </p:sp>
    </p:spTree>
    <p:extLst>
      <p:ext uri="{BB962C8B-B14F-4D97-AF65-F5344CB8AC3E}">
        <p14:creationId xmlns:p14="http://schemas.microsoft.com/office/powerpoint/2010/main" val="165160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FD67D-3E43-4609-9F83-E557A97B1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13" y="1292225"/>
            <a:ext cx="11218920" cy="49403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Background Questions</a:t>
            </a:r>
          </a:p>
          <a:p>
            <a:pPr lvl="0"/>
            <a:r>
              <a:rPr lang="en-US" dirty="0"/>
              <a:t>What are things about cities that the Federal government should know? </a:t>
            </a:r>
          </a:p>
          <a:p>
            <a:pPr lvl="0"/>
            <a:r>
              <a:rPr lang="en-US" dirty="0"/>
              <a:t>What are the major gaps to achieving the objectives of the Foundations for Evidence-Based Policymaking Act?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C7C7F-2F21-4570-847A-6B52D85646A9}"/>
              </a:ext>
            </a:extLst>
          </p:cNvPr>
          <p:cNvPicPr/>
          <p:nvPr/>
        </p:nvPicPr>
        <p:blipFill rotWithShape="1">
          <a:blip r:embed="rId2"/>
          <a:srcRect l="27479" r="33545" b="17727"/>
          <a:stretch/>
        </p:blipFill>
        <p:spPr>
          <a:xfrm>
            <a:off x="74815" y="5826743"/>
            <a:ext cx="2152996" cy="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3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8EB32F-CE22-4C13-9407-DF8F7C60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921" y="2751241"/>
            <a:ext cx="4659191" cy="41095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F888-F2BD-364A-94F0-B1528DDC9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12" y="1413412"/>
            <a:ext cx="8961006" cy="4940300"/>
          </a:xfrm>
        </p:spPr>
        <p:txBody>
          <a:bodyPr/>
          <a:lstStyle/>
          <a:p>
            <a:pPr marL="0" indent="0">
              <a:buClr>
                <a:srgbClr val="DBA111"/>
              </a:buClr>
              <a:buNone/>
            </a:pPr>
            <a:r>
              <a:rPr lang="en-US" b="1" dirty="0"/>
              <a:t>Census Forms of Local Government (Count)</a:t>
            </a:r>
          </a:p>
          <a:p>
            <a:pPr>
              <a:buClr>
                <a:srgbClr val="DBA111"/>
              </a:buClr>
            </a:pPr>
            <a:r>
              <a:rPr lang="en-US" dirty="0"/>
              <a:t>County (3,031)</a:t>
            </a:r>
          </a:p>
          <a:p>
            <a:pPr>
              <a:buClr>
                <a:srgbClr val="DBA111"/>
              </a:buClr>
            </a:pPr>
            <a:r>
              <a:rPr lang="en-US" dirty="0"/>
              <a:t>Municipalities (19,495)</a:t>
            </a:r>
          </a:p>
          <a:p>
            <a:pPr>
              <a:buClr>
                <a:srgbClr val="DBA111"/>
              </a:buClr>
            </a:pPr>
            <a:r>
              <a:rPr lang="en-US" dirty="0"/>
              <a:t>Townships (16,253)</a:t>
            </a:r>
          </a:p>
          <a:p>
            <a:pPr>
              <a:buClr>
                <a:srgbClr val="DBA111"/>
              </a:buClr>
            </a:pPr>
            <a:r>
              <a:rPr lang="en-US" dirty="0"/>
              <a:t>School Districts (14,061)</a:t>
            </a:r>
          </a:p>
          <a:p>
            <a:pPr marL="0" indent="0">
              <a:buClr>
                <a:srgbClr val="DBA111"/>
              </a:buClr>
              <a:buNone/>
            </a:pPr>
            <a:endParaRPr lang="en-US" dirty="0"/>
          </a:p>
          <a:p>
            <a:pPr marL="0" indent="0">
              <a:buClr>
                <a:srgbClr val="DBA111"/>
              </a:buClr>
              <a:buNone/>
            </a:pPr>
            <a:endParaRPr lang="en-US" dirty="0"/>
          </a:p>
          <a:p>
            <a:pPr marL="0" indent="0">
              <a:buClr>
                <a:srgbClr val="DBA111"/>
              </a:buClr>
              <a:buNone/>
            </a:pPr>
            <a:r>
              <a:rPr lang="en-US" sz="1400" dirty="0"/>
              <a:t>Source: 2017 Census of Governments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2B0CD-D177-4B9B-8A57-93CE780CCCB1}"/>
              </a:ext>
            </a:extLst>
          </p:cNvPr>
          <p:cNvSpPr/>
          <p:nvPr/>
        </p:nvSpPr>
        <p:spPr>
          <a:xfrm>
            <a:off x="736847" y="2388093"/>
            <a:ext cx="4216893" cy="55929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78E8964-C216-45B9-8017-48408688600D}"/>
              </a:ext>
            </a:extLst>
          </p:cNvPr>
          <p:cNvSpPr/>
          <p:nvPr/>
        </p:nvSpPr>
        <p:spPr>
          <a:xfrm>
            <a:off x="8052046" y="1910919"/>
            <a:ext cx="4012707" cy="1518081"/>
          </a:xfrm>
          <a:prstGeom prst="wedgeRectCallout">
            <a:avLst>
              <a:gd name="adj1" fmla="val -126584"/>
              <a:gd name="adj2" fmla="val -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Defn</a:t>
            </a:r>
            <a:r>
              <a:rPr lang="en-US" i="1" dirty="0">
                <a:solidFill>
                  <a:schemeClr val="tx1"/>
                </a:solidFill>
              </a:rPr>
              <a:t>. “political subdivision within which a municipal corporation has been established to provide general local government for a specific population concentration in a defined area.”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1EB8B-A6BF-4A8C-A282-4C538ED12D33}"/>
              </a:ext>
            </a:extLst>
          </p:cNvPr>
          <p:cNvPicPr/>
          <p:nvPr/>
        </p:nvPicPr>
        <p:blipFill rotWithShape="1">
          <a:blip r:embed="rId3"/>
          <a:srcRect l="27479" r="33545" b="17727"/>
          <a:stretch/>
        </p:blipFill>
        <p:spPr>
          <a:xfrm>
            <a:off x="74815" y="5826743"/>
            <a:ext cx="2152996" cy="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F888-F2BD-364A-94F0-B1528DDC9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12" y="1413412"/>
            <a:ext cx="11775228" cy="4940300"/>
          </a:xfrm>
        </p:spPr>
        <p:txBody>
          <a:bodyPr/>
          <a:lstStyle/>
          <a:p>
            <a:pPr marL="0" indent="0">
              <a:buClr>
                <a:srgbClr val="DBA111"/>
              </a:buClr>
              <a:buNone/>
            </a:pPr>
            <a:r>
              <a:rPr lang="en-US" b="1" dirty="0"/>
              <a:t>Characteristics of Municipalities</a:t>
            </a:r>
          </a:p>
          <a:p>
            <a:pPr>
              <a:buClr>
                <a:srgbClr val="DBA111"/>
              </a:buClr>
            </a:pPr>
            <a:r>
              <a:rPr lang="en-US" sz="2400" u="sng" dirty="0"/>
              <a:t>Pop Range</a:t>
            </a:r>
            <a:r>
              <a:rPr lang="en-US" sz="2400" dirty="0"/>
              <a:t>: 1 in </a:t>
            </a:r>
            <a:r>
              <a:rPr lang="en-US" sz="2400" dirty="0" err="1"/>
              <a:t>Minowi</a:t>
            </a:r>
            <a:r>
              <a:rPr lang="en-US" sz="2400" dirty="0"/>
              <a:t> Village, NE to 8.4M in New York City, NY</a:t>
            </a:r>
          </a:p>
          <a:p>
            <a:pPr>
              <a:buClr>
                <a:srgbClr val="DBA111"/>
              </a:buClr>
            </a:pPr>
            <a:r>
              <a:rPr lang="en-US" sz="2400" u="sng" dirty="0"/>
              <a:t>Total Pop in Municipalities</a:t>
            </a:r>
            <a:r>
              <a:rPr lang="en-US" sz="2400" dirty="0"/>
              <a:t>: 210M (63% US)</a:t>
            </a:r>
          </a:p>
          <a:p>
            <a:pPr>
              <a:buClr>
                <a:srgbClr val="DBA111"/>
              </a:buClr>
            </a:pPr>
            <a:r>
              <a:rPr lang="en-US" sz="2400" u="sng" dirty="0"/>
              <a:t>Average Pop Size</a:t>
            </a:r>
            <a:r>
              <a:rPr lang="en-US" sz="2400" dirty="0"/>
              <a:t>: 10,600</a:t>
            </a:r>
          </a:p>
          <a:p>
            <a:pPr>
              <a:buClr>
                <a:srgbClr val="DBA111"/>
              </a:buClr>
            </a:pPr>
            <a:r>
              <a:rPr lang="en-US" sz="2400" u="sng" dirty="0"/>
              <a:t>Average Municipal FTEs</a:t>
            </a:r>
            <a:r>
              <a:rPr lang="en-US" sz="2400" dirty="0"/>
              <a:t>: 120 </a:t>
            </a:r>
          </a:p>
          <a:p>
            <a:pPr>
              <a:buClr>
                <a:srgbClr val="DBA111"/>
              </a:buClr>
            </a:pPr>
            <a:endParaRPr lang="en-US" sz="2400" dirty="0"/>
          </a:p>
          <a:p>
            <a:pPr>
              <a:buClr>
                <a:srgbClr val="DBA111"/>
              </a:buClr>
            </a:pPr>
            <a:endParaRPr lang="en-US" sz="2400" dirty="0"/>
          </a:p>
          <a:p>
            <a:pPr>
              <a:buClr>
                <a:srgbClr val="DBA111"/>
              </a:buClr>
            </a:pPr>
            <a:endParaRPr lang="en-US" sz="2400" dirty="0"/>
          </a:p>
          <a:p>
            <a:pPr marL="0" indent="0">
              <a:buClr>
                <a:srgbClr val="DBA111"/>
              </a:buClr>
              <a:buNone/>
            </a:pPr>
            <a:r>
              <a:rPr lang="en-US" sz="1400" dirty="0"/>
              <a:t>Source: 2018 Census Pop Est., </a:t>
            </a:r>
            <a:br>
              <a:rPr lang="en-US" sz="1400" dirty="0"/>
            </a:br>
            <a:r>
              <a:rPr lang="en-US" sz="1400" dirty="0"/>
              <a:t>2018 Annual Survey of Public Employee and Payroll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21348EE-FA90-4E9C-AEA0-C9A781681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132254"/>
              </p:ext>
            </p:extLst>
          </p:nvPr>
        </p:nvGraphicFramePr>
        <p:xfrm>
          <a:off x="7439482" y="2589383"/>
          <a:ext cx="6124575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E24F897-944E-4977-8F98-6EB129948699}"/>
              </a:ext>
            </a:extLst>
          </p:cNvPr>
          <p:cNvSpPr/>
          <p:nvPr/>
        </p:nvSpPr>
        <p:spPr>
          <a:xfrm>
            <a:off x="7610608" y="2663302"/>
            <a:ext cx="4554755" cy="3426781"/>
          </a:xfrm>
          <a:prstGeom prst="wedgeRectCallout">
            <a:avLst>
              <a:gd name="adj1" fmla="val -99832"/>
              <a:gd name="adj2" fmla="val -255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17769D-69F1-43D6-B541-CF814B64DD7C}"/>
              </a:ext>
            </a:extLst>
          </p:cNvPr>
          <p:cNvSpPr/>
          <p:nvPr/>
        </p:nvSpPr>
        <p:spPr>
          <a:xfrm>
            <a:off x="736846" y="3324269"/>
            <a:ext cx="4589755" cy="39547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8B7C2-B59E-4EA3-AD05-AAEE471F2537}"/>
              </a:ext>
            </a:extLst>
          </p:cNvPr>
          <p:cNvPicPr/>
          <p:nvPr/>
        </p:nvPicPr>
        <p:blipFill rotWithShape="1">
          <a:blip r:embed="rId3"/>
          <a:srcRect l="27479" r="33545" b="17727"/>
          <a:stretch/>
        </p:blipFill>
        <p:spPr>
          <a:xfrm>
            <a:off x="74815" y="5826743"/>
            <a:ext cx="2152996" cy="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F888-F2BD-364A-94F0-B1528DDC9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12" y="1413412"/>
            <a:ext cx="8961006" cy="4940300"/>
          </a:xfrm>
        </p:spPr>
        <p:txBody>
          <a:bodyPr/>
          <a:lstStyle/>
          <a:p>
            <a:pPr marL="0" indent="0">
              <a:buClr>
                <a:srgbClr val="DBA111"/>
              </a:buClr>
              <a:buNone/>
            </a:pPr>
            <a:r>
              <a:rPr lang="en-US" b="1" dirty="0"/>
              <a:t>Challenges by Pop Category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C5A1EC8-6B62-43FE-883D-560EC2D88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85696"/>
              </p:ext>
            </p:extLst>
          </p:nvPr>
        </p:nvGraphicFramePr>
        <p:xfrm>
          <a:off x="602694" y="1965116"/>
          <a:ext cx="1102641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406026079"/>
                    </a:ext>
                  </a:extLst>
                </a:gridCol>
                <a:gridCol w="1367161">
                  <a:extLst>
                    <a:ext uri="{9D8B030D-6E8A-4147-A177-3AD203B41FA5}">
                      <a16:colId xmlns:a16="http://schemas.microsoft.com/office/drawing/2014/main" val="1756858003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2772735819"/>
                    </a:ext>
                  </a:extLst>
                </a:gridCol>
                <a:gridCol w="6735671">
                  <a:extLst>
                    <a:ext uri="{9D8B030D-6E8A-4147-A177-3AD203B41FA5}">
                      <a16:colId xmlns:a16="http://schemas.microsoft.com/office/drawing/2014/main" val="3786018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Pop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of Cities in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Pop in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Challenge(s)/Issue(s)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76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 full- or part-time staff.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Ex: Philly suburb Rose Valley, PA (Pop: 950); rural farm community Bremond, TX (Pop: 950)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1,001-4,000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Limited online staff directories.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Ex: Indy suburb Morristown, IN (Pop: 1,300); rural logging community Coquille, OR (Pop: 3,900)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13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4,001-20,000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Online municipal services.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Ex: Lowell, MI (Pop: 4,200) small town near Grand Rapids; Orlando suburb Longwood, FL (Pop: 15,100)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4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20,001-64,999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Open data portals.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Ex: college town Oxford, MS (Pop: 24,500); micropolitan area Aberdeen, SD (Pop: 28,600)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4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65,000+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115.7M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ACS 1-yr pop est. threshold.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Ex: Youngstown, OH (Pop: 65,000); DC suburb Frederick, MD (Pop: 72,100)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886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1CF710-B827-41D0-B571-41E419925B32}"/>
              </a:ext>
            </a:extLst>
          </p:cNvPr>
          <p:cNvSpPr txBox="1"/>
          <p:nvPr/>
        </p:nvSpPr>
        <p:spPr>
          <a:xfrm>
            <a:off x="602694" y="5128261"/>
            <a:ext cx="6169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Source: 2018 Census Pop Est., NLC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65CB2-547B-470E-85EA-02D893B21D09}"/>
              </a:ext>
            </a:extLst>
          </p:cNvPr>
          <p:cNvPicPr/>
          <p:nvPr/>
        </p:nvPicPr>
        <p:blipFill rotWithShape="1">
          <a:blip r:embed="rId2"/>
          <a:srcRect l="27479" r="33545" b="17727"/>
          <a:stretch/>
        </p:blipFill>
        <p:spPr>
          <a:xfrm>
            <a:off x="74815" y="5826743"/>
            <a:ext cx="2152996" cy="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F888-F2BD-364A-94F0-B1528DDC9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12" y="1413412"/>
            <a:ext cx="8961006" cy="4940300"/>
          </a:xfrm>
        </p:spPr>
        <p:txBody>
          <a:bodyPr/>
          <a:lstStyle/>
          <a:p>
            <a:pPr marL="0" indent="0">
              <a:buClr>
                <a:srgbClr val="DBA111"/>
              </a:buClr>
              <a:buNone/>
            </a:pPr>
            <a:r>
              <a:rPr lang="en-US" b="1" dirty="0"/>
              <a:t>Federal Funding and Reporting Chain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AE17E6-26A1-4AAC-B65D-458F95DFB816}"/>
              </a:ext>
            </a:extLst>
          </p:cNvPr>
          <p:cNvSpPr/>
          <p:nvPr/>
        </p:nvSpPr>
        <p:spPr>
          <a:xfrm>
            <a:off x="1848687" y="3732413"/>
            <a:ext cx="2041670" cy="7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Federal</a:t>
            </a:r>
          </a:p>
        </p:txBody>
      </p:sp>
      <p:pic>
        <p:nvPicPr>
          <p:cNvPr id="5" name="Graphic 4" descr="Court">
            <a:extLst>
              <a:ext uri="{FF2B5EF4-FFF2-40B4-BE49-F238E27FC236}">
                <a16:creationId xmlns:a16="http://schemas.microsoft.com/office/drawing/2014/main" id="{7D76151B-2D87-44D8-9A96-7226DAC0B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2322" y="2744718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94FC5B-119A-4E81-A102-B95A6EC8FACF}"/>
              </a:ext>
            </a:extLst>
          </p:cNvPr>
          <p:cNvSpPr/>
          <p:nvPr/>
        </p:nvSpPr>
        <p:spPr>
          <a:xfrm>
            <a:off x="4860665" y="3732413"/>
            <a:ext cx="2041670" cy="7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CFFE5-B2EB-471C-8D59-5B4E3CFA4D95}"/>
              </a:ext>
            </a:extLst>
          </p:cNvPr>
          <p:cNvSpPr/>
          <p:nvPr/>
        </p:nvSpPr>
        <p:spPr>
          <a:xfrm>
            <a:off x="7718799" y="1981462"/>
            <a:ext cx="2647171" cy="136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governmental agencies (e.g., Council of Governments, Metropolitan Planning Organizations)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C9BA75-E32A-4360-B1AA-BA3029A0FD2F}"/>
              </a:ext>
            </a:extLst>
          </p:cNvPr>
          <p:cNvSpPr/>
          <p:nvPr/>
        </p:nvSpPr>
        <p:spPr>
          <a:xfrm>
            <a:off x="7718801" y="5220922"/>
            <a:ext cx="2647170" cy="779878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A35B8-F574-4292-968D-152586B4E8E6}"/>
              </a:ext>
            </a:extLst>
          </p:cNvPr>
          <p:cNvSpPr/>
          <p:nvPr/>
        </p:nvSpPr>
        <p:spPr>
          <a:xfrm>
            <a:off x="7718800" y="3743248"/>
            <a:ext cx="2647171" cy="7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892C4-D60D-4570-B33C-CDD8622CD036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3890357" y="4122352"/>
            <a:ext cx="970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4BB14E4-FEE1-4362-94F1-FFBE1C262D03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380303" y="2661968"/>
            <a:ext cx="4338496" cy="1081282"/>
          </a:xfrm>
          <a:prstGeom prst="bentConnector3">
            <a:avLst>
              <a:gd name="adj1" fmla="val 8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91FFE1E-9604-4FF5-9BEE-C1ADAF3B5C88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228880" y="4164910"/>
            <a:ext cx="1142540" cy="18373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4A4C0E-689B-4DFA-839D-7DB2F8A56CA1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6902335" y="4122352"/>
            <a:ext cx="816465" cy="10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E6DC17-19B7-4F35-BB5C-D4F807504E2C}"/>
              </a:ext>
            </a:extLst>
          </p:cNvPr>
          <p:cNvCxnSpPr>
            <a:stCxn id="10" idx="2"/>
            <a:endCxn id="9" idx="0"/>
          </p:cNvCxnSpPr>
          <p:nvPr/>
        </p:nvCxnSpPr>
        <p:spPr>
          <a:xfrm>
            <a:off x="9042386" y="4523126"/>
            <a:ext cx="0" cy="69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1C4A5756-4EBD-49BD-B062-6A7ED802AA9D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10365970" y="2661968"/>
            <a:ext cx="1" cy="2948893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E1074B4-B48A-4AA0-8938-222F69A79FEA}"/>
              </a:ext>
            </a:extLst>
          </p:cNvPr>
          <p:cNvPicPr/>
          <p:nvPr/>
        </p:nvPicPr>
        <p:blipFill rotWithShape="1">
          <a:blip r:embed="rId4"/>
          <a:srcRect l="27479" r="33545" b="17727"/>
          <a:stretch/>
        </p:blipFill>
        <p:spPr>
          <a:xfrm>
            <a:off x="74815" y="5826743"/>
            <a:ext cx="2152996" cy="540719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EE0FEE5-33D5-4E92-8411-E7BC1BFBE65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55194" y="2661968"/>
            <a:ext cx="1863605" cy="1061716"/>
          </a:xfrm>
          <a:prstGeom prst="bentConnector3">
            <a:avLst>
              <a:gd name="adj1" fmla="val -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4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F888-F2BD-364A-94F0-B1528DDC9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12" y="1172342"/>
            <a:ext cx="8961006" cy="4940300"/>
          </a:xfrm>
        </p:spPr>
        <p:txBody>
          <a:bodyPr/>
          <a:lstStyle/>
          <a:p>
            <a:pPr marL="0" indent="0">
              <a:buClr>
                <a:srgbClr val="DBA111"/>
              </a:buClr>
              <a:buNone/>
            </a:pPr>
            <a:r>
              <a:rPr lang="en-US" b="1" dirty="0"/>
              <a:t>COVID/Crisis Reporting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AE17E6-26A1-4AAC-B65D-458F95DFB816}"/>
              </a:ext>
            </a:extLst>
          </p:cNvPr>
          <p:cNvSpPr/>
          <p:nvPr/>
        </p:nvSpPr>
        <p:spPr>
          <a:xfrm>
            <a:off x="435521" y="3449780"/>
            <a:ext cx="2041670" cy="7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Federal</a:t>
            </a:r>
          </a:p>
        </p:txBody>
      </p:sp>
      <p:pic>
        <p:nvPicPr>
          <p:cNvPr id="5" name="Graphic 4" descr="Court">
            <a:extLst>
              <a:ext uri="{FF2B5EF4-FFF2-40B4-BE49-F238E27FC236}">
                <a16:creationId xmlns:a16="http://schemas.microsoft.com/office/drawing/2014/main" id="{7D76151B-2D87-44D8-9A96-7226DAC0B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156" y="2462085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94FC5B-119A-4E81-A102-B95A6EC8FACF}"/>
              </a:ext>
            </a:extLst>
          </p:cNvPr>
          <p:cNvSpPr/>
          <p:nvPr/>
        </p:nvSpPr>
        <p:spPr>
          <a:xfrm>
            <a:off x="3146693" y="3449780"/>
            <a:ext cx="2041670" cy="7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CFFE5-B2EB-471C-8D59-5B4E3CFA4D95}"/>
              </a:ext>
            </a:extLst>
          </p:cNvPr>
          <p:cNvSpPr/>
          <p:nvPr/>
        </p:nvSpPr>
        <p:spPr>
          <a:xfrm>
            <a:off x="5899733" y="2881877"/>
            <a:ext cx="2647171" cy="7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authority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F08A1-D4F2-4262-A101-473B312E80EC}"/>
              </a:ext>
            </a:extLst>
          </p:cNvPr>
          <p:cNvSpPr/>
          <p:nvPr/>
        </p:nvSpPr>
        <p:spPr>
          <a:xfrm>
            <a:off x="9258274" y="2881877"/>
            <a:ext cx="2647171" cy="7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government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74769-13F0-421F-89C9-B813EFB26057}"/>
              </a:ext>
            </a:extLst>
          </p:cNvPr>
          <p:cNvSpPr/>
          <p:nvPr/>
        </p:nvSpPr>
        <p:spPr>
          <a:xfrm>
            <a:off x="7640063" y="4206239"/>
            <a:ext cx="2647171" cy="7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authority/</a:t>
            </a:r>
          </a:p>
          <a:p>
            <a:pPr algn="ctr"/>
            <a:r>
              <a:rPr lang="en-US" dirty="0"/>
              <a:t>Local government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FB34E-9906-40B3-B8B1-47B2867967A2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>
            <a:off x="2477191" y="3839719"/>
            <a:ext cx="669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FAAC6D1-D266-4441-BB3E-C81169DCA7B5}"/>
              </a:ext>
            </a:extLst>
          </p:cNvPr>
          <p:cNvCxnSpPr>
            <a:stCxn id="6" idx="2"/>
            <a:endCxn id="11" idx="1"/>
          </p:cNvCxnSpPr>
          <p:nvPr/>
        </p:nvCxnSpPr>
        <p:spPr>
          <a:xfrm rot="16200000" flipH="1">
            <a:off x="5720535" y="2676650"/>
            <a:ext cx="366520" cy="34725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72C1E13-3956-4D4F-84C4-2594FABE4C45}"/>
              </a:ext>
            </a:extLst>
          </p:cNvPr>
          <p:cNvCxnSpPr>
            <a:stCxn id="6" idx="0"/>
            <a:endCxn id="8" idx="1"/>
          </p:cNvCxnSpPr>
          <p:nvPr/>
        </p:nvCxnSpPr>
        <p:spPr>
          <a:xfrm rot="5400000" flipH="1" flipV="1">
            <a:off x="4944648" y="2494696"/>
            <a:ext cx="177964" cy="17322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4144D3-F0BD-47FB-82A2-4A7953D6EA5D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8546904" y="3271816"/>
            <a:ext cx="711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D901491-0D78-492A-ADA2-3E5CE7E37598}"/>
              </a:ext>
            </a:extLst>
          </p:cNvPr>
          <p:cNvPicPr/>
          <p:nvPr/>
        </p:nvPicPr>
        <p:blipFill rotWithShape="1">
          <a:blip r:embed="rId4"/>
          <a:srcRect l="27479" r="33545" b="17727"/>
          <a:stretch/>
        </p:blipFill>
        <p:spPr>
          <a:xfrm>
            <a:off x="74815" y="5826743"/>
            <a:ext cx="2152996" cy="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F888-F2BD-364A-94F0-B1528DDC9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314" y="3017520"/>
            <a:ext cx="8961006" cy="2829116"/>
          </a:xfrm>
        </p:spPr>
        <p:txBody>
          <a:bodyPr/>
          <a:lstStyle/>
          <a:p>
            <a:pPr marL="0" indent="0">
              <a:buClr>
                <a:srgbClr val="DBA111"/>
              </a:buClr>
              <a:buNone/>
            </a:pPr>
            <a:r>
              <a:rPr lang="en-US" b="1" dirty="0"/>
              <a:t>Challenges at the local level</a:t>
            </a:r>
          </a:p>
          <a:p>
            <a:pPr>
              <a:buClr>
                <a:srgbClr val="DBA111"/>
              </a:buClr>
            </a:pPr>
            <a:r>
              <a:rPr lang="en-US" b="1" dirty="0"/>
              <a:t>Reporting requirements</a:t>
            </a:r>
          </a:p>
          <a:p>
            <a:pPr>
              <a:buClr>
                <a:srgbClr val="DBA111"/>
              </a:buClr>
            </a:pPr>
            <a:r>
              <a:rPr lang="en-US" b="1" dirty="0"/>
              <a:t>Granular comparison data</a:t>
            </a:r>
          </a:p>
          <a:p>
            <a:pPr>
              <a:buClr>
                <a:srgbClr val="DBA111"/>
              </a:buClr>
            </a:pPr>
            <a:r>
              <a:rPr lang="en-US" b="1" dirty="0"/>
              <a:t>Ease of locating information</a:t>
            </a:r>
          </a:p>
          <a:p>
            <a:pPr>
              <a:buClr>
                <a:srgbClr val="DBA111"/>
              </a:buClr>
            </a:pPr>
            <a:r>
              <a:rPr lang="en-US" b="1" dirty="0"/>
              <a:t>Employee data skills/expertise</a:t>
            </a:r>
          </a:p>
          <a:p>
            <a:pPr>
              <a:buClr>
                <a:srgbClr val="DBA111"/>
              </a:buClr>
            </a:pPr>
            <a:endParaRPr lang="en-US" b="1" dirty="0"/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882D0468-A652-4573-AC76-F06319E3082B}"/>
              </a:ext>
            </a:extLst>
          </p:cNvPr>
          <p:cNvSpPr/>
          <p:nvPr/>
        </p:nvSpPr>
        <p:spPr>
          <a:xfrm>
            <a:off x="556953" y="1562793"/>
            <a:ext cx="11147367" cy="13466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AC4C9-4A24-4209-B806-A9864C16669D}"/>
              </a:ext>
            </a:extLst>
          </p:cNvPr>
          <p:cNvSpPr txBox="1"/>
          <p:nvPr/>
        </p:nvSpPr>
        <p:spPr>
          <a:xfrm>
            <a:off x="9454718" y="1454728"/>
            <a:ext cx="1762299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Larger cities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F8188-2ECC-4045-BE8A-85C680ACACE8}"/>
              </a:ext>
            </a:extLst>
          </p:cNvPr>
          <p:cNvSpPr txBox="1"/>
          <p:nvPr/>
        </p:nvSpPr>
        <p:spPr>
          <a:xfrm>
            <a:off x="1307868" y="1454728"/>
            <a:ext cx="1762299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cities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2DB91-701C-4C50-B53D-87712F1FBE53}"/>
              </a:ext>
            </a:extLst>
          </p:cNvPr>
          <p:cNvPicPr/>
          <p:nvPr/>
        </p:nvPicPr>
        <p:blipFill rotWithShape="1">
          <a:blip r:embed="rId2"/>
          <a:srcRect l="27479" r="33545" b="17727"/>
          <a:stretch/>
        </p:blipFill>
        <p:spPr>
          <a:xfrm>
            <a:off x="74815" y="5826743"/>
            <a:ext cx="2152996" cy="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F888-F2BD-364A-94F0-B1528DDC9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07" y="1180408"/>
            <a:ext cx="8961006" cy="2829116"/>
          </a:xfrm>
        </p:spPr>
        <p:txBody>
          <a:bodyPr/>
          <a:lstStyle/>
          <a:p>
            <a:pPr marL="0" indent="0">
              <a:buClr>
                <a:srgbClr val="DBA111"/>
              </a:buClr>
              <a:buNone/>
            </a:pPr>
            <a:r>
              <a:rPr lang="en-US" b="1" dirty="0"/>
              <a:t>Solutions should be:</a:t>
            </a:r>
          </a:p>
          <a:p>
            <a:pPr>
              <a:buClr>
                <a:srgbClr val="DBA111"/>
              </a:buClr>
            </a:pPr>
            <a:r>
              <a:rPr lang="en-US" b="1" dirty="0"/>
              <a:t>Accessible</a:t>
            </a:r>
          </a:p>
          <a:p>
            <a:pPr>
              <a:buClr>
                <a:srgbClr val="DBA111"/>
              </a:buClr>
            </a:pPr>
            <a:r>
              <a:rPr lang="en-US" b="1" dirty="0"/>
              <a:t>Equitable</a:t>
            </a:r>
          </a:p>
          <a:p>
            <a:pPr>
              <a:buClr>
                <a:srgbClr val="DBA111"/>
              </a:buClr>
            </a:pPr>
            <a:r>
              <a:rPr lang="en-US" b="1" dirty="0"/>
              <a:t>Intuitive</a:t>
            </a:r>
          </a:p>
          <a:p>
            <a:pPr marL="0" indent="0">
              <a:buClr>
                <a:srgbClr val="DBA111"/>
              </a:buClr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C094D-06BA-46B3-BE56-F0C4D7AB2664}"/>
              </a:ext>
            </a:extLst>
          </p:cNvPr>
          <p:cNvPicPr/>
          <p:nvPr/>
        </p:nvPicPr>
        <p:blipFill rotWithShape="1">
          <a:blip r:embed="rId2"/>
          <a:srcRect l="27479" r="33545" b="17727"/>
          <a:stretch/>
        </p:blipFill>
        <p:spPr>
          <a:xfrm>
            <a:off x="74815" y="5826743"/>
            <a:ext cx="2152996" cy="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22146"/>
      </p:ext>
    </p:extLst>
  </p:cSld>
  <p:clrMapOvr>
    <a:masterClrMapping/>
  </p:clrMapOvr>
</p:sld>
</file>

<file path=ppt/theme/theme1.xml><?xml version="1.0" encoding="utf-8"?>
<a:theme xmlns:a="http://schemas.openxmlformats.org/drawingml/2006/main" name="NLC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LC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r Miss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o We Ar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osing Social Media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447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Verdana</vt:lpstr>
      <vt:lpstr>NLC Title Slide</vt:lpstr>
      <vt:lpstr>NLC Content Slide</vt:lpstr>
      <vt:lpstr>Our Mission Slide</vt:lpstr>
      <vt:lpstr>Who We Are Slide</vt:lpstr>
      <vt:lpstr>Closing Social Media Slide</vt:lpstr>
      <vt:lpstr>Blank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Park</cp:lastModifiedBy>
  <cp:revision>79</cp:revision>
  <dcterms:created xsi:type="dcterms:W3CDTF">2019-04-05T15:06:24Z</dcterms:created>
  <dcterms:modified xsi:type="dcterms:W3CDTF">2020-12-16T02:21:52Z</dcterms:modified>
</cp:coreProperties>
</file>