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4"/>
    <p:sldMasterId id="2147483818" r:id="rId5"/>
  </p:sldMasterIdLst>
  <p:notesMasterIdLst>
    <p:notesMasterId r:id="rId31"/>
  </p:notesMasterIdLst>
  <p:handoutMasterIdLst>
    <p:handoutMasterId r:id="rId32"/>
  </p:handoutMasterIdLst>
  <p:sldIdLst>
    <p:sldId id="471" r:id="rId6"/>
    <p:sldId id="628" r:id="rId7"/>
    <p:sldId id="273" r:id="rId8"/>
    <p:sldId id="640" r:id="rId9"/>
    <p:sldId id="410" r:id="rId10"/>
    <p:sldId id="337" r:id="rId11"/>
    <p:sldId id="265" r:id="rId12"/>
    <p:sldId id="641" r:id="rId13"/>
    <p:sldId id="610" r:id="rId14"/>
    <p:sldId id="371" r:id="rId15"/>
    <p:sldId id="474" r:id="rId16"/>
    <p:sldId id="635" r:id="rId17"/>
    <p:sldId id="468" r:id="rId18"/>
    <p:sldId id="566" r:id="rId19"/>
    <p:sldId id="384" r:id="rId20"/>
    <p:sldId id="638" r:id="rId21"/>
    <p:sldId id="618" r:id="rId22"/>
    <p:sldId id="619" r:id="rId23"/>
    <p:sldId id="620" r:id="rId24"/>
    <p:sldId id="621" r:id="rId25"/>
    <p:sldId id="282" r:id="rId26"/>
    <p:sldId id="284" r:id="rId27"/>
    <p:sldId id="639" r:id="rId28"/>
    <p:sldId id="613" r:id="rId29"/>
    <p:sldId id="62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0" userDrawn="1">
          <p15:clr>
            <a:srgbClr val="A4A3A4"/>
          </p15:clr>
        </p15:guide>
        <p15:guide id="3" pos="5520" userDrawn="1">
          <p15:clr>
            <a:srgbClr val="A4A3A4"/>
          </p15:clr>
        </p15:guide>
        <p15:guide id="4" orient="horz" pos="3216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orient="horz" pos="3696" userDrawn="1">
          <p15:clr>
            <a:srgbClr val="A4A3A4"/>
          </p15:clr>
        </p15:guide>
        <p15:guide id="7" pos="2136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10" orient="horz" pos="1608" userDrawn="1">
          <p15:clr>
            <a:srgbClr val="A4A3A4"/>
          </p15:clr>
        </p15:guide>
        <p15:guide id="12" orient="horz" pos="3888" userDrawn="1">
          <p15:clr>
            <a:srgbClr val="A4A3A4"/>
          </p15:clr>
        </p15:guide>
        <p15:guide id="13" orient="horz" pos="912" userDrawn="1">
          <p15:clr>
            <a:srgbClr val="A4A3A4"/>
          </p15:clr>
        </p15:guide>
        <p15:guide id="14" orient="horz" pos="2424" userDrawn="1">
          <p15:clr>
            <a:srgbClr val="A4A3A4"/>
          </p15:clr>
        </p15:guide>
        <p15:guide id="15" pos="36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375A1B-ED1A-7230-72B6-00DF12F3AC9B}" name="Crawford, Marissa" initials="CM" userId="S::Marissa.Crawford@bea.gov::d2c87172-c7f9-4d6d-9720-3791072479d4" providerId="AD"/>
  <p188:author id="{26A158C5-5445-76DC-15CC-A4C4C76C4312}" name="Ted Morgan" initials="TED" userId="Ted Morgan" providerId="None"/>
  <p188:author id="{321417D1-72CC-D2A8-18E2-BC4E6659D0A4}" name="Kelly, Pamela" initials="KP" userId="S::Pamela.Kelly@bea.gov::9fe384b1-f49a-44f4-b53d-03b9007c2168" providerId="AD"/>
  <p188:author id="{1642A5D8-B2DF-764F-BBF9-351A8797DA48}" name="McCulla, Stephanie" initials="MS" userId="S::Stephanie.McCulla@bea.gov::4798fc13-dc2a-4b1b-91aa-32545608cf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018"/>
    <a:srgbClr val="F2A900"/>
    <a:srgbClr val="004C97"/>
    <a:srgbClr val="DCDEDF"/>
    <a:srgbClr val="6CACE4"/>
    <a:srgbClr val="2DCCD3"/>
    <a:srgbClr val="C3D7EE"/>
    <a:srgbClr val="007D8A"/>
    <a:srgbClr val="B1E4E3"/>
    <a:srgbClr val="F9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824" y="108"/>
      </p:cViewPr>
      <p:guideLst>
        <p:guide pos="240"/>
        <p:guide pos="5520"/>
        <p:guide orient="horz" pos="3216"/>
        <p:guide orient="horz" pos="4032"/>
        <p:guide orient="horz" pos="3696"/>
        <p:guide pos="2136"/>
        <p:guide/>
        <p:guide orient="horz" pos="1608"/>
        <p:guide orient="horz" pos="3888"/>
        <p:guide orient="horz" pos="912"/>
        <p:guide orient="horz" pos="2424"/>
        <p:guide pos="3624"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multiLvlStrRef>
              <c:f>'RealGDP-Lvl-%Change'!$C$6:$Z$7</c:f>
              <c:multiLvlStrCache>
                <c:ptCount val="2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'RealGDP-Lvl-%Change'!$C$12:$Z$12</c:f>
              <c:numCache>
                <c:formatCode>General</c:formatCode>
                <c:ptCount val="24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10000</c:v>
                </c:pt>
                <c:pt idx="11">
                  <c:v>10000</c:v>
                </c:pt>
                <c:pt idx="12">
                  <c:v>26500</c:v>
                </c:pt>
                <c:pt idx="13">
                  <c:v>26500</c:v>
                </c:pt>
                <c:pt idx="14">
                  <c:v>10000</c:v>
                </c:pt>
                <c:pt idx="15">
                  <c:v>10000</c:v>
                </c:pt>
                <c:pt idx="16">
                  <c:v>10000</c:v>
                </c:pt>
                <c:pt idx="17">
                  <c:v>10000</c:v>
                </c:pt>
                <c:pt idx="18">
                  <c:v>10000</c:v>
                </c:pt>
                <c:pt idx="19">
                  <c:v>10000</c:v>
                </c:pt>
                <c:pt idx="20">
                  <c:v>10000</c:v>
                </c:pt>
                <c:pt idx="21">
                  <c:v>10000</c:v>
                </c:pt>
                <c:pt idx="22">
                  <c:v>10000</c:v>
                </c:pt>
                <c:pt idx="23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3-4B6D-983D-0382BDEBF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"/>
        <c:axId val="1510974559"/>
        <c:axId val="1510983295"/>
      </c:barChart>
      <c:barChart>
        <c:barDir val="col"/>
        <c:grouping val="clustered"/>
        <c:varyColors val="0"/>
        <c:ser>
          <c:idx val="0"/>
          <c:order val="0"/>
          <c:spPr>
            <a:solidFill>
              <a:srgbClr val="F2A900"/>
            </a:solidFill>
            <a:ln>
              <a:noFill/>
            </a:ln>
            <a:effectLst/>
          </c:spPr>
          <c:invertIfNegative val="0"/>
          <c:cat>
            <c:multiLvlStrRef>
              <c:f>'RealGDP-Lvl-%Change'!$C$6:$Z$7</c:f>
              <c:multiLvlStrCache>
                <c:ptCount val="2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'RealGDP-Lvl-%Change'!$C$8:$Z$8</c:f>
              <c:numCache>
                <c:formatCode>General</c:formatCode>
                <c:ptCount val="24"/>
                <c:pt idx="0">
                  <c:v>1.7</c:v>
                </c:pt>
                <c:pt idx="1">
                  <c:v>2</c:v>
                </c:pt>
                <c:pt idx="2">
                  <c:v>3.4</c:v>
                </c:pt>
                <c:pt idx="3">
                  <c:v>4.0999999999999996</c:v>
                </c:pt>
                <c:pt idx="4">
                  <c:v>2.8</c:v>
                </c:pt>
                <c:pt idx="5">
                  <c:v>2.8</c:v>
                </c:pt>
                <c:pt idx="6">
                  <c:v>2.9</c:v>
                </c:pt>
                <c:pt idx="7">
                  <c:v>0.7</c:v>
                </c:pt>
                <c:pt idx="8">
                  <c:v>2.2000000000000002</c:v>
                </c:pt>
                <c:pt idx="9">
                  <c:v>2.7</c:v>
                </c:pt>
                <c:pt idx="10">
                  <c:v>3.6</c:v>
                </c:pt>
                <c:pt idx="11">
                  <c:v>1.8</c:v>
                </c:pt>
                <c:pt idx="12">
                  <c:v>-4.5999999999999996</c:v>
                </c:pt>
                <c:pt idx="13">
                  <c:v>-29.9</c:v>
                </c:pt>
                <c:pt idx="14">
                  <c:v>35.299999999999997</c:v>
                </c:pt>
                <c:pt idx="15">
                  <c:v>3.9</c:v>
                </c:pt>
                <c:pt idx="16">
                  <c:v>6.3</c:v>
                </c:pt>
                <c:pt idx="17">
                  <c:v>7</c:v>
                </c:pt>
                <c:pt idx="18">
                  <c:v>2.7</c:v>
                </c:pt>
                <c:pt idx="19">
                  <c:v>7</c:v>
                </c:pt>
                <c:pt idx="20">
                  <c:v>-1.6</c:v>
                </c:pt>
                <c:pt idx="21">
                  <c:v>-0.6</c:v>
                </c:pt>
                <c:pt idx="22">
                  <c:v>3.2</c:v>
                </c:pt>
                <c:pt idx="2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3-4B6D-983D-0382BDEBFAD1}"/>
            </c:ext>
          </c:extLst>
        </c:ser>
        <c:ser>
          <c:idx val="1"/>
          <c:order val="1"/>
          <c:spPr>
            <a:solidFill>
              <a:srgbClr val="D86018"/>
            </a:solidFill>
            <a:ln>
              <a:noFill/>
            </a:ln>
            <a:effectLst/>
          </c:spPr>
          <c:invertIfNegative val="0"/>
          <c:cat>
            <c:multiLvlStrRef>
              <c:f>'RealGDP-Lvl-%Change'!$C$6:$Z$7</c:f>
              <c:multiLvlStrCache>
                <c:ptCount val="2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'RealGDP-Lvl-%Change'!$C$9:$Z$9</c:f>
              <c:numCache>
                <c:formatCode>General</c:formatCode>
                <c:ptCount val="24"/>
                <c:pt idx="0">
                  <c:v>2</c:v>
                </c:pt>
                <c:pt idx="1">
                  <c:v>2.2999999999999998</c:v>
                </c:pt>
                <c:pt idx="2">
                  <c:v>3.2</c:v>
                </c:pt>
                <c:pt idx="3">
                  <c:v>4.5999999999999996</c:v>
                </c:pt>
                <c:pt idx="4">
                  <c:v>3.3</c:v>
                </c:pt>
                <c:pt idx="5">
                  <c:v>2.1</c:v>
                </c:pt>
                <c:pt idx="6">
                  <c:v>2.5</c:v>
                </c:pt>
                <c:pt idx="7">
                  <c:v>0.6</c:v>
                </c:pt>
                <c:pt idx="8">
                  <c:v>2.2000000000000002</c:v>
                </c:pt>
                <c:pt idx="9">
                  <c:v>3.4</c:v>
                </c:pt>
                <c:pt idx="10">
                  <c:v>4.5999999999999996</c:v>
                </c:pt>
                <c:pt idx="11">
                  <c:v>2.6</c:v>
                </c:pt>
                <c:pt idx="12">
                  <c:v>-5.3</c:v>
                </c:pt>
                <c:pt idx="13">
                  <c:v>-28</c:v>
                </c:pt>
                <c:pt idx="14">
                  <c:v>34.799999999999997</c:v>
                </c:pt>
                <c:pt idx="15">
                  <c:v>4.2</c:v>
                </c:pt>
                <c:pt idx="16">
                  <c:v>5.2</c:v>
                </c:pt>
                <c:pt idx="17">
                  <c:v>6.2</c:v>
                </c:pt>
                <c:pt idx="18">
                  <c:v>3.3</c:v>
                </c:pt>
                <c:pt idx="19">
                  <c:v>7</c:v>
                </c:pt>
                <c:pt idx="20">
                  <c:v>-2</c:v>
                </c:pt>
                <c:pt idx="21">
                  <c:v>-0.6</c:v>
                </c:pt>
                <c:pt idx="22">
                  <c:v>2.7</c:v>
                </c:pt>
                <c:pt idx="2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3-4B6D-983D-0382BDEBF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08855583"/>
        <c:axId val="1808858079"/>
      </c:barChart>
      <c:lineChart>
        <c:grouping val="standard"/>
        <c:varyColors val="0"/>
        <c:ser>
          <c:idx val="2"/>
          <c:order val="2"/>
          <c:tx>
            <c:strRef>
              <c:f>'RealGDP-Lvl-%Change'!$B$20</c:f>
              <c:strCache>
                <c:ptCount val="1"/>
                <c:pt idx="0">
                  <c:v>Gross domestic product published</c:v>
                </c:pt>
              </c:strCache>
            </c:strRef>
          </c:tx>
          <c:spPr>
            <a:ln w="28575" cap="rnd">
              <a:solidFill>
                <a:srgbClr val="C3D7EE"/>
              </a:solidFill>
              <a:round/>
            </a:ln>
            <a:effectLst/>
          </c:spPr>
          <c:marker>
            <c:symbol val="none"/>
          </c:marker>
          <c:cat>
            <c:multiLvlStrRef>
              <c:f>'RealGDP-Lvl-%Change'!$C$6:$Z$7</c:f>
              <c:multiLvlStrCache>
                <c:ptCount val="2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'RealGDP-Lvl-%Change'!$C$20:$Z$20</c:f>
              <c:numCache>
                <c:formatCode>General</c:formatCode>
                <c:ptCount val="24"/>
                <c:pt idx="0">
                  <c:v>19148.2</c:v>
                </c:pt>
                <c:pt idx="1">
                  <c:v>19304.5</c:v>
                </c:pt>
                <c:pt idx="2">
                  <c:v>19561.900000000001</c:v>
                </c:pt>
                <c:pt idx="3">
                  <c:v>19894.8</c:v>
                </c:pt>
                <c:pt idx="4">
                  <c:v>20155.5</c:v>
                </c:pt>
                <c:pt idx="5">
                  <c:v>20470.2</c:v>
                </c:pt>
                <c:pt idx="6">
                  <c:v>20687.3</c:v>
                </c:pt>
                <c:pt idx="7">
                  <c:v>20819.3</c:v>
                </c:pt>
                <c:pt idx="8">
                  <c:v>21013.1</c:v>
                </c:pt>
                <c:pt idx="9">
                  <c:v>21272.400000000001</c:v>
                </c:pt>
                <c:pt idx="10">
                  <c:v>21531.8</c:v>
                </c:pt>
                <c:pt idx="11">
                  <c:v>21706.5</c:v>
                </c:pt>
                <c:pt idx="12">
                  <c:v>21538</c:v>
                </c:pt>
                <c:pt idx="13">
                  <c:v>19636.7</c:v>
                </c:pt>
                <c:pt idx="14">
                  <c:v>21362.400000000001</c:v>
                </c:pt>
                <c:pt idx="15">
                  <c:v>21704.7</c:v>
                </c:pt>
                <c:pt idx="16">
                  <c:v>22313.9</c:v>
                </c:pt>
                <c:pt idx="17">
                  <c:v>23046.9</c:v>
                </c:pt>
                <c:pt idx="18">
                  <c:v>23550.400000000001</c:v>
                </c:pt>
                <c:pt idx="19">
                  <c:v>24349.1</c:v>
                </c:pt>
                <c:pt idx="20">
                  <c:v>24740.5</c:v>
                </c:pt>
                <c:pt idx="21">
                  <c:v>25248.5</c:v>
                </c:pt>
                <c:pt idx="22">
                  <c:v>25723.9</c:v>
                </c:pt>
                <c:pt idx="23">
                  <c:v>26138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53-4B6D-983D-0382BDEBFAD1}"/>
            </c:ext>
          </c:extLst>
        </c:ser>
        <c:ser>
          <c:idx val="3"/>
          <c:order val="3"/>
          <c:tx>
            <c:strRef>
              <c:f>'RealGDP-Lvl-%Change'!$B$21</c:f>
              <c:strCache>
                <c:ptCount val="1"/>
                <c:pt idx="0">
                  <c:v>Gross domestic product revised</c:v>
                </c:pt>
              </c:strCache>
            </c:strRef>
          </c:tx>
          <c:spPr>
            <a:ln w="28575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cat>
            <c:multiLvlStrRef>
              <c:f>'RealGDP-Lvl-%Change'!$C$6:$Z$7</c:f>
              <c:multiLvlStrCache>
                <c:ptCount val="2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'RealGDP-Lvl-%Change'!$C$21:$Z$21</c:f>
              <c:numCache>
                <c:formatCode>General</c:formatCode>
                <c:ptCount val="24"/>
                <c:pt idx="0">
                  <c:v>19280.099999999999</c:v>
                </c:pt>
                <c:pt idx="1">
                  <c:v>19438.599999999999</c:v>
                </c:pt>
                <c:pt idx="2">
                  <c:v>19692.599999999999</c:v>
                </c:pt>
                <c:pt idx="3">
                  <c:v>20037.099999999999</c:v>
                </c:pt>
                <c:pt idx="4">
                  <c:v>20328.599999999999</c:v>
                </c:pt>
                <c:pt idx="5">
                  <c:v>20580.900000000001</c:v>
                </c:pt>
                <c:pt idx="6">
                  <c:v>20798.7</c:v>
                </c:pt>
                <c:pt idx="7">
                  <c:v>20917.900000000001</c:v>
                </c:pt>
                <c:pt idx="8">
                  <c:v>21104.1</c:v>
                </c:pt>
                <c:pt idx="9">
                  <c:v>21384.799999999999</c:v>
                </c:pt>
                <c:pt idx="10">
                  <c:v>21694.3</c:v>
                </c:pt>
                <c:pt idx="11">
                  <c:v>21902.400000000001</c:v>
                </c:pt>
                <c:pt idx="12">
                  <c:v>21706.5</c:v>
                </c:pt>
                <c:pt idx="13">
                  <c:v>19913.099999999999</c:v>
                </c:pt>
                <c:pt idx="14">
                  <c:v>21647.599999999999</c:v>
                </c:pt>
                <c:pt idx="15">
                  <c:v>22024.5</c:v>
                </c:pt>
                <c:pt idx="16">
                  <c:v>22600.2</c:v>
                </c:pt>
                <c:pt idx="17">
                  <c:v>23292.400000000001</c:v>
                </c:pt>
                <c:pt idx="18">
                  <c:v>23829</c:v>
                </c:pt>
                <c:pt idx="19">
                  <c:v>24654.6</c:v>
                </c:pt>
                <c:pt idx="20">
                  <c:v>25029.1</c:v>
                </c:pt>
                <c:pt idx="21">
                  <c:v>25544.3</c:v>
                </c:pt>
                <c:pt idx="22">
                  <c:v>25994.6</c:v>
                </c:pt>
                <c:pt idx="23">
                  <c:v>26408.400000000001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53-4B6D-983D-0382BDEBF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0974559"/>
        <c:axId val="1510983295"/>
      </c:lineChart>
      <c:catAx>
        <c:axId val="151097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510983295"/>
        <c:crossesAt val="0"/>
        <c:auto val="1"/>
        <c:lblAlgn val="ctr"/>
        <c:lblOffset val="100"/>
        <c:noMultiLvlLbl val="0"/>
      </c:catAx>
      <c:valAx>
        <c:axId val="1510983295"/>
        <c:scaling>
          <c:orientation val="minMax"/>
          <c:max val="27000"/>
          <c:min val="185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4C97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510974559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0479067957719825E-4"/>
                <c:y val="0.3515766779152605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4C97"/>
                      </a:solidFill>
                      <a:latin typeface="Gotham Book" pitchFamily="50" charset="0"/>
                      <a:ea typeface="+mn-ea"/>
                      <a:cs typeface="+mn-cs"/>
                    </a:defRPr>
                  </a:pPr>
                  <a:r>
                    <a:rPr lang="en-US">
                      <a:solidFill>
                        <a:srgbClr val="004C97"/>
                      </a:solidFill>
                    </a:rPr>
                    <a:t>Trillions of dollars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4C97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80885807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D86018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D86018"/>
                    </a:solidFill>
                  </a:rPr>
                  <a:t>Real GDP percent change</a:t>
                </a:r>
              </a:p>
            </c:rich>
          </c:tx>
          <c:layout>
            <c:manualLayout>
              <c:xMode val="edge"/>
              <c:yMode val="edge"/>
              <c:x val="0.97367011415724358"/>
              <c:y val="0.27264550264550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D86018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D86018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808855583"/>
        <c:crosses val="max"/>
        <c:crossBetween val="between"/>
      </c:valAx>
      <c:catAx>
        <c:axId val="18088555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88580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Gotham Book" pitchFamily="50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'Ind-Waterfall-Ann'!$H$31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C3D7EE"/>
            </a:solidFill>
            <a:ln w="25400">
              <a:solidFill>
                <a:srgbClr val="C3D7EE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3D7EE"/>
              </a:solidFill>
              <a:ln w="25400">
                <a:solidFill>
                  <a:srgbClr val="C3D7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6D-4F67-980B-7E9741CBC257}"/>
              </c:ext>
            </c:extLst>
          </c:dPt>
          <c:dPt>
            <c:idx val="7"/>
            <c:invertIfNegative val="0"/>
            <c:bubble3D val="0"/>
            <c:spPr>
              <a:solidFill>
                <a:srgbClr val="F2A9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6D-4F67-980B-7E9741CBC257}"/>
              </c:ext>
            </c:extLst>
          </c:dPt>
          <c:dPt>
            <c:idx val="13"/>
            <c:invertIfNegative val="0"/>
            <c:bubble3D val="0"/>
            <c:spPr>
              <a:solidFill>
                <a:srgbClr val="C3D7EE"/>
              </a:solidFill>
              <a:ln w="25400">
                <a:solidFill>
                  <a:srgbClr val="C3D7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6D-4F67-980B-7E9741CBC257}"/>
              </c:ext>
            </c:extLst>
          </c:dPt>
          <c:cat>
            <c:strRef>
              <c:f>'Ind-Waterfall-Ann'!$F$32:$F$54</c:f>
              <c:strCache>
                <c:ptCount val="23"/>
                <c:pt idx="0">
                  <c:v>        Mining</c:v>
                </c:pt>
                <c:pt idx="1">
                  <c:v>        Information</c:v>
                </c:pt>
                <c:pt idx="2">
                  <c:v>                Management of companies and enterprises</c:v>
                </c:pt>
                <c:pt idx="3">
                  <c:v>                Professional, scientific, and technical services</c:v>
                </c:pt>
                <c:pt idx="4">
                  <c:v>                Finance and insurance</c:v>
                </c:pt>
                <c:pt idx="5">
                  <c:v>                Health care and social assistance</c:v>
                </c:pt>
                <c:pt idx="6">
                  <c:v>        Retail trade</c:v>
                </c:pt>
                <c:pt idx="7">
                  <c:v>                Gross domestic product</c:v>
                </c:pt>
                <c:pt idx="8">
                  <c:v>                Administrative and waste management services</c:v>
                </c:pt>
                <c:pt idx="9">
                  <c:v>                Educational services</c:v>
                </c:pt>
                <c:pt idx="10">
                  <c:v>                Accommodation and food services</c:v>
                </c:pt>
                <c:pt idx="11">
                  <c:v>        Construction</c:v>
                </c:pt>
                <c:pt idx="12">
                  <c:v>                Arts, entertainment, and recreation</c:v>
                </c:pt>
                <c:pt idx="13">
                  <c:v>        Utilities</c:v>
                </c:pt>
                <c:pt idx="14">
                  <c:v>                Real estate and rental and leasing</c:v>
                </c:pt>
                <c:pt idx="15">
                  <c:v>                Durable goods</c:v>
                </c:pt>
                <c:pt idx="16">
                  <c:v>        State and local</c:v>
                </c:pt>
                <c:pt idx="17">
                  <c:v>        Federal</c:v>
                </c:pt>
                <c:pt idx="18">
                  <c:v>        Wholesale trade</c:v>
                </c:pt>
                <c:pt idx="19">
                  <c:v>        Other services, except government</c:v>
                </c:pt>
                <c:pt idx="20">
                  <c:v>        Transportation and warehousing</c:v>
                </c:pt>
                <c:pt idx="21">
                  <c:v>                Nondurable goods</c:v>
                </c:pt>
                <c:pt idx="22">
                  <c:v>        Agriculture, forestry, fishing, and hunting</c:v>
                </c:pt>
              </c:strCache>
            </c:strRef>
          </c:cat>
          <c:val>
            <c:numRef>
              <c:f>'Ind-Waterfall-Ann'!$H$32:$H$54</c:f>
              <c:numCache>
                <c:formatCode>General</c:formatCode>
                <c:ptCount val="23"/>
                <c:pt idx="0">
                  <c:v>12.6</c:v>
                </c:pt>
                <c:pt idx="1">
                  <c:v>5.9</c:v>
                </c:pt>
                <c:pt idx="2">
                  <c:v>7.2</c:v>
                </c:pt>
                <c:pt idx="3">
                  <c:v>4.3</c:v>
                </c:pt>
                <c:pt idx="4">
                  <c:v>3.3</c:v>
                </c:pt>
                <c:pt idx="5">
                  <c:v>3</c:v>
                </c:pt>
                <c:pt idx="6">
                  <c:v>2.1</c:v>
                </c:pt>
                <c:pt idx="7">
                  <c:v>2.2999999999999998</c:v>
                </c:pt>
                <c:pt idx="8">
                  <c:v>2.6</c:v>
                </c:pt>
                <c:pt idx="9">
                  <c:v>2.5</c:v>
                </c:pt>
                <c:pt idx="10">
                  <c:v>2.2000000000000002</c:v>
                </c:pt>
                <c:pt idx="11">
                  <c:v>1.4</c:v>
                </c:pt>
                <c:pt idx="12">
                  <c:v>0.9</c:v>
                </c:pt>
                <c:pt idx="13">
                  <c:v>0.4</c:v>
                </c:pt>
                <c:pt idx="14">
                  <c:v>2.1</c:v>
                </c:pt>
                <c:pt idx="15">
                  <c:v>0.8</c:v>
                </c:pt>
                <c:pt idx="16">
                  <c:v>0.5</c:v>
                </c:pt>
                <c:pt idx="17">
                  <c:v>0.7</c:v>
                </c:pt>
                <c:pt idx="18">
                  <c:v>-0.5</c:v>
                </c:pt>
                <c:pt idx="19">
                  <c:v>0.3</c:v>
                </c:pt>
                <c:pt idx="20">
                  <c:v>1</c:v>
                </c:pt>
                <c:pt idx="21">
                  <c:v>2.7</c:v>
                </c:pt>
                <c:pt idx="22">
                  <c:v>-5.9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6D-4F67-980B-7E9741CBC257}"/>
            </c:ext>
          </c:extLst>
        </c:ser>
        <c:ser>
          <c:idx val="0"/>
          <c:order val="1"/>
          <c:tx>
            <c:strRef>
              <c:f>'Ind-Waterfall-Ann'!$C$4</c:f>
              <c:strCache>
                <c:ptCount val="1"/>
                <c:pt idx="0">
                  <c:v>Proposed</c:v>
                </c:pt>
              </c:strCache>
            </c:strRef>
          </c:tx>
          <c:spPr>
            <a:noFill/>
            <a:ln w="19050">
              <a:solidFill>
                <a:srgbClr val="004C97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86D-4F67-980B-7E9741CBC257}"/>
              </c:ext>
            </c:extLst>
          </c:dPt>
          <c:dPt>
            <c:idx val="7"/>
            <c:invertIfNegative val="0"/>
            <c:bubble3D val="0"/>
            <c:spPr>
              <a:noFill/>
              <a:ln w="19050">
                <a:solidFill>
                  <a:srgbClr val="D8601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86D-4F67-980B-7E9741CBC257}"/>
              </c:ext>
            </c:extLst>
          </c:dPt>
          <c:dPt>
            <c:idx val="13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86D-4F67-980B-7E9741CBC257}"/>
              </c:ext>
            </c:extLst>
          </c:dPt>
          <c:cat>
            <c:strRef>
              <c:f>'Ind-Waterfall-Ann'!$F$32:$F$54</c:f>
              <c:strCache>
                <c:ptCount val="23"/>
                <c:pt idx="0">
                  <c:v>        Mining</c:v>
                </c:pt>
                <c:pt idx="1">
                  <c:v>        Information</c:v>
                </c:pt>
                <c:pt idx="2">
                  <c:v>                Management of companies and enterprises</c:v>
                </c:pt>
                <c:pt idx="3">
                  <c:v>                Professional, scientific, and technical services</c:v>
                </c:pt>
                <c:pt idx="4">
                  <c:v>                Finance and insurance</c:v>
                </c:pt>
                <c:pt idx="5">
                  <c:v>                Health care and social assistance</c:v>
                </c:pt>
                <c:pt idx="6">
                  <c:v>        Retail trade</c:v>
                </c:pt>
                <c:pt idx="7">
                  <c:v>                Gross domestic product</c:v>
                </c:pt>
                <c:pt idx="8">
                  <c:v>                Administrative and waste management services</c:v>
                </c:pt>
                <c:pt idx="9">
                  <c:v>                Educational services</c:v>
                </c:pt>
                <c:pt idx="10">
                  <c:v>                Accommodation and food services</c:v>
                </c:pt>
                <c:pt idx="11">
                  <c:v>        Construction</c:v>
                </c:pt>
                <c:pt idx="12">
                  <c:v>                Arts, entertainment, and recreation</c:v>
                </c:pt>
                <c:pt idx="13">
                  <c:v>        Utilities</c:v>
                </c:pt>
                <c:pt idx="14">
                  <c:v>                Real estate and rental and leasing</c:v>
                </c:pt>
                <c:pt idx="15">
                  <c:v>                Durable goods</c:v>
                </c:pt>
                <c:pt idx="16">
                  <c:v>        State and local</c:v>
                </c:pt>
                <c:pt idx="17">
                  <c:v>        Federal</c:v>
                </c:pt>
                <c:pt idx="18">
                  <c:v>        Wholesale trade</c:v>
                </c:pt>
                <c:pt idx="19">
                  <c:v>        Other services, except government</c:v>
                </c:pt>
                <c:pt idx="20">
                  <c:v>        Transportation and warehousing</c:v>
                </c:pt>
                <c:pt idx="21">
                  <c:v>                Nondurable goods</c:v>
                </c:pt>
                <c:pt idx="22">
                  <c:v>        Agriculture, forestry, fishing, and hunting</c:v>
                </c:pt>
              </c:strCache>
            </c:strRef>
          </c:cat>
          <c:val>
            <c:numRef>
              <c:f>'Ind-Waterfall-Ann'!$G$32:$G$54</c:f>
              <c:numCache>
                <c:formatCode>General</c:formatCode>
                <c:ptCount val="23"/>
                <c:pt idx="0">
                  <c:v>13.6</c:v>
                </c:pt>
                <c:pt idx="1">
                  <c:v>10.4</c:v>
                </c:pt>
                <c:pt idx="2">
                  <c:v>6.8</c:v>
                </c:pt>
                <c:pt idx="3">
                  <c:v>5.4</c:v>
                </c:pt>
                <c:pt idx="4">
                  <c:v>3.3</c:v>
                </c:pt>
                <c:pt idx="5">
                  <c:v>3.3</c:v>
                </c:pt>
                <c:pt idx="6">
                  <c:v>2.7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2.2999999999999998</c:v>
                </c:pt>
                <c:pt idx="11">
                  <c:v>2.1</c:v>
                </c:pt>
                <c:pt idx="12">
                  <c:v>1.7</c:v>
                </c:pt>
                <c:pt idx="13">
                  <c:v>1.2</c:v>
                </c:pt>
                <c:pt idx="14">
                  <c:v>1.2</c:v>
                </c:pt>
                <c:pt idx="15">
                  <c:v>1.1000000000000001</c:v>
                </c:pt>
                <c:pt idx="16">
                  <c:v>0.7</c:v>
                </c:pt>
                <c:pt idx="17">
                  <c:v>0.6</c:v>
                </c:pt>
                <c:pt idx="18">
                  <c:v>0.5</c:v>
                </c:pt>
                <c:pt idx="19">
                  <c:v>0.4</c:v>
                </c:pt>
                <c:pt idx="20">
                  <c:v>0.1</c:v>
                </c:pt>
                <c:pt idx="21">
                  <c:v>-0.3</c:v>
                </c:pt>
                <c:pt idx="22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86D-4F67-980B-7E9741CBC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94077200"/>
        <c:axId val="494077616"/>
      </c:barChart>
      <c:catAx>
        <c:axId val="494077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494077616"/>
        <c:crosses val="autoZero"/>
        <c:auto val="1"/>
        <c:lblAlgn val="ctr"/>
        <c:lblOffset val="100"/>
        <c:tickLblSkip val="1"/>
        <c:noMultiLvlLbl val="0"/>
      </c:catAx>
      <c:valAx>
        <c:axId val="49407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ysClr val="windowText" lastClr="000000"/>
                    </a:solidFill>
                    <a:latin typeface="Gotham Book" pitchFamily="50" charset="0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0.69093637448537037"/>
              <c:y val="0.947701149425287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49407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'Ind-Waterfall-Ann'!$H$58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C3D7EE"/>
            </a:solidFill>
            <a:ln w="25400">
              <a:solidFill>
                <a:srgbClr val="C3D7EE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3D7EE"/>
              </a:solidFill>
              <a:ln w="25400">
                <a:solidFill>
                  <a:srgbClr val="C3D7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1E-4E7D-AA54-C2E65EE452F4}"/>
              </c:ext>
            </c:extLst>
          </c:dPt>
          <c:dPt>
            <c:idx val="7"/>
            <c:invertIfNegative val="0"/>
            <c:bubble3D val="0"/>
            <c:spPr>
              <a:solidFill>
                <a:srgbClr val="C3D7EE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1E-4E7D-AA54-C2E65EE452F4}"/>
              </c:ext>
            </c:extLst>
          </c:dPt>
          <c:dPt>
            <c:idx val="11"/>
            <c:invertIfNegative val="0"/>
            <c:bubble3D val="0"/>
            <c:spPr>
              <a:solidFill>
                <a:srgbClr val="F2A9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1E-4E7D-AA54-C2E65EE452F4}"/>
              </c:ext>
            </c:extLst>
          </c:dPt>
          <c:dPt>
            <c:idx val="13"/>
            <c:invertIfNegative val="0"/>
            <c:bubble3D val="0"/>
            <c:spPr>
              <a:solidFill>
                <a:srgbClr val="C3D7EE"/>
              </a:solidFill>
              <a:ln w="25400">
                <a:solidFill>
                  <a:srgbClr val="C3D7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1E-4E7D-AA54-C2E65EE452F4}"/>
              </c:ext>
            </c:extLst>
          </c:dPt>
          <c:cat>
            <c:strRef>
              <c:f>'Ind-Waterfall-Ann'!$F$59:$F$81</c:f>
              <c:strCache>
                <c:ptCount val="23"/>
                <c:pt idx="0">
                  <c:v>        Utilities</c:v>
                </c:pt>
                <c:pt idx="1">
                  <c:v>        Information</c:v>
                </c:pt>
                <c:pt idx="2">
                  <c:v>        Federal</c:v>
                </c:pt>
                <c:pt idx="3">
                  <c:v>                Management of companies and enterprises</c:v>
                </c:pt>
                <c:pt idx="4">
                  <c:v>        Agriculture, forestry, fishing, and hunting</c:v>
                </c:pt>
                <c:pt idx="5">
                  <c:v>                Finance and insurance</c:v>
                </c:pt>
                <c:pt idx="6">
                  <c:v>                Real estate and rental and leasing</c:v>
                </c:pt>
                <c:pt idx="7">
                  <c:v>        Wholesale trade</c:v>
                </c:pt>
                <c:pt idx="8">
                  <c:v>                Professional, scientific, and technical services</c:v>
                </c:pt>
                <c:pt idx="9">
                  <c:v>        Retail trade</c:v>
                </c:pt>
                <c:pt idx="10">
                  <c:v>                Health care and social assistance</c:v>
                </c:pt>
                <c:pt idx="11">
                  <c:v>                Gross domestic product</c:v>
                </c:pt>
                <c:pt idx="12">
                  <c:v>                Nondurable goods</c:v>
                </c:pt>
                <c:pt idx="13">
                  <c:v>        Mining</c:v>
                </c:pt>
                <c:pt idx="14">
                  <c:v>        Construction</c:v>
                </c:pt>
                <c:pt idx="15">
                  <c:v>        State and local</c:v>
                </c:pt>
                <c:pt idx="16">
                  <c:v>                Administrative and waste management services</c:v>
                </c:pt>
                <c:pt idx="17">
                  <c:v>                Durable goods</c:v>
                </c:pt>
                <c:pt idx="18">
                  <c:v>                Educational services</c:v>
                </c:pt>
                <c:pt idx="19">
                  <c:v>        Transportation and warehousing</c:v>
                </c:pt>
                <c:pt idx="20">
                  <c:v>        Other services, except government</c:v>
                </c:pt>
                <c:pt idx="21">
                  <c:v>                Accommodation and food services</c:v>
                </c:pt>
                <c:pt idx="22">
                  <c:v>                Arts, entertainment, and recreation</c:v>
                </c:pt>
              </c:strCache>
            </c:strRef>
          </c:cat>
          <c:val>
            <c:numRef>
              <c:f>'Ind-Waterfall-Ann'!$H$59:$H$81</c:f>
              <c:numCache>
                <c:formatCode>General</c:formatCode>
                <c:ptCount val="23"/>
                <c:pt idx="0">
                  <c:v>3.6</c:v>
                </c:pt>
                <c:pt idx="1">
                  <c:v>3.9</c:v>
                </c:pt>
                <c:pt idx="2">
                  <c:v>3.1</c:v>
                </c:pt>
                <c:pt idx="3">
                  <c:v>1.7</c:v>
                </c:pt>
                <c:pt idx="4">
                  <c:v>2.8</c:v>
                </c:pt>
                <c:pt idx="5">
                  <c:v>2.7</c:v>
                </c:pt>
                <c:pt idx="6">
                  <c:v>-1.8</c:v>
                </c:pt>
                <c:pt idx="7">
                  <c:v>0</c:v>
                </c:pt>
                <c:pt idx="8">
                  <c:v>-0.1</c:v>
                </c:pt>
                <c:pt idx="9">
                  <c:v>-2.9</c:v>
                </c:pt>
                <c:pt idx="10">
                  <c:v>-1.7</c:v>
                </c:pt>
                <c:pt idx="11">
                  <c:v>-2.8</c:v>
                </c:pt>
                <c:pt idx="12">
                  <c:v>-4.5</c:v>
                </c:pt>
                <c:pt idx="13">
                  <c:v>-1.1000000000000001</c:v>
                </c:pt>
                <c:pt idx="14">
                  <c:v>-3.8</c:v>
                </c:pt>
                <c:pt idx="15">
                  <c:v>-1.9</c:v>
                </c:pt>
                <c:pt idx="16">
                  <c:v>-5.6</c:v>
                </c:pt>
                <c:pt idx="17">
                  <c:v>-4.5</c:v>
                </c:pt>
                <c:pt idx="18">
                  <c:v>-9.9</c:v>
                </c:pt>
                <c:pt idx="19">
                  <c:v>-12</c:v>
                </c:pt>
                <c:pt idx="20">
                  <c:v>-9.9</c:v>
                </c:pt>
                <c:pt idx="21">
                  <c:v>-24.6</c:v>
                </c:pt>
                <c:pt idx="22">
                  <c:v>-36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1E-4E7D-AA54-C2E65EE452F4}"/>
            </c:ext>
          </c:extLst>
        </c:ser>
        <c:ser>
          <c:idx val="0"/>
          <c:order val="1"/>
          <c:tx>
            <c:strRef>
              <c:f>'Ind-Waterfall-Ann'!$G$58</c:f>
              <c:strCache>
                <c:ptCount val="1"/>
                <c:pt idx="0">
                  <c:v>Proposed</c:v>
                </c:pt>
              </c:strCache>
            </c:strRef>
          </c:tx>
          <c:spPr>
            <a:noFill/>
            <a:ln w="19050">
              <a:solidFill>
                <a:srgbClr val="004C97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31E-4E7D-AA54-C2E65EE452F4}"/>
              </c:ext>
            </c:extLst>
          </c:dPt>
          <c:dPt>
            <c:idx val="7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31E-4E7D-AA54-C2E65EE452F4}"/>
              </c:ext>
            </c:extLst>
          </c:dPt>
          <c:dPt>
            <c:idx val="11"/>
            <c:invertIfNegative val="0"/>
            <c:bubble3D val="0"/>
            <c:spPr>
              <a:noFill/>
              <a:ln w="19050">
                <a:solidFill>
                  <a:srgbClr val="D8601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31E-4E7D-AA54-C2E65EE452F4}"/>
              </c:ext>
            </c:extLst>
          </c:dPt>
          <c:dPt>
            <c:idx val="13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31E-4E7D-AA54-C2E65EE452F4}"/>
              </c:ext>
            </c:extLst>
          </c:dPt>
          <c:cat>
            <c:strRef>
              <c:f>'Ind-Waterfall-Ann'!$F$59:$F$81</c:f>
              <c:strCache>
                <c:ptCount val="23"/>
                <c:pt idx="0">
                  <c:v>        Utilities</c:v>
                </c:pt>
                <c:pt idx="1">
                  <c:v>        Information</c:v>
                </c:pt>
                <c:pt idx="2">
                  <c:v>        Federal</c:v>
                </c:pt>
                <c:pt idx="3">
                  <c:v>                Management of companies and enterprises</c:v>
                </c:pt>
                <c:pt idx="4">
                  <c:v>        Agriculture, forestry, fishing, and hunting</c:v>
                </c:pt>
                <c:pt idx="5">
                  <c:v>                Finance and insurance</c:v>
                </c:pt>
                <c:pt idx="6">
                  <c:v>                Real estate and rental and leasing</c:v>
                </c:pt>
                <c:pt idx="7">
                  <c:v>        Wholesale trade</c:v>
                </c:pt>
                <c:pt idx="8">
                  <c:v>                Professional, scientific, and technical services</c:v>
                </c:pt>
                <c:pt idx="9">
                  <c:v>        Retail trade</c:v>
                </c:pt>
                <c:pt idx="10">
                  <c:v>                Health care and social assistance</c:v>
                </c:pt>
                <c:pt idx="11">
                  <c:v>                Gross domestic product</c:v>
                </c:pt>
                <c:pt idx="12">
                  <c:v>                Nondurable goods</c:v>
                </c:pt>
                <c:pt idx="13">
                  <c:v>        Mining</c:v>
                </c:pt>
                <c:pt idx="14">
                  <c:v>        Construction</c:v>
                </c:pt>
                <c:pt idx="15">
                  <c:v>        State and local</c:v>
                </c:pt>
                <c:pt idx="16">
                  <c:v>                Administrative and waste management services</c:v>
                </c:pt>
                <c:pt idx="17">
                  <c:v>                Durable goods</c:v>
                </c:pt>
                <c:pt idx="18">
                  <c:v>                Educational services</c:v>
                </c:pt>
                <c:pt idx="19">
                  <c:v>        Transportation and warehousing</c:v>
                </c:pt>
                <c:pt idx="20">
                  <c:v>        Other services, except government</c:v>
                </c:pt>
                <c:pt idx="21">
                  <c:v>                Accommodation and food services</c:v>
                </c:pt>
                <c:pt idx="22">
                  <c:v>                Arts, entertainment, and recreation</c:v>
                </c:pt>
              </c:strCache>
            </c:strRef>
          </c:cat>
          <c:val>
            <c:numRef>
              <c:f>'Ind-Waterfall-Ann'!$G$59:$G$81</c:f>
              <c:numCache>
                <c:formatCode>General</c:formatCode>
                <c:ptCount val="23"/>
                <c:pt idx="0">
                  <c:v>6.2</c:v>
                </c:pt>
                <c:pt idx="1">
                  <c:v>3.8</c:v>
                </c:pt>
                <c:pt idx="2">
                  <c:v>3.3</c:v>
                </c:pt>
                <c:pt idx="3">
                  <c:v>2.2000000000000002</c:v>
                </c:pt>
                <c:pt idx="4">
                  <c:v>1.5</c:v>
                </c:pt>
                <c:pt idx="5">
                  <c:v>1.4</c:v>
                </c:pt>
                <c:pt idx="6">
                  <c:v>0.8</c:v>
                </c:pt>
                <c:pt idx="7">
                  <c:v>0.7</c:v>
                </c:pt>
                <c:pt idx="8">
                  <c:v>0.6</c:v>
                </c:pt>
                <c:pt idx="9">
                  <c:v>-1.5</c:v>
                </c:pt>
                <c:pt idx="10">
                  <c:v>-2.1</c:v>
                </c:pt>
                <c:pt idx="11">
                  <c:v>-2.2000000000000002</c:v>
                </c:pt>
                <c:pt idx="12">
                  <c:v>-2.7</c:v>
                </c:pt>
                <c:pt idx="13">
                  <c:v>-2.9</c:v>
                </c:pt>
                <c:pt idx="14">
                  <c:v>-2.9</c:v>
                </c:pt>
                <c:pt idx="15">
                  <c:v>-3.5</c:v>
                </c:pt>
                <c:pt idx="16">
                  <c:v>-5</c:v>
                </c:pt>
                <c:pt idx="17">
                  <c:v>-5.6</c:v>
                </c:pt>
                <c:pt idx="18">
                  <c:v>-8</c:v>
                </c:pt>
                <c:pt idx="19">
                  <c:v>-8.3000000000000007</c:v>
                </c:pt>
                <c:pt idx="20">
                  <c:v>-9.3000000000000007</c:v>
                </c:pt>
                <c:pt idx="21">
                  <c:v>-24.8</c:v>
                </c:pt>
                <c:pt idx="22">
                  <c:v>-31.1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31E-4E7D-AA54-C2E65EE45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94077200"/>
        <c:axId val="494077616"/>
      </c:barChart>
      <c:catAx>
        <c:axId val="494077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494077616"/>
        <c:crosses val="autoZero"/>
        <c:auto val="1"/>
        <c:lblAlgn val="ctr"/>
        <c:lblOffset val="100"/>
        <c:tickLblSkip val="1"/>
        <c:noMultiLvlLbl val="0"/>
      </c:catAx>
      <c:valAx>
        <c:axId val="49407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ysClr val="windowText" lastClr="000000"/>
                    </a:solidFill>
                    <a:latin typeface="Gotham Book" pitchFamily="50" charset="0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0.69050640545292352"/>
              <c:y val="0.944827586206896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4940772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'Ind-Waterfall-Ann'!$H$86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C3D7EE"/>
            </a:solidFill>
            <a:ln w="25400">
              <a:solidFill>
                <a:srgbClr val="C3D7EE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3D7EE"/>
              </a:solidFill>
              <a:ln w="25400">
                <a:solidFill>
                  <a:srgbClr val="C3D7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C3-4109-92BD-DFACD954554C}"/>
              </c:ext>
            </c:extLst>
          </c:dPt>
          <c:dPt>
            <c:idx val="7"/>
            <c:invertIfNegative val="0"/>
            <c:bubble3D val="0"/>
            <c:spPr>
              <a:solidFill>
                <a:srgbClr val="C3D7EE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C3-4109-92BD-DFACD954554C}"/>
              </c:ext>
            </c:extLst>
          </c:dPt>
          <c:dPt>
            <c:idx val="9"/>
            <c:invertIfNegative val="0"/>
            <c:bubble3D val="0"/>
            <c:spPr>
              <a:solidFill>
                <a:srgbClr val="F2A900"/>
              </a:solidFill>
              <a:ln w="25400">
                <a:solidFill>
                  <a:srgbClr val="C3D7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C3-4109-92BD-DFACD954554C}"/>
              </c:ext>
            </c:extLst>
          </c:dPt>
          <c:dPt>
            <c:idx val="11"/>
            <c:invertIfNegative val="0"/>
            <c:bubble3D val="0"/>
            <c:spPr>
              <a:solidFill>
                <a:srgbClr val="C3D7EE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C3-4109-92BD-DFACD954554C}"/>
              </c:ext>
            </c:extLst>
          </c:dPt>
          <c:dPt>
            <c:idx val="13"/>
            <c:invertIfNegative val="0"/>
            <c:bubble3D val="0"/>
            <c:spPr>
              <a:solidFill>
                <a:srgbClr val="C3D7EE"/>
              </a:solidFill>
              <a:ln w="25400">
                <a:solidFill>
                  <a:srgbClr val="C3D7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C3-4109-92BD-DFACD954554C}"/>
              </c:ext>
            </c:extLst>
          </c:dPt>
          <c:cat>
            <c:strRef>
              <c:f>'Ind-Waterfall-Ann'!$F$87:$F$109</c:f>
              <c:strCache>
                <c:ptCount val="23"/>
                <c:pt idx="0">
                  <c:v>                Arts, entertainment, and recreation</c:v>
                </c:pt>
                <c:pt idx="1">
                  <c:v>                Accommodation and food services</c:v>
                </c:pt>
                <c:pt idx="2">
                  <c:v>        Information</c:v>
                </c:pt>
                <c:pt idx="3">
                  <c:v>        Transportation and warehousing</c:v>
                </c:pt>
                <c:pt idx="4">
                  <c:v>                Professional, scientific, and technical services</c:v>
                </c:pt>
                <c:pt idx="5">
                  <c:v>                Administrative and waste management services</c:v>
                </c:pt>
                <c:pt idx="6">
                  <c:v>                Management of companies and enterprises</c:v>
                </c:pt>
                <c:pt idx="7">
                  <c:v>                Durable goods</c:v>
                </c:pt>
                <c:pt idx="8">
                  <c:v>                Real estate and rental and leasing</c:v>
                </c:pt>
                <c:pt idx="9">
                  <c:v>                Gross domestic product</c:v>
                </c:pt>
                <c:pt idx="10">
                  <c:v>        Agriculture, forestry, fishing, and hunting</c:v>
                </c:pt>
                <c:pt idx="11">
                  <c:v>                Health care and social assistance</c:v>
                </c:pt>
                <c:pt idx="12">
                  <c:v>                Finance and insurance</c:v>
                </c:pt>
                <c:pt idx="13">
                  <c:v>                Nondurable goods</c:v>
                </c:pt>
                <c:pt idx="14">
                  <c:v>        Construction</c:v>
                </c:pt>
                <c:pt idx="15">
                  <c:v>                Educational services</c:v>
                </c:pt>
                <c:pt idx="16">
                  <c:v>        Other services, except government</c:v>
                </c:pt>
                <c:pt idx="17">
                  <c:v>        State and local</c:v>
                </c:pt>
                <c:pt idx="18">
                  <c:v>        Federal</c:v>
                </c:pt>
                <c:pt idx="19">
                  <c:v>        Retail trade</c:v>
                </c:pt>
                <c:pt idx="20">
                  <c:v>        Wholesale trade</c:v>
                </c:pt>
                <c:pt idx="21">
                  <c:v>        Utilities</c:v>
                </c:pt>
                <c:pt idx="22">
                  <c:v>        Mining</c:v>
                </c:pt>
              </c:strCache>
            </c:strRef>
          </c:cat>
          <c:val>
            <c:numRef>
              <c:f>'Ind-Waterfall-Ann'!$H$87:$H$109</c:f>
              <c:numCache>
                <c:formatCode>General</c:formatCode>
                <c:ptCount val="23"/>
                <c:pt idx="0">
                  <c:v>35.200000000000003</c:v>
                </c:pt>
                <c:pt idx="1">
                  <c:v>26.2</c:v>
                </c:pt>
                <c:pt idx="2">
                  <c:v>13.9</c:v>
                </c:pt>
                <c:pt idx="3">
                  <c:v>7.5</c:v>
                </c:pt>
                <c:pt idx="4">
                  <c:v>11.1</c:v>
                </c:pt>
                <c:pt idx="5">
                  <c:v>13.6</c:v>
                </c:pt>
                <c:pt idx="6">
                  <c:v>10.9</c:v>
                </c:pt>
                <c:pt idx="7">
                  <c:v>9.6999999999999993</c:v>
                </c:pt>
                <c:pt idx="8">
                  <c:v>3.2</c:v>
                </c:pt>
                <c:pt idx="9">
                  <c:v>5.9</c:v>
                </c:pt>
                <c:pt idx="10">
                  <c:v>-8.5</c:v>
                </c:pt>
                <c:pt idx="11">
                  <c:v>4.8</c:v>
                </c:pt>
                <c:pt idx="12">
                  <c:v>7.2</c:v>
                </c:pt>
                <c:pt idx="13">
                  <c:v>3</c:v>
                </c:pt>
                <c:pt idx="14">
                  <c:v>2.5</c:v>
                </c:pt>
                <c:pt idx="15">
                  <c:v>3.3</c:v>
                </c:pt>
                <c:pt idx="16">
                  <c:v>5.4</c:v>
                </c:pt>
                <c:pt idx="17">
                  <c:v>0.3</c:v>
                </c:pt>
                <c:pt idx="18">
                  <c:v>1</c:v>
                </c:pt>
                <c:pt idx="19">
                  <c:v>2.6</c:v>
                </c:pt>
                <c:pt idx="20">
                  <c:v>5.5</c:v>
                </c:pt>
                <c:pt idx="21">
                  <c:v>-4.0999999999999996</c:v>
                </c:pt>
                <c:pt idx="22">
                  <c:v>-16.3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C3-4109-92BD-DFACD954554C}"/>
            </c:ext>
          </c:extLst>
        </c:ser>
        <c:ser>
          <c:idx val="0"/>
          <c:order val="1"/>
          <c:tx>
            <c:strRef>
              <c:f>'Ind-Waterfall-Ann'!$G$86</c:f>
              <c:strCache>
                <c:ptCount val="1"/>
                <c:pt idx="0">
                  <c:v>Proposed</c:v>
                </c:pt>
              </c:strCache>
            </c:strRef>
          </c:tx>
          <c:spPr>
            <a:noFill/>
            <a:ln w="19050">
              <a:solidFill>
                <a:srgbClr val="004C97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4C3-4109-92BD-DFACD954554C}"/>
              </c:ext>
            </c:extLst>
          </c:dPt>
          <c:dPt>
            <c:idx val="7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4C3-4109-92BD-DFACD954554C}"/>
              </c:ext>
            </c:extLst>
          </c:dPt>
          <c:dPt>
            <c:idx val="9"/>
            <c:invertIfNegative val="0"/>
            <c:bubble3D val="0"/>
            <c:spPr>
              <a:noFill/>
              <a:ln w="19050">
                <a:solidFill>
                  <a:srgbClr val="D8601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F4C3-4109-92BD-DFACD954554C}"/>
              </c:ext>
            </c:extLst>
          </c:dPt>
          <c:dPt>
            <c:idx val="11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F4C3-4109-92BD-DFACD954554C}"/>
              </c:ext>
            </c:extLst>
          </c:dPt>
          <c:dPt>
            <c:idx val="13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F4C3-4109-92BD-DFACD954554C}"/>
              </c:ext>
            </c:extLst>
          </c:dPt>
          <c:cat>
            <c:strRef>
              <c:f>'Ind-Waterfall-Ann'!$F$87:$F$109</c:f>
              <c:strCache>
                <c:ptCount val="23"/>
                <c:pt idx="0">
                  <c:v>                Arts, entertainment, and recreation</c:v>
                </c:pt>
                <c:pt idx="1">
                  <c:v>                Accommodation and food services</c:v>
                </c:pt>
                <c:pt idx="2">
                  <c:v>        Information</c:v>
                </c:pt>
                <c:pt idx="3">
                  <c:v>        Transportation and warehousing</c:v>
                </c:pt>
                <c:pt idx="4">
                  <c:v>                Professional, scientific, and technical services</c:v>
                </c:pt>
                <c:pt idx="5">
                  <c:v>                Administrative and waste management services</c:v>
                </c:pt>
                <c:pt idx="6">
                  <c:v>                Management of companies and enterprises</c:v>
                </c:pt>
                <c:pt idx="7">
                  <c:v>                Durable goods</c:v>
                </c:pt>
                <c:pt idx="8">
                  <c:v>                Real estate and rental and leasing</c:v>
                </c:pt>
                <c:pt idx="9">
                  <c:v>                Gross domestic product</c:v>
                </c:pt>
                <c:pt idx="10">
                  <c:v>        Agriculture, forestry, fishing, and hunting</c:v>
                </c:pt>
                <c:pt idx="11">
                  <c:v>                Health care and social assistance</c:v>
                </c:pt>
                <c:pt idx="12">
                  <c:v>                Finance and insurance</c:v>
                </c:pt>
                <c:pt idx="13">
                  <c:v>                Nondurable goods</c:v>
                </c:pt>
                <c:pt idx="14">
                  <c:v>        Construction</c:v>
                </c:pt>
                <c:pt idx="15">
                  <c:v>                Educational services</c:v>
                </c:pt>
                <c:pt idx="16">
                  <c:v>        Other services, except government</c:v>
                </c:pt>
                <c:pt idx="17">
                  <c:v>        State and local</c:v>
                </c:pt>
                <c:pt idx="18">
                  <c:v>        Federal</c:v>
                </c:pt>
                <c:pt idx="19">
                  <c:v>        Retail trade</c:v>
                </c:pt>
                <c:pt idx="20">
                  <c:v>        Wholesale trade</c:v>
                </c:pt>
                <c:pt idx="21">
                  <c:v>        Utilities</c:v>
                </c:pt>
                <c:pt idx="22">
                  <c:v>        Mining</c:v>
                </c:pt>
              </c:strCache>
            </c:strRef>
          </c:cat>
          <c:val>
            <c:numRef>
              <c:f>'Ind-Waterfall-Ann'!$G$87:$G$109</c:f>
              <c:numCache>
                <c:formatCode>General</c:formatCode>
                <c:ptCount val="23"/>
                <c:pt idx="0">
                  <c:v>26</c:v>
                </c:pt>
                <c:pt idx="1">
                  <c:v>25.3</c:v>
                </c:pt>
                <c:pt idx="2">
                  <c:v>14.7</c:v>
                </c:pt>
                <c:pt idx="3">
                  <c:v>13.5</c:v>
                </c:pt>
                <c:pt idx="4">
                  <c:v>11.8</c:v>
                </c:pt>
                <c:pt idx="5">
                  <c:v>10.8</c:v>
                </c:pt>
                <c:pt idx="6">
                  <c:v>10.3</c:v>
                </c:pt>
                <c:pt idx="7">
                  <c:v>6.6</c:v>
                </c:pt>
                <c:pt idx="8">
                  <c:v>5.9</c:v>
                </c:pt>
                <c:pt idx="9">
                  <c:v>5.8</c:v>
                </c:pt>
                <c:pt idx="10">
                  <c:v>5.8</c:v>
                </c:pt>
                <c:pt idx="11">
                  <c:v>5</c:v>
                </c:pt>
                <c:pt idx="12">
                  <c:v>4.8</c:v>
                </c:pt>
                <c:pt idx="13">
                  <c:v>4.5999999999999996</c:v>
                </c:pt>
                <c:pt idx="14">
                  <c:v>3.7</c:v>
                </c:pt>
                <c:pt idx="15">
                  <c:v>3.4</c:v>
                </c:pt>
                <c:pt idx="16">
                  <c:v>3.4</c:v>
                </c:pt>
                <c:pt idx="17">
                  <c:v>0.9</c:v>
                </c:pt>
                <c:pt idx="18">
                  <c:v>0.7</c:v>
                </c:pt>
                <c:pt idx="19">
                  <c:v>0.5</c:v>
                </c:pt>
                <c:pt idx="20">
                  <c:v>-0.6</c:v>
                </c:pt>
                <c:pt idx="21">
                  <c:v>-4.7</c:v>
                </c:pt>
                <c:pt idx="22">
                  <c:v>-11.8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4C3-4109-92BD-DFACD9545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94077200"/>
        <c:axId val="494077616"/>
      </c:barChart>
      <c:catAx>
        <c:axId val="494077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494077616"/>
        <c:crosses val="autoZero"/>
        <c:auto val="1"/>
        <c:lblAlgn val="ctr"/>
        <c:lblOffset val="100"/>
        <c:tickLblSkip val="1"/>
        <c:noMultiLvlLbl val="0"/>
      </c:catAx>
      <c:valAx>
        <c:axId val="49407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ysClr val="windowText" lastClr="000000"/>
                    </a:solidFill>
                    <a:latin typeface="Gotham Book" pitchFamily="50" charset="0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0.69071852669035161"/>
              <c:y val="0.944827598690470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49407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93002281553105"/>
          <c:y val="3.3856801000047988E-2"/>
          <c:w val="0.54849392904544392"/>
          <c:h val="0.8709132514598171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'Ind-Waterfall-Ann'!$H$114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C3D7EE"/>
            </a:solidFill>
            <a:ln w="25400">
              <a:solidFill>
                <a:srgbClr val="C3D7EE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3D7EE"/>
              </a:solidFill>
              <a:ln w="25400">
                <a:solidFill>
                  <a:srgbClr val="C3D7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B5-456B-84B6-CCCE508F4887}"/>
              </c:ext>
            </c:extLst>
          </c:dPt>
          <c:dPt>
            <c:idx val="7"/>
            <c:invertIfNegative val="0"/>
            <c:bubble3D val="0"/>
            <c:spPr>
              <a:solidFill>
                <a:srgbClr val="C3D7EE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B5-456B-84B6-CCCE508F4887}"/>
              </c:ext>
            </c:extLst>
          </c:dPt>
          <c:dPt>
            <c:idx val="9"/>
            <c:invertIfNegative val="0"/>
            <c:bubble3D val="0"/>
            <c:spPr>
              <a:solidFill>
                <a:srgbClr val="C3D7EE"/>
              </a:solidFill>
              <a:ln w="25400">
                <a:solidFill>
                  <a:srgbClr val="C3D7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B5-456B-84B6-CCCE508F4887}"/>
              </c:ext>
            </c:extLst>
          </c:dPt>
          <c:dPt>
            <c:idx val="11"/>
            <c:invertIfNegative val="0"/>
            <c:bubble3D val="0"/>
            <c:spPr>
              <a:solidFill>
                <a:srgbClr val="C3D7EE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B5-456B-84B6-CCCE508F4887}"/>
              </c:ext>
            </c:extLst>
          </c:dPt>
          <c:dPt>
            <c:idx val="12"/>
            <c:invertIfNegative val="0"/>
            <c:bubble3D val="0"/>
            <c:spPr>
              <a:solidFill>
                <a:srgbClr val="C3D7EE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B5-456B-84B6-CCCE508F4887}"/>
              </c:ext>
            </c:extLst>
          </c:dPt>
          <c:dPt>
            <c:idx val="13"/>
            <c:invertIfNegative val="0"/>
            <c:bubble3D val="0"/>
            <c:spPr>
              <a:solidFill>
                <a:srgbClr val="F2A900"/>
              </a:solidFill>
              <a:ln w="25400">
                <a:solidFill>
                  <a:srgbClr val="C3D7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B5-456B-84B6-CCCE508F4887}"/>
              </c:ext>
            </c:extLst>
          </c:dPt>
          <c:cat>
            <c:strRef>
              <c:f>'Ind-Waterfall-Ann'!$F$115:$F$137</c:f>
              <c:strCache>
                <c:ptCount val="23"/>
                <c:pt idx="0">
                  <c:v>                Arts, entertainment, and recreation</c:v>
                </c:pt>
                <c:pt idx="1">
                  <c:v>                Management of companies and enterprises</c:v>
                </c:pt>
                <c:pt idx="2">
                  <c:v>        Information</c:v>
                </c:pt>
                <c:pt idx="3">
                  <c:v>                Administrative and waste management services</c:v>
                </c:pt>
                <c:pt idx="4">
                  <c:v>                Accommodation and food services</c:v>
                </c:pt>
                <c:pt idx="5">
                  <c:v>                Professional, scientific, and technical services</c:v>
                </c:pt>
                <c:pt idx="6">
                  <c:v>                Educational services</c:v>
                </c:pt>
                <c:pt idx="7">
                  <c:v>                Real estate and rental and leasing</c:v>
                </c:pt>
                <c:pt idx="8">
                  <c:v>                Durable goods</c:v>
                </c:pt>
                <c:pt idx="9">
                  <c:v>                Health care and social assistance</c:v>
                </c:pt>
                <c:pt idx="10">
                  <c:v>        Other services, except government</c:v>
                </c:pt>
                <c:pt idx="11">
                  <c:v>        State and local</c:v>
                </c:pt>
                <c:pt idx="12">
                  <c:v>        Transportation and warehousing</c:v>
                </c:pt>
                <c:pt idx="13">
                  <c:v>                Gross domestic product</c:v>
                </c:pt>
                <c:pt idx="14">
                  <c:v>        Utilities</c:v>
                </c:pt>
                <c:pt idx="15">
                  <c:v>        Federal</c:v>
                </c:pt>
                <c:pt idx="16">
                  <c:v>                Nondurable goods</c:v>
                </c:pt>
                <c:pt idx="17">
                  <c:v>                Finance and insurance</c:v>
                </c:pt>
                <c:pt idx="18">
                  <c:v>        Wholesale trade</c:v>
                </c:pt>
                <c:pt idx="19">
                  <c:v>        Retail trade</c:v>
                </c:pt>
                <c:pt idx="20">
                  <c:v>        Construction</c:v>
                </c:pt>
                <c:pt idx="21">
                  <c:v>        Agriculture, forestry, fishing, and hunting</c:v>
                </c:pt>
                <c:pt idx="22">
                  <c:v>        Mining</c:v>
                </c:pt>
              </c:strCache>
            </c:strRef>
          </c:cat>
          <c:val>
            <c:numRef>
              <c:f>'Ind-Waterfall-Ann'!$H$115:$H$137</c:f>
              <c:numCache>
                <c:formatCode>General</c:formatCode>
                <c:ptCount val="23"/>
                <c:pt idx="0">
                  <c:v>20.9</c:v>
                </c:pt>
                <c:pt idx="1">
                  <c:v>7.2</c:v>
                </c:pt>
                <c:pt idx="2">
                  <c:v>7.6</c:v>
                </c:pt>
                <c:pt idx="3">
                  <c:v>9.4</c:v>
                </c:pt>
                <c:pt idx="4">
                  <c:v>5.0999999999999996</c:v>
                </c:pt>
                <c:pt idx="5">
                  <c:v>6.9</c:v>
                </c:pt>
                <c:pt idx="6">
                  <c:v>4.5</c:v>
                </c:pt>
                <c:pt idx="7">
                  <c:v>3.3</c:v>
                </c:pt>
                <c:pt idx="8">
                  <c:v>2.2000000000000002</c:v>
                </c:pt>
                <c:pt idx="9">
                  <c:v>3.8</c:v>
                </c:pt>
                <c:pt idx="10">
                  <c:v>4</c:v>
                </c:pt>
                <c:pt idx="11">
                  <c:v>1.9</c:v>
                </c:pt>
                <c:pt idx="12">
                  <c:v>2.2999999999999998</c:v>
                </c:pt>
                <c:pt idx="13">
                  <c:v>2</c:v>
                </c:pt>
                <c:pt idx="14">
                  <c:v>-2.2000000000000002</c:v>
                </c:pt>
                <c:pt idx="15">
                  <c:v>-0.2</c:v>
                </c:pt>
                <c:pt idx="16">
                  <c:v>-2.1</c:v>
                </c:pt>
                <c:pt idx="17">
                  <c:v>0.5</c:v>
                </c:pt>
                <c:pt idx="18">
                  <c:v>0.3</c:v>
                </c:pt>
                <c:pt idx="19">
                  <c:v>-3.8</c:v>
                </c:pt>
                <c:pt idx="20">
                  <c:v>-10.4</c:v>
                </c:pt>
                <c:pt idx="21">
                  <c:v>-3.2</c:v>
                </c:pt>
                <c:pt idx="22">
                  <c:v>-6.5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B5-456B-84B6-CCCE508F4887}"/>
            </c:ext>
          </c:extLst>
        </c:ser>
        <c:ser>
          <c:idx val="0"/>
          <c:order val="1"/>
          <c:tx>
            <c:strRef>
              <c:f>'Ind-Waterfall-Ann'!$G$114</c:f>
              <c:strCache>
                <c:ptCount val="1"/>
                <c:pt idx="0">
                  <c:v>Proposed</c:v>
                </c:pt>
              </c:strCache>
            </c:strRef>
          </c:tx>
          <c:spPr>
            <a:noFill/>
            <a:ln w="19050">
              <a:solidFill>
                <a:srgbClr val="004C97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5B5-456B-84B6-CCCE508F4887}"/>
              </c:ext>
            </c:extLst>
          </c:dPt>
          <c:dPt>
            <c:idx val="7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5B5-456B-84B6-CCCE508F4887}"/>
              </c:ext>
            </c:extLst>
          </c:dPt>
          <c:dPt>
            <c:idx val="9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5B5-456B-84B6-CCCE508F4887}"/>
              </c:ext>
            </c:extLst>
          </c:dPt>
          <c:dPt>
            <c:idx val="11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5B5-456B-84B6-CCCE508F4887}"/>
              </c:ext>
            </c:extLst>
          </c:dPt>
          <c:dPt>
            <c:idx val="12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5B5-456B-84B6-CCCE508F4887}"/>
              </c:ext>
            </c:extLst>
          </c:dPt>
          <c:dPt>
            <c:idx val="13"/>
            <c:invertIfNegative val="0"/>
            <c:bubble3D val="0"/>
            <c:spPr>
              <a:noFill/>
              <a:ln w="19050">
                <a:solidFill>
                  <a:srgbClr val="D8601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5B5-456B-84B6-CCCE508F4887}"/>
              </c:ext>
            </c:extLst>
          </c:dPt>
          <c:cat>
            <c:strRef>
              <c:f>'Ind-Waterfall-Ann'!$F$115:$F$137</c:f>
              <c:strCache>
                <c:ptCount val="23"/>
                <c:pt idx="0">
                  <c:v>                Arts, entertainment, and recreation</c:v>
                </c:pt>
                <c:pt idx="1">
                  <c:v>                Management of companies and enterprises</c:v>
                </c:pt>
                <c:pt idx="2">
                  <c:v>        Information</c:v>
                </c:pt>
                <c:pt idx="3">
                  <c:v>                Administrative and waste management services</c:v>
                </c:pt>
                <c:pt idx="4">
                  <c:v>                Accommodation and food services</c:v>
                </c:pt>
                <c:pt idx="5">
                  <c:v>                Professional, scientific, and technical services</c:v>
                </c:pt>
                <c:pt idx="6">
                  <c:v>                Educational services</c:v>
                </c:pt>
                <c:pt idx="7">
                  <c:v>                Real estate and rental and leasing</c:v>
                </c:pt>
                <c:pt idx="8">
                  <c:v>                Durable goods</c:v>
                </c:pt>
                <c:pt idx="9">
                  <c:v>                Health care and social assistance</c:v>
                </c:pt>
                <c:pt idx="10">
                  <c:v>        Other services, except government</c:v>
                </c:pt>
                <c:pt idx="11">
                  <c:v>        State and local</c:v>
                </c:pt>
                <c:pt idx="12">
                  <c:v>        Transportation and warehousing</c:v>
                </c:pt>
                <c:pt idx="13">
                  <c:v>                Gross domestic product</c:v>
                </c:pt>
                <c:pt idx="14">
                  <c:v>        Utilities</c:v>
                </c:pt>
                <c:pt idx="15">
                  <c:v>        Federal</c:v>
                </c:pt>
                <c:pt idx="16">
                  <c:v>                Nondurable goods</c:v>
                </c:pt>
                <c:pt idx="17">
                  <c:v>                Finance and insurance</c:v>
                </c:pt>
                <c:pt idx="18">
                  <c:v>        Wholesale trade</c:v>
                </c:pt>
                <c:pt idx="19">
                  <c:v>        Retail trade</c:v>
                </c:pt>
                <c:pt idx="20">
                  <c:v>        Construction</c:v>
                </c:pt>
                <c:pt idx="21">
                  <c:v>        Agriculture, forestry, fishing, and hunting</c:v>
                </c:pt>
                <c:pt idx="22">
                  <c:v>        Mining</c:v>
                </c:pt>
              </c:strCache>
            </c:strRef>
          </c:cat>
          <c:val>
            <c:numRef>
              <c:f>'Ind-Waterfall-Ann'!$G$115:$G$137</c:f>
              <c:numCache>
                <c:formatCode>General</c:formatCode>
                <c:ptCount val="23"/>
                <c:pt idx="0">
                  <c:v>22.4</c:v>
                </c:pt>
                <c:pt idx="1">
                  <c:v>10.3</c:v>
                </c:pt>
                <c:pt idx="2">
                  <c:v>7.5</c:v>
                </c:pt>
                <c:pt idx="3">
                  <c:v>7.4</c:v>
                </c:pt>
                <c:pt idx="4">
                  <c:v>7.3</c:v>
                </c:pt>
                <c:pt idx="5">
                  <c:v>6.8</c:v>
                </c:pt>
                <c:pt idx="6">
                  <c:v>5.7</c:v>
                </c:pt>
                <c:pt idx="7">
                  <c:v>4.5</c:v>
                </c:pt>
                <c:pt idx="8">
                  <c:v>3.8</c:v>
                </c:pt>
                <c:pt idx="9">
                  <c:v>3.6</c:v>
                </c:pt>
                <c:pt idx="10">
                  <c:v>3.2</c:v>
                </c:pt>
                <c:pt idx="11">
                  <c:v>2.7</c:v>
                </c:pt>
                <c:pt idx="12">
                  <c:v>2</c:v>
                </c:pt>
                <c:pt idx="13">
                  <c:v>1.9</c:v>
                </c:pt>
                <c:pt idx="14">
                  <c:v>0.6</c:v>
                </c:pt>
                <c:pt idx="15">
                  <c:v>-0.7</c:v>
                </c:pt>
                <c:pt idx="16">
                  <c:v>-1.4</c:v>
                </c:pt>
                <c:pt idx="17">
                  <c:v>-1.6</c:v>
                </c:pt>
                <c:pt idx="18">
                  <c:v>-3.9</c:v>
                </c:pt>
                <c:pt idx="19">
                  <c:v>-4.7</c:v>
                </c:pt>
                <c:pt idx="20">
                  <c:v>-6.8</c:v>
                </c:pt>
                <c:pt idx="21">
                  <c:v>-7.4</c:v>
                </c:pt>
                <c:pt idx="22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5B5-456B-84B6-CCCE508F4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94077200"/>
        <c:axId val="494077616"/>
      </c:barChart>
      <c:catAx>
        <c:axId val="494077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494077616"/>
        <c:crosses val="autoZero"/>
        <c:auto val="1"/>
        <c:lblAlgn val="ctr"/>
        <c:lblOffset val="100"/>
        <c:tickLblSkip val="1"/>
        <c:noMultiLvlLbl val="0"/>
      </c:catAx>
      <c:valAx>
        <c:axId val="49407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ysClr val="windowText" lastClr="000000"/>
                    </a:solidFill>
                    <a:latin typeface="Gotham Book" pitchFamily="50" charset="0"/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4940772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00131726710571"/>
          <c:y val="4.9645245957158572E-2"/>
          <c:w val="0.89094331431754437"/>
          <c:h val="0.75258272711836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NatInc!$B$8</c:f>
              <c:strCache>
                <c:ptCount val="1"/>
                <c:pt idx="0">
                  <c:v>National income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4652123044374714E-3"/>
                  <c:y val="9.40159889545225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0E-403E-A019-A769624ACA09}"/>
                </c:ext>
              </c:extLst>
            </c:dLbl>
            <c:dLbl>
              <c:idx val="2"/>
              <c:layout>
                <c:manualLayout>
                  <c:x val="4.4652123044374714E-3"/>
                  <c:y val="-2.5639001486169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E-403E-A019-A769624ACA09}"/>
                </c:ext>
              </c:extLst>
            </c:dLbl>
            <c:dLbl>
              <c:idx val="3"/>
              <c:layout>
                <c:manualLayout>
                  <c:x val="4.4652123044374714E-3"/>
                  <c:y val="9.40159889545225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0E-403E-A019-A769624ACA09}"/>
                </c:ext>
              </c:extLst>
            </c:dLbl>
            <c:dLbl>
              <c:idx val="4"/>
              <c:layout>
                <c:manualLayout>
                  <c:x val="5.9536164059166286E-3"/>
                  <c:y val="-2.5641020464159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E-403E-A019-A769624ACA09}"/>
                </c:ext>
              </c:extLst>
            </c:dLbl>
            <c:dLbl>
              <c:idx val="5"/>
              <c:layout>
                <c:manualLayout>
                  <c:x val="1.818566055891779E-2"/>
                  <c:y val="2.5641020464158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0E-403E-A019-A769624ACA09}"/>
                </c:ext>
              </c:extLst>
            </c:dLbl>
            <c:numFmt formatCode="#,##0.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4C97"/>
                    </a:solidFill>
                    <a:latin typeface="Gotham Medium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NatInc!$C$6:$H$7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NatInc!$C$8:$H$8</c:f>
              <c:numCache>
                <c:formatCode>General</c:formatCode>
                <c:ptCount val="6"/>
                <c:pt idx="0">
                  <c:v>-78.599999999999994</c:v>
                </c:pt>
                <c:pt idx="1">
                  <c:v>-91</c:v>
                </c:pt>
                <c:pt idx="2">
                  <c:v>-46.9</c:v>
                </c:pt>
                <c:pt idx="3">
                  <c:v>-40.6</c:v>
                </c:pt>
                <c:pt idx="4">
                  <c:v>124.2</c:v>
                </c:pt>
                <c:pt idx="5">
                  <c:v>160.4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E-40C9-8E95-DA4D47D5B4E0}"/>
            </c:ext>
          </c:extLst>
        </c:ser>
        <c:ser>
          <c:idx val="1"/>
          <c:order val="1"/>
          <c:tx>
            <c:strRef>
              <c:f>NatInc!$B$9</c:f>
              <c:strCache>
                <c:ptCount val="1"/>
                <c:pt idx="0">
                  <c:v>Compensation</c:v>
                </c:pt>
              </c:strCache>
            </c:strRef>
          </c:tx>
          <c:spPr>
            <a:solidFill>
              <a:srgbClr val="6CACE4"/>
            </a:solidFill>
            <a:ln>
              <a:noFill/>
            </a:ln>
            <a:effectLst/>
          </c:spPr>
          <c:invertIfNegative val="0"/>
          <c:cat>
            <c:strRef>
              <c:f>NatInc!$C$6:$H$7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NatInc!$C$9:$H$9</c:f>
              <c:numCache>
                <c:formatCode>General</c:formatCode>
                <c:ptCount val="6"/>
                <c:pt idx="0">
                  <c:v>0</c:v>
                </c:pt>
                <c:pt idx="1">
                  <c:v>-0.5</c:v>
                </c:pt>
                <c:pt idx="2">
                  <c:v>-0.2</c:v>
                </c:pt>
                <c:pt idx="3">
                  <c:v>1.9</c:v>
                </c:pt>
                <c:pt idx="4">
                  <c:v>7.4</c:v>
                </c:pt>
                <c:pt idx="5">
                  <c:v>-125.3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E-40C9-8E95-DA4D47D5B4E0}"/>
            </c:ext>
          </c:extLst>
        </c:ser>
        <c:ser>
          <c:idx val="2"/>
          <c:order val="2"/>
          <c:tx>
            <c:strRef>
              <c:f>NatInc!$B$10</c:f>
              <c:strCache>
                <c:ptCount val="1"/>
                <c:pt idx="0">
                  <c:v>Proprietors' income with IVA, CCAdj</c:v>
                </c:pt>
              </c:strCache>
            </c:strRef>
          </c:tx>
          <c:spPr>
            <a:solidFill>
              <a:srgbClr val="D86018"/>
            </a:solidFill>
            <a:ln>
              <a:noFill/>
            </a:ln>
            <a:effectLst/>
          </c:spPr>
          <c:invertIfNegative val="0"/>
          <c:cat>
            <c:strRef>
              <c:f>NatInc!$C$6:$H$7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NatInc!$C$10:$H$10</c:f>
              <c:numCache>
                <c:formatCode>General</c:formatCode>
                <c:ptCount val="6"/>
                <c:pt idx="0">
                  <c:v>-76</c:v>
                </c:pt>
                <c:pt idx="1">
                  <c:v>-73.400000000000006</c:v>
                </c:pt>
                <c:pt idx="2">
                  <c:v>-47.3</c:v>
                </c:pt>
                <c:pt idx="3">
                  <c:v>-59.3</c:v>
                </c:pt>
                <c:pt idx="4">
                  <c:v>-4.5</c:v>
                </c:pt>
                <c:pt idx="5">
                  <c:v>-57.4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9E-40C9-8E95-DA4D47D5B4E0}"/>
            </c:ext>
          </c:extLst>
        </c:ser>
        <c:ser>
          <c:idx val="3"/>
          <c:order val="3"/>
          <c:tx>
            <c:strRef>
              <c:f>NatInc!$B$11</c:f>
              <c:strCache>
                <c:ptCount val="1"/>
                <c:pt idx="0">
                  <c:v>Rental income of persons with CCAdj</c:v>
                </c:pt>
              </c:strCache>
            </c:strRef>
          </c:tx>
          <c:spPr>
            <a:solidFill>
              <a:srgbClr val="FBB416"/>
            </a:solidFill>
            <a:ln>
              <a:noFill/>
            </a:ln>
            <a:effectLst/>
          </c:spPr>
          <c:invertIfNegative val="0"/>
          <c:cat>
            <c:strRef>
              <c:f>NatInc!$C$6:$H$7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NatInc!$C$11:$H$11</c:f>
              <c:numCache>
                <c:formatCode>General</c:formatCode>
                <c:ptCount val="6"/>
                <c:pt idx="0">
                  <c:v>-8.6</c:v>
                </c:pt>
                <c:pt idx="1">
                  <c:v>-8.5</c:v>
                </c:pt>
                <c:pt idx="2">
                  <c:v>-13.7</c:v>
                </c:pt>
                <c:pt idx="3">
                  <c:v>36.299999999999997</c:v>
                </c:pt>
                <c:pt idx="4">
                  <c:v>90.4</c:v>
                </c:pt>
                <c:pt idx="5">
                  <c:v>96.4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09E-40C9-8E95-DA4D47D5B4E0}"/>
            </c:ext>
          </c:extLst>
        </c:ser>
        <c:ser>
          <c:idx val="4"/>
          <c:order val="4"/>
          <c:tx>
            <c:strRef>
              <c:f>NatInc!$B$12</c:f>
              <c:strCache>
                <c:ptCount val="1"/>
                <c:pt idx="0">
                  <c:v>Corporate profits with IVA, CCAdj</c:v>
                </c:pt>
              </c:strCache>
            </c:strRef>
          </c:tx>
          <c:spPr>
            <a:solidFill>
              <a:srgbClr val="9EA2A2"/>
            </a:solidFill>
            <a:ln>
              <a:noFill/>
            </a:ln>
            <a:effectLst/>
          </c:spPr>
          <c:invertIfNegative val="0"/>
          <c:cat>
            <c:strRef>
              <c:f>NatInc!$C$6:$H$7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NatInc!$C$12:$H$12</c:f>
              <c:numCache>
                <c:formatCode>General</c:formatCode>
                <c:ptCount val="6"/>
                <c:pt idx="0">
                  <c:v>96.7</c:v>
                </c:pt>
                <c:pt idx="1">
                  <c:v>53.2</c:v>
                </c:pt>
                <c:pt idx="2">
                  <c:v>68.2</c:v>
                </c:pt>
                <c:pt idx="3">
                  <c:v>123.2</c:v>
                </c:pt>
                <c:pt idx="4">
                  <c:v>151.69999999999999</c:v>
                </c:pt>
                <c:pt idx="5">
                  <c:v>256.10000000000002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9E-40C9-8E95-DA4D47D5B4E0}"/>
            </c:ext>
          </c:extLst>
        </c:ser>
        <c:ser>
          <c:idx val="5"/>
          <c:order val="5"/>
          <c:tx>
            <c:strRef>
              <c:f>NatInc!$B$13</c:f>
              <c:strCache>
                <c:ptCount val="1"/>
                <c:pt idx="0">
                  <c:v>Net interest</c:v>
                </c:pt>
              </c:strCache>
            </c:strRef>
          </c:tx>
          <c:spPr>
            <a:solidFill>
              <a:srgbClr val="DCDEDF"/>
            </a:solidFill>
            <a:ln>
              <a:noFill/>
            </a:ln>
            <a:effectLst/>
          </c:spPr>
          <c:invertIfNegative val="0"/>
          <c:cat>
            <c:strRef>
              <c:f>NatInc!$C$6:$H$7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NatInc!$C$13:$H$13</c:f>
              <c:numCache>
                <c:formatCode>General</c:formatCode>
                <c:ptCount val="6"/>
                <c:pt idx="0">
                  <c:v>-83.8</c:v>
                </c:pt>
                <c:pt idx="1">
                  <c:v>-57.7</c:v>
                </c:pt>
                <c:pt idx="2">
                  <c:v>-56</c:v>
                </c:pt>
                <c:pt idx="3">
                  <c:v>-136.5</c:v>
                </c:pt>
                <c:pt idx="4">
                  <c:v>-139.5</c:v>
                </c:pt>
                <c:pt idx="5">
                  <c:v>-84.8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09E-40C9-8E95-DA4D47D5B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1548411807"/>
        <c:axId val="1485097183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NatInc!$B$14</c15:sqref>
                        </c15:formulaRef>
                      </c:ext>
                    </c:extLst>
                    <c:strCache>
                      <c:ptCount val="1"/>
                      <c:pt idx="0">
                        <c:v>Taxes on production and imports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NatInc!$C$6:$H$7</c15:sqref>
                        </c15:formulaRef>
                      </c:ext>
                    </c:extLst>
                    <c:strCache>
                      <c:ptCount val="6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NatInc!$C$14:$H$14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-3.5</c:v>
                      </c:pt>
                      <c:pt idx="1">
                        <c:v>-4.3</c:v>
                      </c:pt>
                      <c:pt idx="2">
                        <c:v>3.1</c:v>
                      </c:pt>
                      <c:pt idx="3">
                        <c:v>-5.8</c:v>
                      </c:pt>
                      <c:pt idx="4">
                        <c:v>8.5</c:v>
                      </c:pt>
                      <c:pt idx="5">
                        <c:v>37.799999999999997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909E-40C9-8E95-DA4D47D5B4E0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NatInc!$B$15</c15:sqref>
                        </c15:formulaRef>
                      </c:ext>
                    </c:extLst>
                    <c:strCache>
                      <c:ptCount val="1"/>
                      <c:pt idx="0">
                        <c:v>Less: Subsidies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NatInc!$C$6:$H$7</c15:sqref>
                        </c15:formulaRef>
                      </c:ext>
                    </c:extLst>
                    <c:strCache>
                      <c:ptCount val="6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NatInc!$C$15:$H$15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-0.4</c:v>
                      </c:pt>
                      <c:pt idx="4">
                        <c:v>0.8</c:v>
                      </c:pt>
                      <c:pt idx="5">
                        <c:v>3.8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09E-40C9-8E95-DA4D47D5B4E0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NatInc!$B$16</c15:sqref>
                        </c15:formulaRef>
                      </c:ext>
                    </c:extLst>
                    <c:strCache>
                      <c:ptCount val="1"/>
                      <c:pt idx="0">
                        <c:v>Business current transfer payments (net)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NatInc!$C$6:$H$7</c15:sqref>
                        </c15:formulaRef>
                      </c:ext>
                    </c:extLst>
                    <c:strCache>
                      <c:ptCount val="6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NatInc!$C$16:$H$16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-5.8</c:v>
                      </c:pt>
                      <c:pt idx="1">
                        <c:v>-3.1</c:v>
                      </c:pt>
                      <c:pt idx="2">
                        <c:v>-3.2</c:v>
                      </c:pt>
                      <c:pt idx="3">
                        <c:v>0.9</c:v>
                      </c:pt>
                      <c:pt idx="4">
                        <c:v>18</c:v>
                      </c:pt>
                      <c:pt idx="5">
                        <c:v>33.5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09E-40C9-8E95-DA4D47D5B4E0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NatInc!$B$17</c15:sqref>
                        </c15:formulaRef>
                      </c:ext>
                    </c:extLst>
                    <c:strCache>
                      <c:ptCount val="1"/>
                      <c:pt idx="0">
                        <c:v>Current surplus of government enterprises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NatInc!$C$6:$H$7</c15:sqref>
                        </c15:formulaRef>
                      </c:ext>
                    </c:extLst>
                    <c:strCache>
                      <c:ptCount val="6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NatInc!$C$17:$H$17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2.2999999999999998</c:v>
                      </c:pt>
                      <c:pt idx="1">
                        <c:v>3.3</c:v>
                      </c:pt>
                      <c:pt idx="2">
                        <c:v>2.2000000000000002</c:v>
                      </c:pt>
                      <c:pt idx="3">
                        <c:v>-1.7</c:v>
                      </c:pt>
                      <c:pt idx="4">
                        <c:v>-7</c:v>
                      </c:pt>
                      <c:pt idx="5">
                        <c:v>7.9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09E-40C9-8E95-DA4D47D5B4E0}"/>
                  </c:ext>
                </c:extLst>
              </c15:ser>
            </c15:filteredBarSeries>
          </c:ext>
        </c:extLst>
      </c:barChart>
      <c:catAx>
        <c:axId val="154841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485097183"/>
        <c:crosses val="autoZero"/>
        <c:auto val="1"/>
        <c:lblAlgn val="ctr"/>
        <c:lblOffset val="100"/>
        <c:noMultiLvlLbl val="0"/>
      </c:catAx>
      <c:valAx>
        <c:axId val="148509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dirty="0">
                    <a:latin typeface="Gotham Book" pitchFamily="50" charset="0"/>
                  </a:rPr>
                  <a:t>Billions of dollars</a:t>
                </a:r>
              </a:p>
            </c:rich>
          </c:tx>
          <c:layout>
            <c:manualLayout>
              <c:xMode val="edge"/>
              <c:yMode val="edge"/>
              <c:x val="7.6329347027744906E-3"/>
              <c:y val="0.304522853922298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548411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69319971367212E-2"/>
          <c:y val="0.88406621471739366"/>
          <c:w val="0.96727650680028632"/>
          <c:h val="0.10370138129482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ysClr val="windowText" lastClr="000000"/>
              </a:solidFill>
              <a:latin typeface="Gotham Book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100" b="0" i="0" u="none" strike="noStrike" kern="1200" baseline="0">
          <a:solidFill>
            <a:sysClr val="windowText" lastClr="000000"/>
          </a:solidFill>
          <a:latin typeface="Gotham Book" pitchFamily="50" charset="0"/>
          <a:ea typeface="+mn-ea"/>
          <a:cs typeface="+mn-cs"/>
        </a:defRPr>
      </a:pPr>
      <a:endParaRPr lang="en-US"/>
    </a:p>
  </c:txPr>
  <c:externalData r:id="rId4">
    <c:autoUpdate val="1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4455922367503"/>
          <c:y val="4.7247097850375633E-2"/>
          <c:w val="0.899455440776325"/>
          <c:h val="0.72737426974853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PerIncComps!$B$8</c:f>
              <c:strCache>
                <c:ptCount val="1"/>
                <c:pt idx="0">
                  <c:v>Personal income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2232415902140673E-2"/>
                  <c:y val="-2.6881720430107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40-434A-8B20-406F809CB0BB}"/>
                </c:ext>
              </c:extLst>
            </c:dLbl>
            <c:dLbl>
              <c:idx val="2"/>
              <c:layout>
                <c:manualLayout>
                  <c:x val="1.0703363914373088E-2"/>
                  <c:y val="9.85651696104773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40-434A-8B20-406F809CB0BB}"/>
                </c:ext>
              </c:extLst>
            </c:dLbl>
            <c:dLbl>
              <c:idx val="3"/>
              <c:layout>
                <c:manualLayout>
                  <c:x val="1.6819571865443424E-2"/>
                  <c:y val="8.0647277961222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40-434A-8B20-406F809CB0BB}"/>
                </c:ext>
              </c:extLst>
            </c:dLbl>
            <c:dLbl>
              <c:idx val="5"/>
              <c:layout>
                <c:manualLayout>
                  <c:x val="1.0703363914372977E-2"/>
                  <c:y val="-4.92825848052386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40-434A-8B20-406F809CB0BB}"/>
                </c:ext>
              </c:extLst>
            </c:dLbl>
            <c:numFmt formatCode="#,##0.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4C97"/>
                    </a:solidFill>
                    <a:latin typeface="Gotham Medium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PerIncComps!$C$6:$H$7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PerIncComps!$C$8:$H$8</c:f>
              <c:numCache>
                <c:formatCode>General</c:formatCode>
                <c:ptCount val="6"/>
                <c:pt idx="0" formatCode="0.0">
                  <c:v>-177.1</c:v>
                </c:pt>
                <c:pt idx="1">
                  <c:v>-155.6</c:v>
                </c:pt>
                <c:pt idx="2">
                  <c:v>-230.7</c:v>
                </c:pt>
                <c:pt idx="3">
                  <c:v>-203.3</c:v>
                </c:pt>
                <c:pt idx="4">
                  <c:v>112.8</c:v>
                </c:pt>
                <c:pt idx="5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0-434A-8B20-406F809CB0BB}"/>
            </c:ext>
          </c:extLst>
        </c:ser>
        <c:ser>
          <c:idx val="1"/>
          <c:order val="1"/>
          <c:tx>
            <c:strRef>
              <c:f>PerIncComps!$B$9</c:f>
              <c:strCache>
                <c:ptCount val="1"/>
                <c:pt idx="0">
                  <c:v>Compensation</c:v>
                </c:pt>
              </c:strCache>
            </c:strRef>
          </c:tx>
          <c:spPr>
            <a:solidFill>
              <a:srgbClr val="6CACE4"/>
            </a:solidFill>
            <a:ln>
              <a:noFill/>
            </a:ln>
            <a:effectLst/>
          </c:spPr>
          <c:invertIfNegative val="0"/>
          <c:cat>
            <c:strRef>
              <c:f>PerIncComps!$C$6:$H$7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PerIncComps!$C$9:$H$9</c:f>
              <c:numCache>
                <c:formatCode>General</c:formatCode>
                <c:ptCount val="6"/>
                <c:pt idx="0" formatCode="0.0">
                  <c:v>0</c:v>
                </c:pt>
                <c:pt idx="1">
                  <c:v>-0.5</c:v>
                </c:pt>
                <c:pt idx="2">
                  <c:v>-0.2</c:v>
                </c:pt>
                <c:pt idx="3">
                  <c:v>1.9</c:v>
                </c:pt>
                <c:pt idx="4">
                  <c:v>7.4</c:v>
                </c:pt>
                <c:pt idx="5">
                  <c:v>-125.3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0-434A-8B20-406F809CB0BB}"/>
            </c:ext>
          </c:extLst>
        </c:ser>
        <c:ser>
          <c:idx val="2"/>
          <c:order val="2"/>
          <c:tx>
            <c:strRef>
              <c:f>PerIncComps!$B$10</c:f>
              <c:strCache>
                <c:ptCount val="1"/>
                <c:pt idx="0">
                  <c:v>Proprietors' income with IVA, CCAdj</c:v>
                </c:pt>
              </c:strCache>
            </c:strRef>
          </c:tx>
          <c:spPr>
            <a:solidFill>
              <a:srgbClr val="D86018"/>
            </a:solidFill>
            <a:ln>
              <a:noFill/>
            </a:ln>
            <a:effectLst/>
          </c:spPr>
          <c:invertIfNegative val="0"/>
          <c:cat>
            <c:strRef>
              <c:f>PerIncComps!$C$6:$H$7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PerIncComps!$C$10:$H$10</c:f>
              <c:numCache>
                <c:formatCode>General</c:formatCode>
                <c:ptCount val="6"/>
                <c:pt idx="0" formatCode="0.0">
                  <c:v>-76</c:v>
                </c:pt>
                <c:pt idx="1">
                  <c:v>-73.400000000000006</c:v>
                </c:pt>
                <c:pt idx="2">
                  <c:v>-47.3</c:v>
                </c:pt>
                <c:pt idx="3">
                  <c:v>-59.3</c:v>
                </c:pt>
                <c:pt idx="4">
                  <c:v>-4.5</c:v>
                </c:pt>
                <c:pt idx="5">
                  <c:v>-57.4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0-434A-8B20-406F809CB0BB}"/>
            </c:ext>
          </c:extLst>
        </c:ser>
        <c:ser>
          <c:idx val="3"/>
          <c:order val="3"/>
          <c:tx>
            <c:strRef>
              <c:f>PerIncComps!$B$11</c:f>
              <c:strCache>
                <c:ptCount val="1"/>
                <c:pt idx="0">
                  <c:v>Personal interest income</c:v>
                </c:pt>
              </c:strCache>
            </c:strRef>
          </c:tx>
          <c:spPr>
            <a:solidFill>
              <a:srgbClr val="DCDEDF"/>
            </a:solidFill>
            <a:ln>
              <a:noFill/>
            </a:ln>
            <a:effectLst/>
          </c:spPr>
          <c:invertIfNegative val="0"/>
          <c:cat>
            <c:strRef>
              <c:f>PerIncComps!$C$6:$H$7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PerIncComps!$C$11:$H$11</c:f>
              <c:numCache>
                <c:formatCode>General</c:formatCode>
                <c:ptCount val="6"/>
                <c:pt idx="0" formatCode="0.0">
                  <c:v>-82.3</c:v>
                </c:pt>
                <c:pt idx="1">
                  <c:v>-54.4</c:v>
                </c:pt>
                <c:pt idx="2">
                  <c:v>-54.7</c:v>
                </c:pt>
                <c:pt idx="3">
                  <c:v>-137.1</c:v>
                </c:pt>
                <c:pt idx="4">
                  <c:v>-143.1</c:v>
                </c:pt>
                <c:pt idx="5">
                  <c:v>-99.2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7140-434A-8B20-406F809CB0BB}"/>
            </c:ext>
          </c:extLst>
        </c:ser>
        <c:ser>
          <c:idx val="4"/>
          <c:order val="4"/>
          <c:tx>
            <c:strRef>
              <c:f>PerIncComps!$B$12</c:f>
              <c:strCache>
                <c:ptCount val="1"/>
                <c:pt idx="0">
                  <c:v>Personal dividend income</c:v>
                </c:pt>
              </c:strCache>
            </c:strRef>
          </c:tx>
          <c:spPr>
            <a:solidFill>
              <a:srgbClr val="9EA2A2"/>
            </a:solidFill>
            <a:ln>
              <a:noFill/>
            </a:ln>
            <a:effectLst/>
          </c:spPr>
          <c:invertIfNegative val="0"/>
          <c:cat>
            <c:strRef>
              <c:f>PerIncComps!$C$6:$H$7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PerIncComps!$C$12:$H$12</c:f>
              <c:numCache>
                <c:formatCode>General</c:formatCode>
                <c:ptCount val="6"/>
                <c:pt idx="0" formatCode="0.0">
                  <c:v>-10.3</c:v>
                </c:pt>
                <c:pt idx="1">
                  <c:v>-18.5</c:v>
                </c:pt>
                <c:pt idx="2">
                  <c:v>-114.4</c:v>
                </c:pt>
                <c:pt idx="3">
                  <c:v>-44.7</c:v>
                </c:pt>
                <c:pt idx="4">
                  <c:v>155.30000000000001</c:v>
                </c:pt>
                <c:pt idx="5">
                  <c:v>187.2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40-434A-8B20-406F809CB0BB}"/>
            </c:ext>
          </c:extLst>
        </c:ser>
        <c:ser>
          <c:idx val="6"/>
          <c:order val="6"/>
          <c:tx>
            <c:strRef>
              <c:f>PerIncComps!$B$14</c:f>
              <c:strCache>
                <c:ptCount val="1"/>
                <c:pt idx="0">
                  <c:v>Rental income with CCAdj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cat>
            <c:strRef>
              <c:f>PerIncComps!$C$6:$H$7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PerIncComps!$C$14:$H$14</c:f>
              <c:numCache>
                <c:formatCode>General</c:formatCode>
                <c:ptCount val="6"/>
                <c:pt idx="0" formatCode="0.0">
                  <c:v>-8.6</c:v>
                </c:pt>
                <c:pt idx="1">
                  <c:v>-8.5</c:v>
                </c:pt>
                <c:pt idx="2">
                  <c:v>-13.7</c:v>
                </c:pt>
                <c:pt idx="3">
                  <c:v>36.299999999999997</c:v>
                </c:pt>
                <c:pt idx="4">
                  <c:v>90.4</c:v>
                </c:pt>
                <c:pt idx="5">
                  <c:v>96.4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140-434A-8B20-406F809CB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1548411807"/>
        <c:axId val="1485097183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PerIncComps!$B$13</c15:sqref>
                        </c15:formulaRef>
                      </c:ext>
                    </c:extLst>
                    <c:strCache>
                      <c:ptCount val="1"/>
                      <c:pt idx="0">
                        <c:v>Personal current transfer receipts</c:v>
                      </c:pt>
                    </c:strCache>
                  </c:strRef>
                </c:tx>
                <c:spPr>
                  <a:solidFill>
                    <a:srgbClr val="DCDEDF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PerIncComps!$C$6:$H$7</c15:sqref>
                        </c15:formulaRef>
                      </c:ext>
                    </c:extLst>
                    <c:strCache>
                      <c:ptCount val="6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PerIncComps!$C$13:$H$13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0.0">
                        <c:v>0</c:v>
                      </c:pt>
                      <c:pt idx="1">
                        <c:v>-0.3</c:v>
                      </c:pt>
                      <c:pt idx="2">
                        <c:v>-0.5</c:v>
                      </c:pt>
                      <c:pt idx="3">
                        <c:v>-1.2</c:v>
                      </c:pt>
                      <c:pt idx="4">
                        <c:v>24.5</c:v>
                      </c:pt>
                      <c:pt idx="5">
                        <c:v>91.4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140-434A-8B20-406F809CB0BB}"/>
                  </c:ext>
                </c:extLst>
              </c15:ser>
            </c15:filteredBarSeries>
          </c:ext>
        </c:extLst>
      </c:barChart>
      <c:catAx>
        <c:axId val="154841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485097183"/>
        <c:crosses val="autoZero"/>
        <c:auto val="1"/>
        <c:lblAlgn val="ctr"/>
        <c:lblOffset val="100"/>
        <c:noMultiLvlLbl val="0"/>
      </c:catAx>
      <c:valAx>
        <c:axId val="148509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/>
                  <a:t>Billions of dollars</a:t>
                </a:r>
              </a:p>
            </c:rich>
          </c:tx>
          <c:layout>
            <c:manualLayout>
              <c:xMode val="edge"/>
              <c:yMode val="edge"/>
              <c:x val="7.6735534205013365E-3"/>
              <c:y val="0.28822834645669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548411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687499999999999E-2"/>
          <c:y val="0.88132376598086515"/>
          <c:w val="0.9614583333333333"/>
          <c:h val="0.10644378122089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ysClr val="windowText" lastClr="000000"/>
              </a:solidFill>
              <a:latin typeface="Gotham Book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100" b="0" i="0" u="none" strike="noStrike" kern="1200" baseline="0">
          <a:solidFill>
            <a:sysClr val="windowText" lastClr="000000"/>
          </a:solidFill>
          <a:latin typeface="Gotham Book" pitchFamily="50" charset="0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75137198759242E-2"/>
          <c:y val="5.0925925925925923E-2"/>
          <c:w val="0.88701990376202977"/>
          <c:h val="0.77600122183002995"/>
        </c:manualLayout>
      </c:layout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Previously published</c:v>
                </c:pt>
              </c:strCache>
            </c:strRef>
          </c:tx>
          <c:spPr>
            <a:ln w="28575" cap="rnd">
              <a:solidFill>
                <a:srgbClr val="C3D7EE"/>
              </a:solidFill>
              <a:round/>
            </a:ln>
            <a:effectLst/>
          </c:spPr>
          <c:marker>
            <c:symbol val="none"/>
          </c:marker>
          <c:cat>
            <c:strRef>
              <c:f>Sheet2!$Q$1:$AS$1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Sheet2!$Q$2:$AS$2</c:f>
              <c:numCache>
                <c:formatCode>General</c:formatCode>
                <c:ptCount val="28"/>
                <c:pt idx="0">
                  <c:v>7</c:v>
                </c:pt>
                <c:pt idx="1">
                  <c:v>6.5</c:v>
                </c:pt>
                <c:pt idx="2">
                  <c:v>6.3</c:v>
                </c:pt>
                <c:pt idx="3">
                  <c:v>6.8</c:v>
                </c:pt>
                <c:pt idx="4">
                  <c:v>5</c:v>
                </c:pt>
                <c:pt idx="5">
                  <c:v>4.7</c:v>
                </c:pt>
                <c:pt idx="6">
                  <c:v>4.9000000000000004</c:v>
                </c:pt>
                <c:pt idx="7">
                  <c:v>5.7</c:v>
                </c:pt>
                <c:pt idx="8">
                  <c:v>5.4</c:v>
                </c:pt>
                <c:pt idx="9">
                  <c:v>5</c:v>
                </c:pt>
                <c:pt idx="10">
                  <c:v>2.9</c:v>
                </c:pt>
                <c:pt idx="11">
                  <c:v>3.6</c:v>
                </c:pt>
                <c:pt idx="12">
                  <c:v>3.3</c:v>
                </c:pt>
                <c:pt idx="13">
                  <c:v>4.5999999999999996</c:v>
                </c:pt>
                <c:pt idx="14">
                  <c:v>5.9</c:v>
                </c:pt>
                <c:pt idx="15">
                  <c:v>6.2</c:v>
                </c:pt>
                <c:pt idx="16">
                  <c:v>6.8</c:v>
                </c:pt>
                <c:pt idx="17">
                  <c:v>8.6</c:v>
                </c:pt>
                <c:pt idx="18">
                  <c:v>6.1</c:v>
                </c:pt>
                <c:pt idx="19">
                  <c:v>7.1</c:v>
                </c:pt>
                <c:pt idx="20">
                  <c:v>7.5</c:v>
                </c:pt>
                <c:pt idx="21">
                  <c:v>7</c:v>
                </c:pt>
                <c:pt idx="22">
                  <c:v>7.3</c:v>
                </c:pt>
                <c:pt idx="23">
                  <c:v>7.6</c:v>
                </c:pt>
                <c:pt idx="24">
                  <c:v>8.8000000000000007</c:v>
                </c:pt>
                <c:pt idx="25">
                  <c:v>17</c:v>
                </c:pt>
                <c:pt idx="26">
                  <c:v>12</c:v>
                </c:pt>
                <c:pt idx="2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49-4453-BAC3-AFA70AF9A79F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Revised</c:v>
                </c:pt>
              </c:strCache>
            </c:strRef>
          </c:tx>
          <c:spPr>
            <a:ln w="28575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cat>
            <c:strRef>
              <c:f>Sheet2!$Q$1:$AS$1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Sheet2!$Q$3:$AS$3</c:f>
              <c:numCache>
                <c:formatCode>General</c:formatCode>
                <c:ptCount val="28"/>
                <c:pt idx="0">
                  <c:v>6.8</c:v>
                </c:pt>
                <c:pt idx="1">
                  <c:v>6.3</c:v>
                </c:pt>
                <c:pt idx="2">
                  <c:v>6.1</c:v>
                </c:pt>
                <c:pt idx="3">
                  <c:v>6.5</c:v>
                </c:pt>
                <c:pt idx="4">
                  <c:v>4.5999999999999996</c:v>
                </c:pt>
                <c:pt idx="5">
                  <c:v>4.3</c:v>
                </c:pt>
                <c:pt idx="6">
                  <c:v>4.7</c:v>
                </c:pt>
                <c:pt idx="7">
                  <c:v>5.6</c:v>
                </c:pt>
                <c:pt idx="8">
                  <c:v>5.2</c:v>
                </c:pt>
                <c:pt idx="9">
                  <c:v>4.7</c:v>
                </c:pt>
                <c:pt idx="10">
                  <c:v>2.2000000000000002</c:v>
                </c:pt>
                <c:pt idx="11">
                  <c:v>2.8</c:v>
                </c:pt>
                <c:pt idx="12">
                  <c:v>2.5</c:v>
                </c:pt>
                <c:pt idx="13">
                  <c:v>4.0999999999999996</c:v>
                </c:pt>
                <c:pt idx="14">
                  <c:v>5.7</c:v>
                </c:pt>
                <c:pt idx="15">
                  <c:v>5.9</c:v>
                </c:pt>
                <c:pt idx="16">
                  <c:v>6.5</c:v>
                </c:pt>
                <c:pt idx="17">
                  <c:v>7.9</c:v>
                </c:pt>
                <c:pt idx="18">
                  <c:v>5</c:v>
                </c:pt>
                <c:pt idx="19">
                  <c:v>5.5</c:v>
                </c:pt>
                <c:pt idx="20">
                  <c:v>5.8</c:v>
                </c:pt>
                <c:pt idx="21">
                  <c:v>5.4</c:v>
                </c:pt>
                <c:pt idx="22">
                  <c:v>5.8</c:v>
                </c:pt>
                <c:pt idx="23">
                  <c:v>6.4</c:v>
                </c:pt>
                <c:pt idx="24">
                  <c:v>7.4</c:v>
                </c:pt>
                <c:pt idx="25">
                  <c:v>15.4</c:v>
                </c:pt>
                <c:pt idx="26">
                  <c:v>11.4</c:v>
                </c:pt>
                <c:pt idx="27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41-4F27-AA4D-33B0659FC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0458079"/>
        <c:axId val="531066111"/>
      </c:lineChart>
      <c:catAx>
        <c:axId val="112045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126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531066111"/>
        <c:crosses val="autoZero"/>
        <c:auto val="1"/>
        <c:lblAlgn val="ctr"/>
        <c:lblOffset val="100"/>
        <c:noMultiLvlLbl val="0"/>
      </c:catAx>
      <c:valAx>
        <c:axId val="53106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ysClr val="windowText" lastClr="000000"/>
                    </a:solidFill>
                    <a:latin typeface="Gotham Book" pitchFamily="50" charset="0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5.8672154617036513E-3"/>
              <c:y val="0.364419404470992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12045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60868527797665E-2"/>
          <c:y val="2.9569892473118281E-2"/>
          <c:w val="0.92653913147220235"/>
          <c:h val="0.8386826545076084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'Compare-Saving'!$B$16</c:f>
              <c:strCache>
                <c:ptCount val="1"/>
                <c:pt idx="0">
                  <c:v>Corporate saving with IVA and CCAdj</c:v>
                </c:pt>
              </c:strCache>
            </c:strRef>
          </c:tx>
          <c:spPr>
            <a:solidFill>
              <a:srgbClr val="C3D7EE"/>
            </a:solidFill>
            <a:ln>
              <a:noFill/>
            </a:ln>
            <a:effectLst/>
          </c:spPr>
          <c:invertIfNegative val="0"/>
          <c:cat>
            <c:strRef>
              <c:f>'Compare-Saving'!$V$4:$AH$4</c:f>
              <c:strCache>
                <c:ptCount val="1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strCache>
            </c:strRef>
          </c:cat>
          <c:val>
            <c:numRef>
              <c:f>'Compare-Saving'!$V$16:$AH$16</c:f>
              <c:numCache>
                <c:formatCode>General</c:formatCode>
                <c:ptCount val="13"/>
                <c:pt idx="0">
                  <c:v>20.3</c:v>
                </c:pt>
                <c:pt idx="1">
                  <c:v>23.7</c:v>
                </c:pt>
                <c:pt idx="2">
                  <c:v>30</c:v>
                </c:pt>
                <c:pt idx="3">
                  <c:v>37</c:v>
                </c:pt>
                <c:pt idx="4">
                  <c:v>23.4</c:v>
                </c:pt>
                <c:pt idx="5">
                  <c:v>16</c:v>
                </c:pt>
                <c:pt idx="6">
                  <c:v>21.8</c:v>
                </c:pt>
                <c:pt idx="7">
                  <c:v>33.5</c:v>
                </c:pt>
                <c:pt idx="8">
                  <c:v>64.2</c:v>
                </c:pt>
                <c:pt idx="9">
                  <c:v>89.1</c:v>
                </c:pt>
                <c:pt idx="10">
                  <c:v>97.8</c:v>
                </c:pt>
                <c:pt idx="11">
                  <c:v>58.7</c:v>
                </c:pt>
                <c:pt idx="12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B-4B44-9EAF-C01752E9F9F4}"/>
            </c:ext>
          </c:extLst>
        </c:ser>
        <c:ser>
          <c:idx val="2"/>
          <c:order val="2"/>
          <c:tx>
            <c:strRef>
              <c:f>'Compare-Saving'!$B$17</c:f>
              <c:strCache>
                <c:ptCount val="1"/>
                <c:pt idx="0">
                  <c:v>Personal saving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cat>
            <c:strRef>
              <c:f>'Compare-Saving'!$V$4:$AH$4</c:f>
              <c:strCache>
                <c:ptCount val="1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strCache>
            </c:strRef>
          </c:cat>
          <c:val>
            <c:numRef>
              <c:f>'Compare-Saving'!$V$17:$AH$17</c:f>
              <c:numCache>
                <c:formatCode>General</c:formatCode>
                <c:ptCount val="13"/>
                <c:pt idx="0">
                  <c:v>-18.5</c:v>
                </c:pt>
                <c:pt idx="1">
                  <c:v>-21.9</c:v>
                </c:pt>
                <c:pt idx="2">
                  <c:v>-28.2</c:v>
                </c:pt>
                <c:pt idx="3">
                  <c:v>-34.6</c:v>
                </c:pt>
                <c:pt idx="4">
                  <c:v>-19.7</c:v>
                </c:pt>
                <c:pt idx="5">
                  <c:v>-10.9</c:v>
                </c:pt>
                <c:pt idx="6">
                  <c:v>-16.8</c:v>
                </c:pt>
                <c:pt idx="7">
                  <c:v>-28.4</c:v>
                </c:pt>
                <c:pt idx="8">
                  <c:v>-58.8</c:v>
                </c:pt>
                <c:pt idx="9">
                  <c:v>-82.7</c:v>
                </c:pt>
                <c:pt idx="10">
                  <c:v>-89.2</c:v>
                </c:pt>
                <c:pt idx="11">
                  <c:v>-51.9</c:v>
                </c:pt>
                <c:pt idx="12">
                  <c:v>-14.7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B-4B44-9EAF-C01752E9F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1186751"/>
        <c:axId val="761096239"/>
      </c:barChart>
      <c:lineChart>
        <c:grouping val="standard"/>
        <c:varyColors val="0"/>
        <c:ser>
          <c:idx val="0"/>
          <c:order val="0"/>
          <c:tx>
            <c:strRef>
              <c:f>'Compare-Saving'!$B$15</c:f>
              <c:strCache>
                <c:ptCount val="1"/>
                <c:pt idx="0">
                  <c:v>National saving</c:v>
                </c:pt>
              </c:strCache>
            </c:strRef>
          </c:tx>
          <c:spPr>
            <a:ln w="28575" cap="rnd">
              <a:solidFill>
                <a:srgbClr val="D86018"/>
              </a:solidFill>
              <a:round/>
            </a:ln>
            <a:effectLst/>
          </c:spPr>
          <c:marker>
            <c:symbol val="none"/>
          </c:marker>
          <c:cat>
            <c:strRef>
              <c:f>'Compare-Saving'!$V$4:$AH$4</c:f>
              <c:strCache>
                <c:ptCount val="1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strCache>
            </c:strRef>
          </c:cat>
          <c:val>
            <c:numRef>
              <c:f>'Compare-Saving'!$V$15:$AH$15</c:f>
              <c:numCache>
                <c:formatCode>General</c:formatCode>
                <c:ptCount val="13"/>
                <c:pt idx="0">
                  <c:v>1.3</c:v>
                </c:pt>
                <c:pt idx="1">
                  <c:v>1.2</c:v>
                </c:pt>
                <c:pt idx="2">
                  <c:v>1</c:v>
                </c:pt>
                <c:pt idx="3">
                  <c:v>1.5</c:v>
                </c:pt>
                <c:pt idx="4">
                  <c:v>3</c:v>
                </c:pt>
                <c:pt idx="5">
                  <c:v>4.3</c:v>
                </c:pt>
                <c:pt idx="6">
                  <c:v>4.3</c:v>
                </c:pt>
                <c:pt idx="7">
                  <c:v>4.4000000000000004</c:v>
                </c:pt>
                <c:pt idx="8">
                  <c:v>4.4000000000000004</c:v>
                </c:pt>
                <c:pt idx="9">
                  <c:v>5.4</c:v>
                </c:pt>
                <c:pt idx="10">
                  <c:v>7.5</c:v>
                </c:pt>
                <c:pt idx="11">
                  <c:v>5.6</c:v>
                </c:pt>
                <c:pt idx="12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6B-4B44-9EAF-C01752E9F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186751"/>
        <c:axId val="761096239"/>
      </c:lineChart>
      <c:catAx>
        <c:axId val="771186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761096239"/>
        <c:crosses val="autoZero"/>
        <c:auto val="1"/>
        <c:lblAlgn val="ctr"/>
        <c:lblOffset val="100"/>
        <c:noMultiLvlLbl val="0"/>
      </c:catAx>
      <c:valAx>
        <c:axId val="761096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  <a:latin typeface="Gotham Book" pitchFamily="50" charset="0"/>
                  </a:rPr>
                  <a:t>Billions of dollars</a:t>
                </a:r>
              </a:p>
            </c:rich>
          </c:tx>
          <c:layout>
            <c:manualLayout>
              <c:xMode val="edge"/>
              <c:yMode val="edge"/>
              <c:x val="0"/>
              <c:y val="0.316937600541867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771186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2182056788356"/>
          <c:y val="0.94655913978494621"/>
          <c:w val="0.75356358864232875"/>
          <c:h val="4.8064516129032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Book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33595800524932E-2"/>
          <c:y val="4.2258652094717672E-2"/>
          <c:w val="0.89630470054879507"/>
          <c:h val="0.797905712605596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AnnualDiscrepancy!$F$10:$Z$10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AnnualDiscrepancy!$F$11:$Z$11</c:f>
              <c:numCache>
                <c:formatCode>General</c:formatCode>
                <c:ptCount val="2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8-4E98-B872-1AE990BE8060}"/>
            </c:ext>
          </c:extLst>
        </c:ser>
        <c:ser>
          <c:idx val="1"/>
          <c:order val="1"/>
          <c:spPr>
            <a:ln w="44450" cap="rnd">
              <a:solidFill>
                <a:srgbClr val="C3D7EE"/>
              </a:solidFill>
              <a:round/>
            </a:ln>
            <a:effectLst/>
          </c:spPr>
          <c:marker>
            <c:symbol val="none"/>
          </c:marker>
          <c:cat>
            <c:strRef>
              <c:f>AnnualDiscrepancy!$F$10:$Z$10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AnnualDiscrepancy!$F$12:$Z$12</c:f>
              <c:numCache>
                <c:formatCode>General</c:formatCode>
                <c:ptCount val="21"/>
                <c:pt idx="0">
                  <c:v>-77.3</c:v>
                </c:pt>
                <c:pt idx="1">
                  <c:v>-19.899999999999999</c:v>
                </c:pt>
                <c:pt idx="2">
                  <c:v>-23.7</c:v>
                </c:pt>
                <c:pt idx="3">
                  <c:v>-52.5</c:v>
                </c:pt>
                <c:pt idx="4">
                  <c:v>-204.3</c:v>
                </c:pt>
                <c:pt idx="5">
                  <c:v>19.8</c:v>
                </c:pt>
                <c:pt idx="6">
                  <c:v>197</c:v>
                </c:pt>
                <c:pt idx="7">
                  <c:v>202</c:v>
                </c:pt>
                <c:pt idx="8">
                  <c:v>82.5</c:v>
                </c:pt>
                <c:pt idx="9">
                  <c:v>-12.3</c:v>
                </c:pt>
                <c:pt idx="10">
                  <c:v>-188.9</c:v>
                </c:pt>
                <c:pt idx="11">
                  <c:v>-114.8</c:v>
                </c:pt>
                <c:pt idx="12">
                  <c:v>-257.2</c:v>
                </c:pt>
                <c:pt idx="13">
                  <c:v>-234.5</c:v>
                </c:pt>
                <c:pt idx="14">
                  <c:v>-93.4</c:v>
                </c:pt>
                <c:pt idx="15">
                  <c:v>-115.3</c:v>
                </c:pt>
                <c:pt idx="16">
                  <c:v>-114</c:v>
                </c:pt>
                <c:pt idx="17">
                  <c:v>-105.5</c:v>
                </c:pt>
                <c:pt idx="18">
                  <c:v>-214.9</c:v>
                </c:pt>
                <c:pt idx="19">
                  <c:v>-128.9</c:v>
                </c:pt>
                <c:pt idx="20">
                  <c:v>-162.6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A8-4E98-B872-1AE990BE8060}"/>
            </c:ext>
          </c:extLst>
        </c:ser>
        <c:ser>
          <c:idx val="2"/>
          <c:order val="2"/>
          <c:spPr>
            <a:ln w="44450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cat>
            <c:strRef>
              <c:f>AnnualDiscrepancy!$F$10:$Z$10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AnnualDiscrepancy!$F$13:$Z$13</c:f>
              <c:numCache>
                <c:formatCode>General</c:formatCode>
                <c:ptCount val="21"/>
                <c:pt idx="0">
                  <c:v>-81.7</c:v>
                </c:pt>
                <c:pt idx="1">
                  <c:v>-24.2</c:v>
                </c:pt>
                <c:pt idx="2">
                  <c:v>-28.1</c:v>
                </c:pt>
                <c:pt idx="3">
                  <c:v>-57</c:v>
                </c:pt>
                <c:pt idx="4">
                  <c:v>-209.8</c:v>
                </c:pt>
                <c:pt idx="5">
                  <c:v>12.3</c:v>
                </c:pt>
                <c:pt idx="6">
                  <c:v>191.2</c:v>
                </c:pt>
                <c:pt idx="7">
                  <c:v>191.7</c:v>
                </c:pt>
                <c:pt idx="8">
                  <c:v>69.400000000000006</c:v>
                </c:pt>
                <c:pt idx="9">
                  <c:v>-24.3</c:v>
                </c:pt>
                <c:pt idx="10">
                  <c:v>-153.6</c:v>
                </c:pt>
                <c:pt idx="11">
                  <c:v>-29.8</c:v>
                </c:pt>
                <c:pt idx="12">
                  <c:v>-140.9</c:v>
                </c:pt>
                <c:pt idx="13">
                  <c:v>-93</c:v>
                </c:pt>
                <c:pt idx="14">
                  <c:v>52.9</c:v>
                </c:pt>
                <c:pt idx="15">
                  <c:v>67.900000000000006</c:v>
                </c:pt>
                <c:pt idx="16">
                  <c:v>63.4</c:v>
                </c:pt>
                <c:pt idx="17">
                  <c:v>42.4</c:v>
                </c:pt>
                <c:pt idx="18">
                  <c:v>58.2</c:v>
                </c:pt>
                <c:pt idx="19">
                  <c:v>-5.5</c:v>
                </c:pt>
                <c:pt idx="20">
                  <c:v>-52.3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A8-4E98-B872-1AE990BE8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2359903"/>
        <c:axId val="1462360735"/>
      </c:lineChart>
      <c:catAx>
        <c:axId val="146235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462360735"/>
        <c:crosses val="autoZero"/>
        <c:auto val="1"/>
        <c:lblAlgn val="ctr"/>
        <c:lblOffset val="100"/>
        <c:noMultiLvlLbl val="0"/>
      </c:catAx>
      <c:valAx>
        <c:axId val="1462360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dirty="0"/>
                  <a:t>Billions of dollars</a:t>
                </a:r>
              </a:p>
            </c:rich>
          </c:tx>
          <c:layout>
            <c:manualLayout>
              <c:xMode val="edge"/>
              <c:yMode val="edge"/>
              <c:x val="0"/>
              <c:y val="0.306663951488822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46235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Gotham Book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16236162757836E-2"/>
          <c:y val="3.3516139429939681E-2"/>
          <c:w val="0.90539738790233681"/>
          <c:h val="0.887789749965464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3D7EE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8534749889332218E-3"/>
                  <c:y val="6.773346880027093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F0-4AB2-8B69-0E5CB9917FDC}"/>
                </c:ext>
              </c:extLst>
            </c:dLbl>
            <c:dLbl>
              <c:idx val="5"/>
              <c:layout>
                <c:manualLayout>
                  <c:x val="-8.85347498893315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F0-4AB2-8B69-0E5CB9917FDC}"/>
                </c:ext>
              </c:extLst>
            </c:dLbl>
            <c:dLbl>
              <c:idx val="6"/>
              <c:layout>
                <c:manualLayout>
                  <c:x val="-5.31208499336002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F0-4AB2-8B69-0E5CB9917FDC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6CACE4"/>
                    </a:solidFill>
                    <a:latin typeface="Gotham Medium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Cycle!$B$7:$B$13</c:f>
              <c:strCache>
                <c:ptCount val="7"/>
                <c:pt idx="0">
                  <c:v>1991Q1-2001Q1</c:v>
                </c:pt>
                <c:pt idx="1">
                  <c:v>2001Q1–2001Q4</c:v>
                </c:pt>
                <c:pt idx="2">
                  <c:v>2001Q4-2007Q4</c:v>
                </c:pt>
                <c:pt idx="3">
                  <c:v>2007Q4–2009Q2</c:v>
                </c:pt>
                <c:pt idx="4">
                  <c:v>2009Q2–2019Q4</c:v>
                </c:pt>
                <c:pt idx="5">
                  <c:v>2019Q4-2020Q2</c:v>
                </c:pt>
                <c:pt idx="6">
                  <c:v>2020Q2–2022Q4</c:v>
                </c:pt>
              </c:strCache>
              <c:extLst/>
            </c:strRef>
          </c:cat>
          <c:val>
            <c:numRef>
              <c:f>Cycle!$C$7:$C$13</c:f>
              <c:numCache>
                <c:formatCode>General</c:formatCode>
                <c:ptCount val="7"/>
                <c:pt idx="0">
                  <c:v>3.6</c:v>
                </c:pt>
                <c:pt idx="1">
                  <c:v>0.7</c:v>
                </c:pt>
                <c:pt idx="2">
                  <c:v>2.9</c:v>
                </c:pt>
                <c:pt idx="3">
                  <c:v>-2.6</c:v>
                </c:pt>
                <c:pt idx="4">
                  <c:v>2.2999999999999998</c:v>
                </c:pt>
                <c:pt idx="5">
                  <c:v>-18.2</c:v>
                </c:pt>
                <c:pt idx="6">
                  <c:v>6.2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AF0-4AB2-8B69-0E5CB9917FDC}"/>
            </c:ext>
          </c:extLst>
        </c:ser>
        <c:ser>
          <c:idx val="1"/>
          <c:order val="1"/>
          <c:spPr>
            <a:solidFill>
              <a:srgbClr val="004C97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31208499335989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F0-4AB2-8B69-0E5CB9917FDC}"/>
                </c:ext>
              </c:extLst>
            </c:dLbl>
            <c:dLbl>
              <c:idx val="5"/>
              <c:layout>
                <c:manualLayout>
                  <c:x val="8.85347498893315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F0-4AB2-8B69-0E5CB9917FDC}"/>
                </c:ext>
              </c:extLst>
            </c:dLbl>
            <c:numFmt formatCode="#,##0.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100" b="1" i="0" u="none" strike="noStrike" kern="1200" baseline="0">
                    <a:solidFill>
                      <a:srgbClr val="004C97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Cycle!$B$7:$B$13</c:f>
              <c:strCache>
                <c:ptCount val="7"/>
                <c:pt idx="0">
                  <c:v>1991Q1-2001Q1</c:v>
                </c:pt>
                <c:pt idx="1">
                  <c:v>2001Q1–2001Q4</c:v>
                </c:pt>
                <c:pt idx="2">
                  <c:v>2001Q4-2007Q4</c:v>
                </c:pt>
                <c:pt idx="3">
                  <c:v>2007Q4–2009Q2</c:v>
                </c:pt>
                <c:pt idx="4">
                  <c:v>2009Q2–2019Q4</c:v>
                </c:pt>
                <c:pt idx="5">
                  <c:v>2019Q4-2020Q2</c:v>
                </c:pt>
                <c:pt idx="6">
                  <c:v>2020Q2–2022Q4</c:v>
                </c:pt>
              </c:strCache>
              <c:extLst/>
            </c:strRef>
          </c:cat>
          <c:val>
            <c:numRef>
              <c:f>Cycle!$D$7:$D$13</c:f>
              <c:numCache>
                <c:formatCode>General</c:formatCode>
                <c:ptCount val="7"/>
                <c:pt idx="0">
                  <c:v>3.6</c:v>
                </c:pt>
                <c:pt idx="1">
                  <c:v>0.7</c:v>
                </c:pt>
                <c:pt idx="2">
                  <c:v>2.9</c:v>
                </c:pt>
                <c:pt idx="3">
                  <c:v>-2.6</c:v>
                </c:pt>
                <c:pt idx="4">
                  <c:v>2.4</c:v>
                </c:pt>
                <c:pt idx="5">
                  <c:v>-17.5</c:v>
                </c:pt>
                <c:pt idx="6">
                  <c:v>5.9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BAF0-4AB2-8B69-0E5CB991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548411807"/>
        <c:axId val="1485097183"/>
      </c:barChart>
      <c:catAx>
        <c:axId val="154841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485097183"/>
        <c:crosses val="autoZero"/>
        <c:auto val="1"/>
        <c:lblAlgn val="ctr"/>
        <c:lblOffset val="100"/>
        <c:noMultiLvlLbl val="0"/>
      </c:catAx>
      <c:valAx>
        <c:axId val="148509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3.3109047137800897E-3"/>
              <c:y val="0.331783974580921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548411807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 algn="ctr">
        <a:defRPr lang="en-US" sz="1100" b="0" i="0" u="none" strike="noStrike" kern="1200" baseline="0">
          <a:solidFill>
            <a:sysClr val="windowText" lastClr="000000"/>
          </a:solidFill>
          <a:latin typeface="Gotham Book" pitchFamily="50" charset="0"/>
          <a:ea typeface="+mn-ea"/>
          <a:cs typeface="+mn-cs"/>
        </a:defRPr>
      </a:pPr>
      <a:endParaRPr lang="en-US"/>
    </a:p>
  </c:txPr>
  <c:externalData r:id="rId4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579110258097972E-2"/>
          <c:y val="3.3516139429939681E-2"/>
          <c:w val="0.91333445820328518"/>
          <c:h val="0.88778974996546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TGDPGrowth!$C$16</c:f>
              <c:strCache>
                <c:ptCount val="1"/>
                <c:pt idx="0">
                  <c:v>Previously published</c:v>
                </c:pt>
              </c:strCache>
            </c:strRef>
          </c:tx>
          <c:spPr>
            <a:solidFill>
              <a:srgbClr val="C3D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6CACE4"/>
                    </a:solidFill>
                    <a:latin typeface="Gotham Medium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TGDPGrowth!$D$14:$I$15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TGDPGrowth!$D$16:$I$16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2.9</c:v>
                </c:pt>
                <c:pt idx="2">
                  <c:v>2.2999999999999998</c:v>
                </c:pt>
                <c:pt idx="3">
                  <c:v>-2.8</c:v>
                </c:pt>
                <c:pt idx="4">
                  <c:v>5.9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1-4579-9027-8C30D609649A}"/>
            </c:ext>
          </c:extLst>
        </c:ser>
        <c:ser>
          <c:idx val="1"/>
          <c:order val="1"/>
          <c:tx>
            <c:strRef>
              <c:f>TGDPGrowth!$C$17</c:f>
              <c:strCache>
                <c:ptCount val="1"/>
                <c:pt idx="0">
                  <c:v>Revised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83330436101454E-17"/>
                  <c:y val="-5.092533763207997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49-4CAA-ACBB-FF515BF26556}"/>
                </c:ext>
              </c:extLst>
            </c:dLbl>
            <c:numFmt formatCode="#,##0.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4C97"/>
                    </a:solidFill>
                    <a:latin typeface="Gotham Medium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TGDPGrowth!$D$14:$I$15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TGDPGrowth!$D$17:$I$17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2.5</c:v>
                </c:pt>
                <c:pt idx="3">
                  <c:v>-2.2000000000000002</c:v>
                </c:pt>
                <c:pt idx="4">
                  <c:v>5.8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F1-4579-9027-8C30D6096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548411807"/>
        <c:axId val="1485097183"/>
      </c:barChart>
      <c:catAx>
        <c:axId val="154841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485097183"/>
        <c:crosses val="autoZero"/>
        <c:auto val="1"/>
        <c:lblAlgn val="ctr"/>
        <c:lblOffset val="100"/>
        <c:noMultiLvlLbl val="0"/>
      </c:catAx>
      <c:valAx>
        <c:axId val="148509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6.3393263285915352E-3"/>
              <c:y val="0.40113167104111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548411807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 algn="ctr">
        <a:defRPr lang="en-US" sz="1100" b="0" i="0" u="none" strike="noStrike" kern="1200" baseline="0">
          <a:solidFill>
            <a:sysClr val="windowText" lastClr="000000"/>
          </a:solidFill>
          <a:latin typeface="Gotham Book" pitchFamily="50" charset="0"/>
          <a:ea typeface="+mn-ea"/>
          <a:cs typeface="+mn-cs"/>
        </a:defRPr>
      </a:pPr>
      <a:endParaRPr lang="en-US"/>
    </a:p>
  </c:txPr>
  <c:externalData r:id="rId4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43808160343592E-2"/>
          <c:y val="0.10608082614992259"/>
          <c:w val="0.91544380816034354"/>
          <c:h val="0.7397236692447940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Industry_Summary!$C$7</c:f>
              <c:strCache>
                <c:ptCount val="1"/>
                <c:pt idx="0">
                  <c:v>        Private services-producing industries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D7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4-47CB-A34A-BE369BB39BDA}"/>
              </c:ext>
            </c:extLst>
          </c:dPt>
          <c:dPt>
            <c:idx val="1"/>
            <c:invertIfNegative val="0"/>
            <c:bubble3D val="0"/>
            <c:spPr>
              <a:solidFill>
                <a:srgbClr val="004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4-47CB-A34A-BE369BB39BDA}"/>
              </c:ext>
            </c:extLst>
          </c:dPt>
          <c:dPt>
            <c:idx val="3"/>
            <c:invertIfNegative val="0"/>
            <c:bubble3D val="0"/>
            <c:spPr>
              <a:solidFill>
                <a:srgbClr val="C3D7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64-47CB-A34A-BE369BB39BDA}"/>
              </c:ext>
            </c:extLst>
          </c:dPt>
          <c:dPt>
            <c:idx val="4"/>
            <c:invertIfNegative val="0"/>
            <c:bubble3D val="0"/>
            <c:spPr>
              <a:solidFill>
                <a:srgbClr val="004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64-47CB-A34A-BE369BB39BDA}"/>
              </c:ext>
            </c:extLst>
          </c:dPt>
          <c:dPt>
            <c:idx val="6"/>
            <c:invertIfNegative val="0"/>
            <c:bubble3D val="0"/>
            <c:spPr>
              <a:solidFill>
                <a:srgbClr val="C3D7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64-47CB-A34A-BE369BB39BDA}"/>
              </c:ext>
            </c:extLst>
          </c:dPt>
          <c:dPt>
            <c:idx val="7"/>
            <c:invertIfNegative val="0"/>
            <c:bubble3D val="0"/>
            <c:spPr>
              <a:solidFill>
                <a:srgbClr val="004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C64-47CB-A34A-BE369BB39BDA}"/>
              </c:ext>
            </c:extLst>
          </c:dPt>
          <c:dPt>
            <c:idx val="9"/>
            <c:invertIfNegative val="0"/>
            <c:bubble3D val="0"/>
            <c:spPr>
              <a:solidFill>
                <a:srgbClr val="C3D7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C64-47CB-A34A-BE369BB39BDA}"/>
              </c:ext>
            </c:extLst>
          </c:dPt>
          <c:dPt>
            <c:idx val="10"/>
            <c:invertIfNegative val="0"/>
            <c:bubble3D val="0"/>
            <c:spPr>
              <a:solidFill>
                <a:srgbClr val="004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C64-47CB-A34A-BE369BB39BDA}"/>
              </c:ext>
            </c:extLst>
          </c:dPt>
          <c:dPt>
            <c:idx val="12"/>
            <c:invertIfNegative val="0"/>
            <c:bubble3D val="0"/>
            <c:spPr>
              <a:solidFill>
                <a:srgbClr val="C3D7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C64-47CB-A34A-BE369BB39BDA}"/>
              </c:ext>
            </c:extLst>
          </c:dPt>
          <c:dPt>
            <c:idx val="13"/>
            <c:invertIfNegative val="0"/>
            <c:bubble3D val="0"/>
            <c:spPr>
              <a:solidFill>
                <a:srgbClr val="004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C64-47CB-A34A-BE369BB39BDA}"/>
              </c:ext>
            </c:extLst>
          </c:dPt>
          <c:dLbls>
            <c:delete val="1"/>
          </c:dLbls>
          <c:cat>
            <c:strRef>
              <c:f>Industry_Summary!$D$2:$Q$3</c:f>
              <c:strCache>
                <c:ptCount val="13"/>
                <c:pt idx="0">
                  <c:v>2018</c:v>
                </c:pt>
                <c:pt idx="2">
                  <c:v> </c:v>
                </c:pt>
                <c:pt idx="3">
                  <c:v>2019</c:v>
                </c:pt>
                <c:pt idx="5">
                  <c:v> </c:v>
                </c:pt>
                <c:pt idx="6">
                  <c:v>2020</c:v>
                </c:pt>
                <c:pt idx="8">
                  <c:v> </c:v>
                </c:pt>
                <c:pt idx="9">
                  <c:v>2021</c:v>
                </c:pt>
                <c:pt idx="11">
                  <c:v> </c:v>
                </c:pt>
                <c:pt idx="12">
                  <c:v>2022</c:v>
                </c:pt>
              </c:strCache>
            </c:strRef>
          </c:cat>
          <c:val>
            <c:numRef>
              <c:f>Industry_Summary!$D$7:$Q$7</c:f>
              <c:numCache>
                <c:formatCode>0.0</c:formatCode>
                <c:ptCount val="14"/>
                <c:pt idx="0">
                  <c:v>2.1800000000000002</c:v>
                </c:pt>
                <c:pt idx="1">
                  <c:v>2.1</c:v>
                </c:pt>
                <c:pt idx="3">
                  <c:v>1.85</c:v>
                </c:pt>
                <c:pt idx="4">
                  <c:v>2.12</c:v>
                </c:pt>
                <c:pt idx="6">
                  <c:v>-2.1</c:v>
                </c:pt>
                <c:pt idx="7">
                  <c:v>-1.49</c:v>
                </c:pt>
                <c:pt idx="9">
                  <c:v>5.3</c:v>
                </c:pt>
                <c:pt idx="10">
                  <c:v>5</c:v>
                </c:pt>
                <c:pt idx="12">
                  <c:v>2.5</c:v>
                </c:pt>
                <c:pt idx="13">
                  <c:v>2.13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C64-47CB-A34A-BE369BB39BDA}"/>
            </c:ext>
          </c:extLst>
        </c:ser>
        <c:ser>
          <c:idx val="1"/>
          <c:order val="1"/>
          <c:tx>
            <c:strRef>
              <c:f>Industry_Summary!$C$6</c:f>
              <c:strCache>
                <c:ptCount val="1"/>
                <c:pt idx="0">
                  <c:v>        Private goods-producing industries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4C64-47CB-A34A-BE369BB39BDA}"/>
              </c:ext>
            </c:extLst>
          </c:dPt>
          <c:dPt>
            <c:idx val="1"/>
            <c:invertIfNegative val="0"/>
            <c:bubble3D val="0"/>
            <c:spPr>
              <a:solidFill>
                <a:srgbClr val="D860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C64-47CB-A34A-BE369BB39BD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4C64-47CB-A34A-BE369BB39BDA}"/>
              </c:ext>
            </c:extLst>
          </c:dPt>
          <c:dPt>
            <c:idx val="4"/>
            <c:invertIfNegative val="0"/>
            <c:bubble3D val="0"/>
            <c:spPr>
              <a:solidFill>
                <a:srgbClr val="D860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4C64-47CB-A34A-BE369BB39BD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4C64-47CB-A34A-BE369BB39BDA}"/>
              </c:ext>
            </c:extLst>
          </c:dPt>
          <c:dPt>
            <c:idx val="7"/>
            <c:invertIfNegative val="0"/>
            <c:bubble3D val="0"/>
            <c:spPr>
              <a:solidFill>
                <a:srgbClr val="D860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C64-47CB-A34A-BE369BB39BD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4C64-47CB-A34A-BE369BB39BDA}"/>
              </c:ext>
            </c:extLst>
          </c:dPt>
          <c:dPt>
            <c:idx val="10"/>
            <c:invertIfNegative val="0"/>
            <c:bubble3D val="0"/>
            <c:spPr>
              <a:solidFill>
                <a:srgbClr val="D860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4C64-47CB-A34A-BE369BB39BD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4C64-47CB-A34A-BE369BB39BDA}"/>
              </c:ext>
            </c:extLst>
          </c:dPt>
          <c:dPt>
            <c:idx val="13"/>
            <c:invertIfNegative val="0"/>
            <c:bubble3D val="0"/>
            <c:spPr>
              <a:solidFill>
                <a:srgbClr val="D860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C64-47CB-A34A-BE369BB39BDA}"/>
              </c:ext>
            </c:extLst>
          </c:dPt>
          <c:dLbls>
            <c:delete val="1"/>
          </c:dLbls>
          <c:cat>
            <c:strRef>
              <c:f>Industry_Summary!$D$2:$Q$3</c:f>
              <c:strCache>
                <c:ptCount val="13"/>
                <c:pt idx="0">
                  <c:v>2018</c:v>
                </c:pt>
                <c:pt idx="2">
                  <c:v> </c:v>
                </c:pt>
                <c:pt idx="3">
                  <c:v>2019</c:v>
                </c:pt>
                <c:pt idx="5">
                  <c:v> </c:v>
                </c:pt>
                <c:pt idx="6">
                  <c:v>2020</c:v>
                </c:pt>
                <c:pt idx="8">
                  <c:v> </c:v>
                </c:pt>
                <c:pt idx="9">
                  <c:v>2021</c:v>
                </c:pt>
                <c:pt idx="11">
                  <c:v> </c:v>
                </c:pt>
                <c:pt idx="12">
                  <c:v>2022</c:v>
                </c:pt>
              </c:strCache>
            </c:strRef>
          </c:cat>
          <c:val>
            <c:numRef>
              <c:f>Industry_Summary!$D$6:$Q$6</c:f>
              <c:numCache>
                <c:formatCode>0.0</c:formatCode>
                <c:ptCount val="14"/>
                <c:pt idx="0">
                  <c:v>0.61</c:v>
                </c:pt>
                <c:pt idx="1">
                  <c:v>0.73</c:v>
                </c:pt>
                <c:pt idx="3">
                  <c:v>0.37</c:v>
                </c:pt>
                <c:pt idx="4">
                  <c:v>0.27</c:v>
                </c:pt>
                <c:pt idx="6">
                  <c:v>-0.66</c:v>
                </c:pt>
                <c:pt idx="7">
                  <c:v>-0.6</c:v>
                </c:pt>
                <c:pt idx="9">
                  <c:v>0.53</c:v>
                </c:pt>
                <c:pt idx="10">
                  <c:v>0.64</c:v>
                </c:pt>
                <c:pt idx="12">
                  <c:v>-0.61</c:v>
                </c:pt>
                <c:pt idx="13">
                  <c:v>-0.39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4C64-47CB-A34A-BE369BB39BDA}"/>
            </c:ext>
          </c:extLst>
        </c:ser>
        <c:ser>
          <c:idx val="0"/>
          <c:order val="2"/>
          <c:tx>
            <c:strRef>
              <c:f>Industry_Summary!$C$5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rgbClr val="2DCCD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4C64-47CB-A34A-BE369BB39BDA}"/>
              </c:ext>
            </c:extLst>
          </c:dPt>
          <c:dPt>
            <c:idx val="1"/>
            <c:invertIfNegative val="0"/>
            <c:bubble3D val="0"/>
            <c:spPr>
              <a:solidFill>
                <a:srgbClr val="007D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C64-47CB-A34A-BE369BB39BD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4C64-47CB-A34A-BE369BB39BDA}"/>
              </c:ext>
            </c:extLst>
          </c:dPt>
          <c:dPt>
            <c:idx val="4"/>
            <c:invertIfNegative val="0"/>
            <c:bubble3D val="0"/>
            <c:spPr>
              <a:solidFill>
                <a:srgbClr val="007D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4C64-47CB-A34A-BE369BB39BD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4C64-47CB-A34A-BE369BB39BDA}"/>
              </c:ext>
            </c:extLst>
          </c:dPt>
          <c:dPt>
            <c:idx val="7"/>
            <c:invertIfNegative val="0"/>
            <c:bubble3D val="0"/>
            <c:spPr>
              <a:solidFill>
                <a:srgbClr val="007D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C64-47CB-A34A-BE369BB39BD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4C64-47CB-A34A-BE369BB39BDA}"/>
              </c:ext>
            </c:extLst>
          </c:dPt>
          <c:dPt>
            <c:idx val="10"/>
            <c:invertIfNegative val="0"/>
            <c:bubble3D val="0"/>
            <c:spPr>
              <a:solidFill>
                <a:srgbClr val="007D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4C64-47CB-A34A-BE369BB39BD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4C64-47CB-A34A-BE369BB39BDA}"/>
              </c:ext>
            </c:extLst>
          </c:dPt>
          <c:dPt>
            <c:idx val="13"/>
            <c:invertIfNegative val="0"/>
            <c:bubble3D val="0"/>
            <c:spPr>
              <a:solidFill>
                <a:srgbClr val="007D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4C64-47CB-A34A-BE369BB39BDA}"/>
              </c:ext>
            </c:extLst>
          </c:dPt>
          <c:dLbls>
            <c:delete val="1"/>
          </c:dLbls>
          <c:cat>
            <c:strRef>
              <c:f>Industry_Summary!$D$2:$Q$3</c:f>
              <c:strCache>
                <c:ptCount val="13"/>
                <c:pt idx="0">
                  <c:v>2018</c:v>
                </c:pt>
                <c:pt idx="2">
                  <c:v> </c:v>
                </c:pt>
                <c:pt idx="3">
                  <c:v>2019</c:v>
                </c:pt>
                <c:pt idx="5">
                  <c:v> </c:v>
                </c:pt>
                <c:pt idx="6">
                  <c:v>2020</c:v>
                </c:pt>
                <c:pt idx="8">
                  <c:v> </c:v>
                </c:pt>
                <c:pt idx="9">
                  <c:v>2021</c:v>
                </c:pt>
                <c:pt idx="11">
                  <c:v> </c:v>
                </c:pt>
                <c:pt idx="12">
                  <c:v>2022</c:v>
                </c:pt>
              </c:strCache>
            </c:strRef>
          </c:cat>
          <c:val>
            <c:numRef>
              <c:f>Industry_Summary!$D$5:$Q$5</c:f>
              <c:numCache>
                <c:formatCode>0.0</c:formatCode>
                <c:ptCount val="14"/>
                <c:pt idx="0">
                  <c:v>0.11</c:v>
                </c:pt>
                <c:pt idx="1">
                  <c:v>0.14000000000000001</c:v>
                </c:pt>
                <c:pt idx="3">
                  <c:v>7.0000000000000007E-2</c:v>
                </c:pt>
                <c:pt idx="4">
                  <c:v>0.08</c:v>
                </c:pt>
                <c:pt idx="6">
                  <c:v>-0.04</c:v>
                </c:pt>
                <c:pt idx="7">
                  <c:v>-0.17</c:v>
                </c:pt>
                <c:pt idx="9">
                  <c:v>7.0000000000000007E-2</c:v>
                </c:pt>
                <c:pt idx="10">
                  <c:v>0.1</c:v>
                </c:pt>
                <c:pt idx="12">
                  <c:v>0.16</c:v>
                </c:pt>
                <c:pt idx="1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4C64-47CB-A34A-BE369BB39BDA}"/>
            </c:ext>
          </c:extLst>
        </c:ser>
        <c:ser>
          <c:idx val="3"/>
          <c:order val="3"/>
          <c:tx>
            <c:strRef>
              <c:f>Industry_Summary!$C$8</c:f>
              <c:strCache>
                <c:ptCount val="1"/>
                <c:pt idx="0">
                  <c:v>                All industries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6.278418038654264E-2"/>
                  <c:y val="0.118036608381865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0D3-414B-B651-6CAEB497B5C4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Gotham Medium" pitchFamily="50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Industry_Summary!$D$2:$Q$3</c:f>
              <c:strCache>
                <c:ptCount val="13"/>
                <c:pt idx="0">
                  <c:v>2018</c:v>
                </c:pt>
                <c:pt idx="2">
                  <c:v> </c:v>
                </c:pt>
                <c:pt idx="3">
                  <c:v>2019</c:v>
                </c:pt>
                <c:pt idx="5">
                  <c:v> </c:v>
                </c:pt>
                <c:pt idx="6">
                  <c:v>2020</c:v>
                </c:pt>
                <c:pt idx="8">
                  <c:v> </c:v>
                </c:pt>
                <c:pt idx="9">
                  <c:v>2021</c:v>
                </c:pt>
                <c:pt idx="11">
                  <c:v> </c:v>
                </c:pt>
                <c:pt idx="12">
                  <c:v>2022</c:v>
                </c:pt>
              </c:strCache>
            </c:strRef>
          </c:cat>
          <c:val>
            <c:numRef>
              <c:f>Industry_Summary!$D$8:$Q$8</c:f>
              <c:numCache>
                <c:formatCode>0.0</c:formatCode>
                <c:ptCount val="14"/>
                <c:pt idx="0" formatCode="General">
                  <c:v>2.9</c:v>
                </c:pt>
                <c:pt idx="1">
                  <c:v>3</c:v>
                </c:pt>
                <c:pt idx="3">
                  <c:v>2.2999999999999998</c:v>
                </c:pt>
                <c:pt idx="4">
                  <c:v>2.5</c:v>
                </c:pt>
                <c:pt idx="6">
                  <c:v>-2.8</c:v>
                </c:pt>
                <c:pt idx="7">
                  <c:v>-2.2000000000000002</c:v>
                </c:pt>
                <c:pt idx="9">
                  <c:v>5.9</c:v>
                </c:pt>
                <c:pt idx="10">
                  <c:v>5.8</c:v>
                </c:pt>
                <c:pt idx="12">
                  <c:v>2.1</c:v>
                </c:pt>
                <c:pt idx="1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4C64-47CB-A34A-BE369BB39B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97978000"/>
        <c:axId val="1597978416"/>
      </c:barChart>
      <c:catAx>
        <c:axId val="159797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  <c:crossAx val="1597978416"/>
        <c:crosses val="autoZero"/>
        <c:auto val="0"/>
        <c:lblAlgn val="ctr"/>
        <c:lblOffset val="100"/>
        <c:tickLblSkip val="1"/>
        <c:noMultiLvlLbl val="0"/>
      </c:catAx>
      <c:valAx>
        <c:axId val="1597978416"/>
        <c:scaling>
          <c:orientation val="minMax"/>
          <c:max val="7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Percent </a:t>
                </a:r>
              </a:p>
            </c:rich>
          </c:tx>
          <c:layout>
            <c:manualLayout>
              <c:xMode val="edge"/>
              <c:yMode val="edge"/>
              <c:x val="0"/>
              <c:y val="0.4056027189959886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9797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Gotham Book" pitchFamily="50" charset="0"/>
        </a:defRPr>
      </a:pPr>
      <a:endParaRPr lang="en-US"/>
    </a:p>
  </c:txPr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4551127767209E-2"/>
          <c:y val="6.7891059090383316E-2"/>
          <c:w val="0.88370467459295987"/>
          <c:h val="0.86421788181923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GDP_GDI!$B$5</c:f>
              <c:strCache>
                <c:ptCount val="1"/>
                <c:pt idx="0">
                  <c:v>Previously published GDP</c:v>
                </c:pt>
              </c:strCache>
            </c:strRef>
          </c:tx>
          <c:spPr>
            <a:solidFill>
              <a:srgbClr val="C3D7EE"/>
            </a:solidFill>
            <a:ln>
              <a:noFill/>
            </a:ln>
            <a:effectLst/>
          </c:spPr>
          <c:invertIfNegative val="0"/>
          <c:cat>
            <c:strRef>
              <c:f>GDP_GDI!$C$3:$H$4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GDP_GDI!$C$5:$H$5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2.9</c:v>
                </c:pt>
                <c:pt idx="2">
                  <c:v>2.2999999999999998</c:v>
                </c:pt>
                <c:pt idx="3">
                  <c:v>-2.8</c:v>
                </c:pt>
                <c:pt idx="4">
                  <c:v>5.9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1-42FF-9C2D-1EAD01F07364}"/>
            </c:ext>
          </c:extLst>
        </c:ser>
        <c:ser>
          <c:idx val="1"/>
          <c:order val="1"/>
          <c:tx>
            <c:strRef>
              <c:f>GDP_GDI!$B$6</c:f>
              <c:strCache>
                <c:ptCount val="1"/>
                <c:pt idx="0">
                  <c:v>Revised GDP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cat>
            <c:strRef>
              <c:f>GDP_GDI!$C$3:$H$4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GDP_GDI!$C$6:$H$6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2.5</c:v>
                </c:pt>
                <c:pt idx="3">
                  <c:v>-2.2000000000000002</c:v>
                </c:pt>
                <c:pt idx="4">
                  <c:v>5.8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1-42FF-9C2D-1EAD01F07364}"/>
            </c:ext>
          </c:extLst>
        </c:ser>
        <c:ser>
          <c:idx val="4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GDP_GDI!$C$3:$H$4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GDP_GDI!$C$7:$H$7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81-42FF-9C2D-1EAD01F07364}"/>
            </c:ext>
          </c:extLst>
        </c:ser>
        <c:ser>
          <c:idx val="2"/>
          <c:order val="3"/>
          <c:tx>
            <c:strRef>
              <c:f>GDP_GDI!$B$8</c:f>
              <c:strCache>
                <c:ptCount val="1"/>
                <c:pt idx="0">
                  <c:v>Previously published GDI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cat>
            <c:strRef>
              <c:f>GDP_GDI!$C$3:$H$4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GDP_GDI!$C$8:$H$8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2.9</c:v>
                </c:pt>
                <c:pt idx="2">
                  <c:v>2.2000000000000002</c:v>
                </c:pt>
                <c:pt idx="3">
                  <c:v>-2.2999999999999998</c:v>
                </c:pt>
                <c:pt idx="4">
                  <c:v>5.5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81-42FF-9C2D-1EAD01F07364}"/>
            </c:ext>
          </c:extLst>
        </c:ser>
        <c:ser>
          <c:idx val="3"/>
          <c:order val="4"/>
          <c:tx>
            <c:strRef>
              <c:f>GDP_GDI!$B$9</c:f>
              <c:strCache>
                <c:ptCount val="1"/>
                <c:pt idx="0">
                  <c:v>Revised GDI</c:v>
                </c:pt>
              </c:strCache>
            </c:strRef>
          </c:tx>
          <c:spPr>
            <a:solidFill>
              <a:srgbClr val="D86018"/>
            </a:solidFill>
            <a:ln>
              <a:noFill/>
            </a:ln>
            <a:effectLst/>
          </c:spPr>
          <c:invertIfNegative val="0"/>
          <c:cat>
            <c:strRef>
              <c:f>GDP_GDI!$C$3:$H$4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GDP_GDI!$C$9:$H$9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2.6</c:v>
                </c:pt>
                <c:pt idx="3">
                  <c:v>-2.2999999999999998</c:v>
                </c:pt>
                <c:pt idx="4">
                  <c:v>6.1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81-42FF-9C2D-1EAD01F07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8"/>
        <c:overlap val="13"/>
        <c:axId val="1582544815"/>
        <c:axId val="1582547727"/>
      </c:barChart>
      <c:catAx>
        <c:axId val="15825448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582547727"/>
        <c:crosses val="autoZero"/>
        <c:auto val="1"/>
        <c:lblAlgn val="ctr"/>
        <c:lblOffset val="100"/>
        <c:noMultiLvlLbl val="0"/>
      </c:catAx>
      <c:valAx>
        <c:axId val="1582547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dirty="0"/>
                  <a:t>Percent change</a:t>
                </a:r>
              </a:p>
            </c:rich>
          </c:tx>
          <c:layout>
            <c:manualLayout>
              <c:xMode val="edge"/>
              <c:yMode val="edge"/>
              <c:x val="3.5661274489961741E-3"/>
              <c:y val="0.315723840259692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158254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Gotham Book" pitchFamily="50" charset="0"/>
        </a:defRPr>
      </a:pPr>
      <a:endParaRPr lang="en-US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501225863773342E-2"/>
          <c:y val="3.5256410256410256E-2"/>
          <c:w val="0.89210213696599283"/>
          <c:h val="0.84686957399555829"/>
        </c:manualLayout>
      </c:layout>
      <c:lineChart>
        <c:grouping val="standard"/>
        <c:varyColors val="0"/>
        <c:ser>
          <c:idx val="0"/>
          <c:order val="0"/>
          <c:tx>
            <c:strRef>
              <c:f>AnnualDiscrepancy!$B$12</c:f>
              <c:strCache>
                <c:ptCount val="1"/>
                <c:pt idx="0">
                  <c:v>Previously Published</c:v>
                </c:pt>
              </c:strCache>
            </c:strRef>
          </c:tx>
          <c:spPr>
            <a:ln w="44450" cap="rnd">
              <a:solidFill>
                <a:srgbClr val="C3D7EE"/>
              </a:solidFill>
              <a:round/>
            </a:ln>
            <a:effectLst/>
          </c:spPr>
          <c:marker>
            <c:symbol val="none"/>
          </c:marker>
          <c:cat>
            <c:strRef>
              <c:f>AnnualDiscrepancy!$U$10:$Z$11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AnnualDiscrepancy!$U$12:$Z$12</c:f>
              <c:numCache>
                <c:formatCode>General</c:formatCode>
                <c:ptCount val="6"/>
                <c:pt idx="0">
                  <c:v>-115.3</c:v>
                </c:pt>
                <c:pt idx="1">
                  <c:v>-114</c:v>
                </c:pt>
                <c:pt idx="2">
                  <c:v>-105.5</c:v>
                </c:pt>
                <c:pt idx="3">
                  <c:v>-214.9</c:v>
                </c:pt>
                <c:pt idx="4">
                  <c:v>-128.9</c:v>
                </c:pt>
                <c:pt idx="5">
                  <c:v>-162.6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6B-4339-9DDB-D579D8405E8C}"/>
            </c:ext>
          </c:extLst>
        </c:ser>
        <c:ser>
          <c:idx val="1"/>
          <c:order val="1"/>
          <c:tx>
            <c:strRef>
              <c:f>AnnualDiscrepancy!$B$13</c:f>
              <c:strCache>
                <c:ptCount val="1"/>
                <c:pt idx="0">
                  <c:v>Revised</c:v>
                </c:pt>
              </c:strCache>
            </c:strRef>
          </c:tx>
          <c:spPr>
            <a:ln w="44450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cat>
            <c:strRef>
              <c:f>AnnualDiscrepancy!$U$10:$Z$11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AnnualDiscrepancy!$U$13:$Z$13</c:f>
              <c:numCache>
                <c:formatCode>General</c:formatCode>
                <c:ptCount val="6"/>
                <c:pt idx="0">
                  <c:v>67.900000000000006</c:v>
                </c:pt>
                <c:pt idx="1">
                  <c:v>63.4</c:v>
                </c:pt>
                <c:pt idx="2">
                  <c:v>42.4</c:v>
                </c:pt>
                <c:pt idx="3">
                  <c:v>58.2</c:v>
                </c:pt>
                <c:pt idx="4">
                  <c:v>-5.5</c:v>
                </c:pt>
                <c:pt idx="5">
                  <c:v>-52.3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6B-4339-9DDB-D579D8405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418895"/>
        <c:axId val="2060107663"/>
      </c:lineChart>
      <c:catAx>
        <c:axId val="36441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2060107663"/>
        <c:crosses val="autoZero"/>
        <c:auto val="1"/>
        <c:lblAlgn val="ctr"/>
        <c:lblOffset val="100"/>
        <c:noMultiLvlLbl val="0"/>
      </c:catAx>
      <c:valAx>
        <c:axId val="206010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ysClr val="windowText" lastClr="000000"/>
                    </a:solidFill>
                  </a:rPr>
                  <a:t>Billions of dollars</a:t>
                </a:r>
              </a:p>
            </c:rich>
          </c:tx>
          <c:layout>
            <c:manualLayout>
              <c:xMode val="edge"/>
              <c:yMode val="edge"/>
              <c:x val="3.2203327295060205E-3"/>
              <c:y val="0.16420825547886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36441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100" baseline="0">
          <a:solidFill>
            <a:sysClr val="windowText" lastClr="000000"/>
          </a:solidFill>
          <a:latin typeface="Gotham Book" pitchFamily="50" charset="0"/>
        </a:defRPr>
      </a:pPr>
      <a:endParaRPr lang="en-US"/>
    </a:p>
  </c:txPr>
  <c:externalData r:id="rId4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489870899361822E-2"/>
          <c:y val="5.3897361651316859E-2"/>
          <c:w val="0.89102824301222872"/>
          <c:h val="0.84686957399555829"/>
        </c:manualLayout>
      </c:layout>
      <c:lineChart>
        <c:grouping val="standard"/>
        <c:varyColors val="0"/>
        <c:ser>
          <c:idx val="0"/>
          <c:order val="0"/>
          <c:tx>
            <c:strRef>
              <c:f>RealGDP!$C$23</c:f>
              <c:strCache>
                <c:ptCount val="1"/>
                <c:pt idx="0">
                  <c:v>Previously published</c:v>
                </c:pt>
              </c:strCache>
            </c:strRef>
          </c:tx>
          <c:spPr>
            <a:ln w="44450" cap="rnd">
              <a:solidFill>
                <a:srgbClr val="C3D7EE"/>
              </a:solidFill>
              <a:round/>
            </a:ln>
            <a:effectLst/>
          </c:spPr>
          <c:marker>
            <c:symbol val="none"/>
          </c:marker>
          <c:cat>
            <c:multiLvlStrRef>
              <c:f>RealGDP!$D$20:$W$22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  <c:extLst/>
            </c:multiLvlStrRef>
          </c:cat>
          <c:val>
            <c:numRef>
              <c:f>RealGDP!$D$23:$W$23</c:f>
              <c:numCache>
                <c:formatCode>General</c:formatCode>
                <c:ptCount val="20"/>
                <c:pt idx="0">
                  <c:v>1.7</c:v>
                </c:pt>
                <c:pt idx="1">
                  <c:v>2</c:v>
                </c:pt>
                <c:pt idx="2">
                  <c:v>3.4</c:v>
                </c:pt>
                <c:pt idx="3">
                  <c:v>4.0999999999999996</c:v>
                </c:pt>
                <c:pt idx="4">
                  <c:v>2.8</c:v>
                </c:pt>
                <c:pt idx="5">
                  <c:v>2.8</c:v>
                </c:pt>
                <c:pt idx="6">
                  <c:v>2.9</c:v>
                </c:pt>
                <c:pt idx="7">
                  <c:v>0.7</c:v>
                </c:pt>
                <c:pt idx="8">
                  <c:v>2.2000000000000002</c:v>
                </c:pt>
                <c:pt idx="9">
                  <c:v>2.7</c:v>
                </c:pt>
                <c:pt idx="10">
                  <c:v>3.6</c:v>
                </c:pt>
                <c:pt idx="11">
                  <c:v>1.8</c:v>
                </c:pt>
                <c:pt idx="12">
                  <c:v>6.3</c:v>
                </c:pt>
                <c:pt idx="13">
                  <c:v>7</c:v>
                </c:pt>
                <c:pt idx="14">
                  <c:v>2.7</c:v>
                </c:pt>
                <c:pt idx="15">
                  <c:v>7</c:v>
                </c:pt>
                <c:pt idx="16">
                  <c:v>-1.6</c:v>
                </c:pt>
                <c:pt idx="17">
                  <c:v>-0.6</c:v>
                </c:pt>
                <c:pt idx="18">
                  <c:v>3.2</c:v>
                </c:pt>
                <c:pt idx="19">
                  <c:v>2.6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A635-44D0-A7B9-AE44B8ACC4CE}"/>
            </c:ext>
          </c:extLst>
        </c:ser>
        <c:ser>
          <c:idx val="1"/>
          <c:order val="1"/>
          <c:tx>
            <c:strRef>
              <c:f>RealGDP!$C$24</c:f>
              <c:strCache>
                <c:ptCount val="1"/>
                <c:pt idx="0">
                  <c:v>Revised</c:v>
                </c:pt>
              </c:strCache>
            </c:strRef>
          </c:tx>
          <c:spPr>
            <a:ln w="44450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cat>
            <c:multiLvlStrRef>
              <c:f>RealGDP!$D$20:$W$22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  <c:extLst/>
            </c:multiLvlStrRef>
          </c:cat>
          <c:val>
            <c:numRef>
              <c:f>RealGDP!$D$24:$W$24</c:f>
              <c:numCache>
                <c:formatCode>General</c:formatCode>
                <c:ptCount val="20"/>
                <c:pt idx="0">
                  <c:v>2</c:v>
                </c:pt>
                <c:pt idx="1">
                  <c:v>2.2999999999999998</c:v>
                </c:pt>
                <c:pt idx="2">
                  <c:v>3.2</c:v>
                </c:pt>
                <c:pt idx="3">
                  <c:v>4.5999999999999996</c:v>
                </c:pt>
                <c:pt idx="4">
                  <c:v>3.3</c:v>
                </c:pt>
                <c:pt idx="5">
                  <c:v>2.1</c:v>
                </c:pt>
                <c:pt idx="6">
                  <c:v>2.5</c:v>
                </c:pt>
                <c:pt idx="7">
                  <c:v>0.6</c:v>
                </c:pt>
                <c:pt idx="8">
                  <c:v>2.2000000000000002</c:v>
                </c:pt>
                <c:pt idx="9">
                  <c:v>3.4</c:v>
                </c:pt>
                <c:pt idx="10">
                  <c:v>4.5999999999999996</c:v>
                </c:pt>
                <c:pt idx="11">
                  <c:v>2.6</c:v>
                </c:pt>
                <c:pt idx="12">
                  <c:v>5.2</c:v>
                </c:pt>
                <c:pt idx="13">
                  <c:v>6.2</c:v>
                </c:pt>
                <c:pt idx="14">
                  <c:v>3.3</c:v>
                </c:pt>
                <c:pt idx="15">
                  <c:v>7</c:v>
                </c:pt>
                <c:pt idx="16">
                  <c:v>-2</c:v>
                </c:pt>
                <c:pt idx="17">
                  <c:v>-0.6</c:v>
                </c:pt>
                <c:pt idx="18">
                  <c:v>2.7</c:v>
                </c:pt>
                <c:pt idx="19">
                  <c:v>2.6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635-44D0-A7B9-AE44B8ACC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418895"/>
        <c:axId val="2060107663"/>
      </c:lineChart>
      <c:catAx>
        <c:axId val="36441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2060107663"/>
        <c:crosses val="autoZero"/>
        <c:auto val="1"/>
        <c:lblAlgn val="ctr"/>
        <c:lblOffset val="100"/>
        <c:noMultiLvlLbl val="0"/>
      </c:catAx>
      <c:valAx>
        <c:axId val="206010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1.0802469135802469E-2"/>
              <c:y val="0.39381940238239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36441889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100" baseline="0">
          <a:solidFill>
            <a:sysClr val="windowText" lastClr="000000"/>
          </a:solidFill>
          <a:latin typeface="Gotham Book" pitchFamily="50" charset="0"/>
        </a:defRPr>
      </a:pPr>
      <a:endParaRPr lang="en-US"/>
    </a:p>
  </c:txPr>
  <c:externalData r:id="rId4">
    <c:autoUpdate val="1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130517776187072E-2"/>
          <c:y val="3.5256410256410256E-2"/>
          <c:w val="0.91658518253400134"/>
          <c:h val="0.84686957399555829"/>
        </c:manualLayout>
      </c:layout>
      <c:lineChart>
        <c:grouping val="standard"/>
        <c:varyColors val="0"/>
        <c:ser>
          <c:idx val="0"/>
          <c:order val="0"/>
          <c:tx>
            <c:strRef>
              <c:f>PCEless!$B$16</c:f>
              <c:strCache>
                <c:ptCount val="1"/>
                <c:pt idx="0">
                  <c:v>Previously published</c:v>
                </c:pt>
              </c:strCache>
            </c:strRef>
          </c:tx>
          <c:spPr>
            <a:ln w="44450" cap="rnd">
              <a:solidFill>
                <a:srgbClr val="C3D7EE"/>
              </a:solidFill>
              <a:round/>
            </a:ln>
            <a:effectLst/>
          </c:spPr>
          <c:marker>
            <c:symbol val="none"/>
          </c:marker>
          <c:cat>
            <c:multiLvlStrRef>
              <c:f>PCEless!$C$13:$Z$15</c:f>
              <c:multiLvlStrCache>
                <c:ptCount val="2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  <c:extLst/>
            </c:multiLvlStrRef>
          </c:cat>
          <c:val>
            <c:numRef>
              <c:f>PCEless!$C$16:$Z$16</c:f>
              <c:numCache>
                <c:formatCode>General</c:formatCode>
                <c:ptCount val="24"/>
                <c:pt idx="0">
                  <c:v>1.9</c:v>
                </c:pt>
                <c:pt idx="1">
                  <c:v>1.5</c:v>
                </c:pt>
                <c:pt idx="2">
                  <c:v>1.3</c:v>
                </c:pt>
                <c:pt idx="3">
                  <c:v>2</c:v>
                </c:pt>
                <c:pt idx="4">
                  <c:v>2.6</c:v>
                </c:pt>
                <c:pt idx="5">
                  <c:v>2.2000000000000002</c:v>
                </c:pt>
                <c:pt idx="6">
                  <c:v>1.4</c:v>
                </c:pt>
                <c:pt idx="7">
                  <c:v>1.9</c:v>
                </c:pt>
                <c:pt idx="8">
                  <c:v>1.5</c:v>
                </c:pt>
                <c:pt idx="9">
                  <c:v>2.1</c:v>
                </c:pt>
                <c:pt idx="10">
                  <c:v>1.6</c:v>
                </c:pt>
                <c:pt idx="11">
                  <c:v>1.2</c:v>
                </c:pt>
                <c:pt idx="12">
                  <c:v>1.9</c:v>
                </c:pt>
                <c:pt idx="13">
                  <c:v>-1</c:v>
                </c:pt>
                <c:pt idx="14">
                  <c:v>3.2</c:v>
                </c:pt>
                <c:pt idx="15">
                  <c:v>1.5</c:v>
                </c:pt>
                <c:pt idx="16">
                  <c:v>3.2</c:v>
                </c:pt>
                <c:pt idx="17">
                  <c:v>6</c:v>
                </c:pt>
                <c:pt idx="18">
                  <c:v>4.8</c:v>
                </c:pt>
                <c:pt idx="19">
                  <c:v>4.8</c:v>
                </c:pt>
                <c:pt idx="20">
                  <c:v>5.6</c:v>
                </c:pt>
                <c:pt idx="21">
                  <c:v>4.7</c:v>
                </c:pt>
                <c:pt idx="22">
                  <c:v>4.7</c:v>
                </c:pt>
                <c:pt idx="23">
                  <c:v>4.4000000000000004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90F1-46DE-92E1-70B2F7F2E521}"/>
            </c:ext>
          </c:extLst>
        </c:ser>
        <c:ser>
          <c:idx val="1"/>
          <c:order val="1"/>
          <c:tx>
            <c:strRef>
              <c:f>PCEless!$B$17</c:f>
              <c:strCache>
                <c:ptCount val="1"/>
                <c:pt idx="0">
                  <c:v>Revised</c:v>
                </c:pt>
              </c:strCache>
            </c:strRef>
          </c:tx>
          <c:spPr>
            <a:ln w="44450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cat>
            <c:multiLvlStrRef>
              <c:f>PCEless!$C$13:$Z$15</c:f>
              <c:multiLvlStrCache>
                <c:ptCount val="2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  <c:extLst/>
            </c:multiLvlStrRef>
          </c:cat>
          <c:val>
            <c:numRef>
              <c:f>PCEless!$C$17:$Z$17</c:f>
              <c:numCache>
                <c:formatCode>General</c:formatCode>
                <c:ptCount val="24"/>
                <c:pt idx="0">
                  <c:v>1.9</c:v>
                </c:pt>
                <c:pt idx="1">
                  <c:v>1.3</c:v>
                </c:pt>
                <c:pt idx="2">
                  <c:v>1.2</c:v>
                </c:pt>
                <c:pt idx="3">
                  <c:v>1.8</c:v>
                </c:pt>
                <c:pt idx="4">
                  <c:v>2.6</c:v>
                </c:pt>
                <c:pt idx="5">
                  <c:v>2.2000000000000002</c:v>
                </c:pt>
                <c:pt idx="6">
                  <c:v>1.3</c:v>
                </c:pt>
                <c:pt idx="7">
                  <c:v>1.9</c:v>
                </c:pt>
                <c:pt idx="8">
                  <c:v>1.6</c:v>
                </c:pt>
                <c:pt idx="9">
                  <c:v>1.8</c:v>
                </c:pt>
                <c:pt idx="10">
                  <c:v>1.5</c:v>
                </c:pt>
                <c:pt idx="11">
                  <c:v>1.3</c:v>
                </c:pt>
                <c:pt idx="12">
                  <c:v>1.7</c:v>
                </c:pt>
                <c:pt idx="13">
                  <c:v>-0.8</c:v>
                </c:pt>
                <c:pt idx="14">
                  <c:v>3.1</c:v>
                </c:pt>
                <c:pt idx="15">
                  <c:v>1.8</c:v>
                </c:pt>
                <c:pt idx="16">
                  <c:v>3.6</c:v>
                </c:pt>
                <c:pt idx="17">
                  <c:v>6</c:v>
                </c:pt>
                <c:pt idx="18">
                  <c:v>4.8</c:v>
                </c:pt>
                <c:pt idx="19">
                  <c:v>5.2</c:v>
                </c:pt>
                <c:pt idx="20">
                  <c:v>6</c:v>
                </c:pt>
                <c:pt idx="21">
                  <c:v>4.7</c:v>
                </c:pt>
                <c:pt idx="22">
                  <c:v>5</c:v>
                </c:pt>
                <c:pt idx="23">
                  <c:v>4.7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0F1-46DE-92E1-70B2F7F2E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418895"/>
        <c:axId val="2060107663"/>
      </c:lineChart>
      <c:catAx>
        <c:axId val="36441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2060107663"/>
        <c:crosses val="autoZero"/>
        <c:auto val="1"/>
        <c:lblAlgn val="ctr"/>
        <c:lblOffset val="100"/>
        <c:noMultiLvlLbl val="0"/>
      </c:catAx>
      <c:valAx>
        <c:axId val="206010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6.2569792412312097E-3"/>
              <c:y val="0.39099604929192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36441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100" baseline="0">
          <a:solidFill>
            <a:sysClr val="windowText" lastClr="000000"/>
          </a:solidFill>
          <a:latin typeface="Gotham Book" pitchFamily="50" charset="0"/>
        </a:defRPr>
      </a:pPr>
      <a:endParaRPr lang="en-US"/>
    </a:p>
  </c:txPr>
  <c:externalData r:id="rId4">
    <c:autoUpdate val="1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50876813514294"/>
          <c:y val="1.8635170603674537E-3"/>
          <c:w val="0.50520106431650169"/>
          <c:h val="0.8277586206896552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'Ind-Waterfall-Ann'!$D$4</c:f>
              <c:strCache>
                <c:ptCount val="1"/>
                <c:pt idx="0">
                  <c:v>Published</c:v>
                </c:pt>
              </c:strCache>
            </c:strRef>
          </c:tx>
          <c:spPr>
            <a:solidFill>
              <a:srgbClr val="C3D7EE"/>
            </a:solidFill>
            <a:ln w="25400">
              <a:solidFill>
                <a:srgbClr val="C3D7EE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3D7EE"/>
              </a:solidFill>
              <a:ln w="25400">
                <a:solidFill>
                  <a:srgbClr val="C3D7E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4C-46E9-821B-BBF6F77B3CEF}"/>
              </c:ext>
            </c:extLst>
          </c:dPt>
          <c:dPt>
            <c:idx val="7"/>
            <c:invertIfNegative val="0"/>
            <c:bubble3D val="0"/>
            <c:spPr>
              <a:solidFill>
                <a:srgbClr val="C3D7EE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4C-46E9-821B-BBF6F77B3CEF}"/>
              </c:ext>
            </c:extLst>
          </c:dPt>
          <c:dPt>
            <c:idx val="13"/>
            <c:invertIfNegative val="0"/>
            <c:bubble3D val="0"/>
            <c:spPr>
              <a:solidFill>
                <a:srgbClr val="F2A900"/>
              </a:solidFill>
              <a:ln w="25400">
                <a:solidFill>
                  <a:srgbClr val="F2A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4C-46E9-821B-BBF6F77B3CEF}"/>
              </c:ext>
            </c:extLst>
          </c:dPt>
          <c:cat>
            <c:strRef>
              <c:f>'Ind-Waterfall-Ann'!$F$5:$F$27</c:f>
              <c:strCache>
                <c:ptCount val="23"/>
                <c:pt idx="0">
                  <c:v>                Professional, scientific, and technical services</c:v>
                </c:pt>
                <c:pt idx="1">
                  <c:v>                Management of companies and enterprises</c:v>
                </c:pt>
                <c:pt idx="2">
                  <c:v>                Nondurable goods</c:v>
                </c:pt>
                <c:pt idx="3">
                  <c:v>        Information</c:v>
                </c:pt>
                <c:pt idx="4">
                  <c:v>                Administrative and waste management services</c:v>
                </c:pt>
                <c:pt idx="5">
                  <c:v>                Durable goods</c:v>
                </c:pt>
                <c:pt idx="6">
                  <c:v>        Agriculture, forestry, fishing, and hunting</c:v>
                </c:pt>
                <c:pt idx="7">
                  <c:v>                Arts, entertainment, and recreation</c:v>
                </c:pt>
                <c:pt idx="8">
                  <c:v>                Real estate and rental and leasing</c:v>
                </c:pt>
                <c:pt idx="9">
                  <c:v>        Mining</c:v>
                </c:pt>
                <c:pt idx="10">
                  <c:v>        Retail trade</c:v>
                </c:pt>
                <c:pt idx="11">
                  <c:v>        Transportation and warehousing</c:v>
                </c:pt>
                <c:pt idx="12">
                  <c:v>        Other services, except government</c:v>
                </c:pt>
                <c:pt idx="13">
                  <c:v>                Gross domestic product</c:v>
                </c:pt>
                <c:pt idx="14">
                  <c:v>                Health care and social assistance</c:v>
                </c:pt>
                <c:pt idx="15">
                  <c:v>        Construction</c:v>
                </c:pt>
                <c:pt idx="16">
                  <c:v>                Educational services</c:v>
                </c:pt>
                <c:pt idx="17">
                  <c:v>        State and local</c:v>
                </c:pt>
                <c:pt idx="18">
                  <c:v>                Accommodation and food services</c:v>
                </c:pt>
                <c:pt idx="19">
                  <c:v>        Wholesale trade</c:v>
                </c:pt>
                <c:pt idx="20">
                  <c:v>        Federal</c:v>
                </c:pt>
                <c:pt idx="21">
                  <c:v>        Utilities</c:v>
                </c:pt>
                <c:pt idx="22">
                  <c:v>                Finance and insurance</c:v>
                </c:pt>
              </c:strCache>
            </c:strRef>
          </c:cat>
          <c:val>
            <c:numRef>
              <c:f>'Ind-Waterfall-Ann'!$H$5:$H$27</c:f>
              <c:numCache>
                <c:formatCode>General</c:formatCode>
                <c:ptCount val="23"/>
                <c:pt idx="0">
                  <c:v>6</c:v>
                </c:pt>
                <c:pt idx="1">
                  <c:v>7.1</c:v>
                </c:pt>
                <c:pt idx="2">
                  <c:v>3.5</c:v>
                </c:pt>
                <c:pt idx="3">
                  <c:v>8</c:v>
                </c:pt>
                <c:pt idx="4">
                  <c:v>4.2</c:v>
                </c:pt>
                <c:pt idx="5">
                  <c:v>4.8</c:v>
                </c:pt>
                <c:pt idx="6">
                  <c:v>2.8</c:v>
                </c:pt>
                <c:pt idx="7">
                  <c:v>3.9</c:v>
                </c:pt>
                <c:pt idx="8">
                  <c:v>2.8</c:v>
                </c:pt>
                <c:pt idx="9">
                  <c:v>1.2</c:v>
                </c:pt>
                <c:pt idx="10">
                  <c:v>3.1</c:v>
                </c:pt>
                <c:pt idx="11">
                  <c:v>3.8</c:v>
                </c:pt>
                <c:pt idx="12">
                  <c:v>2.7</c:v>
                </c:pt>
                <c:pt idx="13">
                  <c:v>2.9</c:v>
                </c:pt>
                <c:pt idx="14">
                  <c:v>2.8</c:v>
                </c:pt>
                <c:pt idx="15">
                  <c:v>2.2000000000000002</c:v>
                </c:pt>
                <c:pt idx="16">
                  <c:v>2.5</c:v>
                </c:pt>
                <c:pt idx="17">
                  <c:v>0.9</c:v>
                </c:pt>
                <c:pt idx="18">
                  <c:v>0.8</c:v>
                </c:pt>
                <c:pt idx="19">
                  <c:v>1</c:v>
                </c:pt>
                <c:pt idx="20">
                  <c:v>0.6</c:v>
                </c:pt>
                <c:pt idx="21">
                  <c:v>-0.3</c:v>
                </c:pt>
                <c:pt idx="22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4C-46E9-821B-BBF6F77B3CEF}"/>
            </c:ext>
          </c:extLst>
        </c:ser>
        <c:ser>
          <c:idx val="0"/>
          <c:order val="1"/>
          <c:tx>
            <c:strRef>
              <c:f>'Ind-Waterfall-Ann'!$C$4</c:f>
              <c:strCache>
                <c:ptCount val="1"/>
                <c:pt idx="0">
                  <c:v>Proposed</c:v>
                </c:pt>
              </c:strCache>
            </c:strRef>
          </c:tx>
          <c:spPr>
            <a:noFill/>
            <a:ln w="19050">
              <a:solidFill>
                <a:srgbClr val="004C97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04C-46E9-821B-BBF6F77B3CEF}"/>
              </c:ext>
            </c:extLst>
          </c:dPt>
          <c:dPt>
            <c:idx val="7"/>
            <c:invertIfNegative val="0"/>
            <c:bubble3D val="0"/>
            <c:spPr>
              <a:noFill/>
              <a:ln w="19050">
                <a:solidFill>
                  <a:srgbClr val="004C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04C-46E9-821B-BBF6F77B3CEF}"/>
              </c:ext>
            </c:extLst>
          </c:dPt>
          <c:dPt>
            <c:idx val="13"/>
            <c:invertIfNegative val="0"/>
            <c:bubble3D val="0"/>
            <c:spPr>
              <a:noFill/>
              <a:ln w="19050">
                <a:solidFill>
                  <a:srgbClr val="D8601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04C-46E9-821B-BBF6F77B3CEF}"/>
              </c:ext>
            </c:extLst>
          </c:dPt>
          <c:cat>
            <c:strRef>
              <c:f>'Ind-Waterfall-Ann'!$F$5:$F$27</c:f>
              <c:strCache>
                <c:ptCount val="23"/>
                <c:pt idx="0">
                  <c:v>                Professional, scientific, and technical services</c:v>
                </c:pt>
                <c:pt idx="1">
                  <c:v>                Management of companies and enterprises</c:v>
                </c:pt>
                <c:pt idx="2">
                  <c:v>                Nondurable goods</c:v>
                </c:pt>
                <c:pt idx="3">
                  <c:v>        Information</c:v>
                </c:pt>
                <c:pt idx="4">
                  <c:v>                Administrative and waste management services</c:v>
                </c:pt>
                <c:pt idx="5">
                  <c:v>                Durable goods</c:v>
                </c:pt>
                <c:pt idx="6">
                  <c:v>        Agriculture, forestry, fishing, and hunting</c:v>
                </c:pt>
                <c:pt idx="7">
                  <c:v>                Arts, entertainment, and recreation</c:v>
                </c:pt>
                <c:pt idx="8">
                  <c:v>                Real estate and rental and leasing</c:v>
                </c:pt>
                <c:pt idx="9">
                  <c:v>        Mining</c:v>
                </c:pt>
                <c:pt idx="10">
                  <c:v>        Retail trade</c:v>
                </c:pt>
                <c:pt idx="11">
                  <c:v>        Transportation and warehousing</c:v>
                </c:pt>
                <c:pt idx="12">
                  <c:v>        Other services, except government</c:v>
                </c:pt>
                <c:pt idx="13">
                  <c:v>                Gross domestic product</c:v>
                </c:pt>
                <c:pt idx="14">
                  <c:v>                Health care and social assistance</c:v>
                </c:pt>
                <c:pt idx="15">
                  <c:v>        Construction</c:v>
                </c:pt>
                <c:pt idx="16">
                  <c:v>                Educational services</c:v>
                </c:pt>
                <c:pt idx="17">
                  <c:v>        State and local</c:v>
                </c:pt>
                <c:pt idx="18">
                  <c:v>                Accommodation and food services</c:v>
                </c:pt>
                <c:pt idx="19">
                  <c:v>        Wholesale trade</c:v>
                </c:pt>
                <c:pt idx="20">
                  <c:v>        Federal</c:v>
                </c:pt>
                <c:pt idx="21">
                  <c:v>        Utilities</c:v>
                </c:pt>
                <c:pt idx="22">
                  <c:v>                Finance and insurance</c:v>
                </c:pt>
              </c:strCache>
            </c:strRef>
          </c:cat>
          <c:val>
            <c:numRef>
              <c:f>'Ind-Waterfall-Ann'!$G$5:$G$27</c:f>
              <c:numCache>
                <c:formatCode>General</c:formatCode>
                <c:ptCount val="23"/>
                <c:pt idx="0">
                  <c:v>6.7</c:v>
                </c:pt>
                <c:pt idx="1">
                  <c:v>6.7</c:v>
                </c:pt>
                <c:pt idx="2">
                  <c:v>5.8</c:v>
                </c:pt>
                <c:pt idx="3">
                  <c:v>5.5</c:v>
                </c:pt>
                <c:pt idx="4">
                  <c:v>4.8</c:v>
                </c:pt>
                <c:pt idx="5">
                  <c:v>4.2</c:v>
                </c:pt>
                <c:pt idx="6">
                  <c:v>4.0999999999999996</c:v>
                </c:pt>
                <c:pt idx="7">
                  <c:v>4</c:v>
                </c:pt>
                <c:pt idx="8">
                  <c:v>3.9</c:v>
                </c:pt>
                <c:pt idx="9">
                  <c:v>3.6</c:v>
                </c:pt>
                <c:pt idx="10">
                  <c:v>3.5</c:v>
                </c:pt>
                <c:pt idx="11">
                  <c:v>3.5</c:v>
                </c:pt>
                <c:pt idx="12">
                  <c:v>3.2</c:v>
                </c:pt>
                <c:pt idx="13">
                  <c:v>3</c:v>
                </c:pt>
                <c:pt idx="14">
                  <c:v>2.9</c:v>
                </c:pt>
                <c:pt idx="15">
                  <c:v>2.8</c:v>
                </c:pt>
                <c:pt idx="16">
                  <c:v>2.2000000000000002</c:v>
                </c:pt>
                <c:pt idx="17">
                  <c:v>1.3</c:v>
                </c:pt>
                <c:pt idx="18">
                  <c:v>1.2</c:v>
                </c:pt>
                <c:pt idx="19">
                  <c:v>0.8</c:v>
                </c:pt>
                <c:pt idx="20">
                  <c:v>0.8</c:v>
                </c:pt>
                <c:pt idx="21">
                  <c:v>-1.4</c:v>
                </c:pt>
                <c:pt idx="22">
                  <c:v>-2.4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04C-46E9-821B-BBF6F77B3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94077200"/>
        <c:axId val="494077616"/>
      </c:barChart>
      <c:catAx>
        <c:axId val="494077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494077616"/>
        <c:crosses val="autoZero"/>
        <c:auto val="1"/>
        <c:lblAlgn val="ctr"/>
        <c:lblOffset val="100"/>
        <c:tickLblSkip val="1"/>
        <c:noMultiLvlLbl val="0"/>
      </c:catAx>
      <c:valAx>
        <c:axId val="49407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otham Book" pitchFamily="50" charset="0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ysClr val="windowText" lastClr="000000"/>
                    </a:solidFill>
                    <a:latin typeface="Gotham Book" pitchFamily="50" charset="0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0.7001123479017356"/>
              <c:y val="0.947701149425287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otham Book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Gotham Book" pitchFamily="50" charset="0"/>
                <a:ea typeface="+mn-ea"/>
                <a:cs typeface="+mn-cs"/>
              </a:defRPr>
            </a:pPr>
            <a:endParaRPr lang="en-US"/>
          </a:p>
        </c:txPr>
        <c:crossAx val="49407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E5989-6273-413A-A31E-215DD69D139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3AA8A-8889-4DE8-9B20-51FBE0FEF17D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BEA’s 16</a:t>
          </a:r>
          <a:r>
            <a:rPr lang="en-US" baseline="30000" dirty="0"/>
            <a:t>th</a:t>
          </a:r>
          <a:r>
            <a:rPr lang="en-US" dirty="0"/>
            <a:t> Comprehensive Update</a:t>
          </a:r>
        </a:p>
      </dgm:t>
    </dgm:pt>
    <dgm:pt modelId="{9074B04D-C8A8-4D62-8CF8-6F289160BB98}" type="parTrans" cxnId="{820BD621-7596-4CA3-B71D-F35B517FFC3F}">
      <dgm:prSet/>
      <dgm:spPr/>
      <dgm:t>
        <a:bodyPr/>
        <a:lstStyle/>
        <a:p>
          <a:endParaRPr lang="en-US"/>
        </a:p>
      </dgm:t>
    </dgm:pt>
    <dgm:pt modelId="{4F62F3D0-B909-42F9-98FB-7A442573A966}" type="sibTrans" cxnId="{820BD621-7596-4CA3-B71D-F35B517FFC3F}">
      <dgm:prSet/>
      <dgm:spPr/>
      <dgm:t>
        <a:bodyPr/>
        <a:lstStyle/>
        <a:p>
          <a:endParaRPr lang="en-US"/>
        </a:p>
      </dgm:t>
    </dgm:pt>
    <dgm:pt modelId="{E5C7FBC0-5D10-42DE-B01D-060A783DE857}">
      <dgm:prSet phldrT="[Text]"/>
      <dgm:spPr/>
      <dgm:t>
        <a:bodyPr/>
        <a:lstStyle/>
        <a:p>
          <a:r>
            <a:rPr lang="en-US" dirty="0"/>
            <a:t>Integration’s final step</a:t>
          </a:r>
        </a:p>
      </dgm:t>
    </dgm:pt>
    <dgm:pt modelId="{42C23C40-B56D-4BF9-A16A-6ED02005E00C}" type="parTrans" cxnId="{F38E6D87-D7E4-458D-895E-29C019EB9B54}">
      <dgm:prSet/>
      <dgm:spPr/>
      <dgm:t>
        <a:bodyPr/>
        <a:lstStyle/>
        <a:p>
          <a:endParaRPr lang="en-US"/>
        </a:p>
      </dgm:t>
    </dgm:pt>
    <dgm:pt modelId="{971B4585-25AD-442A-A519-87D8C4CD667F}" type="sibTrans" cxnId="{F38E6D87-D7E4-458D-895E-29C019EB9B54}">
      <dgm:prSet/>
      <dgm:spPr/>
      <dgm:t>
        <a:bodyPr/>
        <a:lstStyle/>
        <a:p>
          <a:endParaRPr lang="en-US"/>
        </a:p>
      </dgm:t>
    </dgm:pt>
    <dgm:pt modelId="{D8D1D810-4E1D-4225-996F-5E0419B4959D}">
      <dgm:prSet phldrT="[Text]"/>
      <dgm:spPr/>
      <dgm:t>
        <a:bodyPr/>
        <a:lstStyle/>
        <a:p>
          <a:r>
            <a:rPr lang="en-US" dirty="0"/>
            <a:t>Benchmark Supply-Use Table</a:t>
          </a:r>
        </a:p>
        <a:p>
          <a:r>
            <a:rPr lang="en-US" dirty="0"/>
            <a:t> based on 2017</a:t>
          </a:r>
        </a:p>
        <a:p>
          <a:r>
            <a:rPr lang="en-US" dirty="0"/>
            <a:t>Economic Census</a:t>
          </a:r>
        </a:p>
      </dgm:t>
    </dgm:pt>
    <dgm:pt modelId="{37D1313D-29A2-4890-BC0B-454FD5F84BE6}" type="parTrans" cxnId="{00B0B347-167E-4F2A-8F1B-703B9C43D6F2}">
      <dgm:prSet/>
      <dgm:spPr/>
      <dgm:t>
        <a:bodyPr/>
        <a:lstStyle/>
        <a:p>
          <a:endParaRPr lang="en-US"/>
        </a:p>
      </dgm:t>
    </dgm:pt>
    <dgm:pt modelId="{DA505D4D-C61F-42F7-9BF8-D2D20A0D0914}" type="sibTrans" cxnId="{00B0B347-167E-4F2A-8F1B-703B9C43D6F2}">
      <dgm:prSet/>
      <dgm:spPr/>
      <dgm:t>
        <a:bodyPr/>
        <a:lstStyle/>
        <a:p>
          <a:endParaRPr lang="en-US"/>
        </a:p>
      </dgm:t>
    </dgm:pt>
    <dgm:pt modelId="{08AE1CB9-A1BD-4CA4-8B76-BDB13B7B1215}">
      <dgm:prSet phldrT="[Text]"/>
      <dgm:spPr/>
      <dgm:t>
        <a:bodyPr/>
        <a:lstStyle/>
        <a:p>
          <a:r>
            <a:rPr lang="en-US" dirty="0"/>
            <a:t>Improved methods, presentations</a:t>
          </a:r>
        </a:p>
      </dgm:t>
    </dgm:pt>
    <dgm:pt modelId="{E7208375-A1AA-4DF6-A9A7-E4CE6CCF2498}" type="parTrans" cxnId="{60DF0E17-C918-4799-A736-B6A60DF8F791}">
      <dgm:prSet/>
      <dgm:spPr/>
      <dgm:t>
        <a:bodyPr/>
        <a:lstStyle/>
        <a:p>
          <a:endParaRPr lang="en-US"/>
        </a:p>
      </dgm:t>
    </dgm:pt>
    <dgm:pt modelId="{3D6A7DA8-EB8F-4D84-9537-ADC6D3B1A451}" type="sibTrans" cxnId="{60DF0E17-C918-4799-A736-B6A60DF8F791}">
      <dgm:prSet/>
      <dgm:spPr/>
      <dgm:t>
        <a:bodyPr/>
        <a:lstStyle/>
        <a:p>
          <a:endParaRPr lang="en-US"/>
        </a:p>
      </dgm:t>
    </dgm:pt>
    <dgm:pt modelId="{4DE207FA-BA13-4027-8E71-B3C1F0E0849D}">
      <dgm:prSet phldrT="[Text]"/>
      <dgm:spPr/>
      <dgm:t>
        <a:bodyPr/>
        <a:lstStyle/>
        <a:p>
          <a:r>
            <a:rPr lang="en-US" dirty="0"/>
            <a:t>Reference year updated to 2017</a:t>
          </a:r>
        </a:p>
      </dgm:t>
    </dgm:pt>
    <dgm:pt modelId="{850DE8A3-91B5-41C1-90F5-FC32D5EE8712}" type="parTrans" cxnId="{212F0428-B8D2-4BDD-B171-ABF6BB028E19}">
      <dgm:prSet/>
      <dgm:spPr/>
      <dgm:t>
        <a:bodyPr/>
        <a:lstStyle/>
        <a:p>
          <a:endParaRPr lang="en-US"/>
        </a:p>
      </dgm:t>
    </dgm:pt>
    <dgm:pt modelId="{4B6A4D74-A58C-49A8-92CA-91140D523AEA}" type="sibTrans" cxnId="{212F0428-B8D2-4BDD-B171-ABF6BB028E19}">
      <dgm:prSet/>
      <dgm:spPr/>
      <dgm:t>
        <a:bodyPr/>
        <a:lstStyle/>
        <a:p>
          <a:endParaRPr lang="en-US"/>
        </a:p>
      </dgm:t>
    </dgm:pt>
    <dgm:pt modelId="{4F5DD7CE-66F9-4136-8CCD-5726FB2F2272}" type="pres">
      <dgm:prSet presAssocID="{CB5E5989-6273-413A-A31E-215DD69D139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61460F-18D4-4EE3-89CC-EB23EB076C98}" type="pres">
      <dgm:prSet presAssocID="{CB5E5989-6273-413A-A31E-215DD69D139C}" presName="matrix" presStyleCnt="0"/>
      <dgm:spPr/>
    </dgm:pt>
    <dgm:pt modelId="{A8D36ACF-C6E7-4464-9EF5-753BBB811346}" type="pres">
      <dgm:prSet presAssocID="{CB5E5989-6273-413A-A31E-215DD69D139C}" presName="tile1" presStyleLbl="node1" presStyleIdx="0" presStyleCnt="4"/>
      <dgm:spPr/>
    </dgm:pt>
    <dgm:pt modelId="{5E27DBC4-7FD0-49EE-92E0-B76A520131C8}" type="pres">
      <dgm:prSet presAssocID="{CB5E5989-6273-413A-A31E-215DD69D139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37A657B-130E-422F-B1B0-983E18C2DB2E}" type="pres">
      <dgm:prSet presAssocID="{CB5E5989-6273-413A-A31E-215DD69D139C}" presName="tile2" presStyleLbl="node1" presStyleIdx="1" presStyleCnt="4"/>
      <dgm:spPr/>
    </dgm:pt>
    <dgm:pt modelId="{1E3A2C64-FF13-4BEF-B675-69401DCFA1F6}" type="pres">
      <dgm:prSet presAssocID="{CB5E5989-6273-413A-A31E-215DD69D139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1677560-28C2-4F35-8740-32F3FB2F5213}" type="pres">
      <dgm:prSet presAssocID="{CB5E5989-6273-413A-A31E-215DD69D139C}" presName="tile3" presStyleLbl="node1" presStyleIdx="2" presStyleCnt="4"/>
      <dgm:spPr/>
    </dgm:pt>
    <dgm:pt modelId="{B2D22737-4EEE-4DDB-92BF-1199A74A7B78}" type="pres">
      <dgm:prSet presAssocID="{CB5E5989-6273-413A-A31E-215DD69D139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4F28BE0-307C-4715-A035-EB6077ED6901}" type="pres">
      <dgm:prSet presAssocID="{CB5E5989-6273-413A-A31E-215DD69D139C}" presName="tile4" presStyleLbl="node1" presStyleIdx="3" presStyleCnt="4" custLinFactNeighborX="-90" custLinFactNeighborY="984"/>
      <dgm:spPr/>
    </dgm:pt>
    <dgm:pt modelId="{AA1BDF97-5F57-441B-B0C9-FB6052331E99}" type="pres">
      <dgm:prSet presAssocID="{CB5E5989-6273-413A-A31E-215DD69D139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2D93064-664A-46B6-AF05-7B407C083294}" type="pres">
      <dgm:prSet presAssocID="{CB5E5989-6273-413A-A31E-215DD69D139C}" presName="centerTile" presStyleLbl="fgShp" presStyleIdx="0" presStyleCnt="1" custScaleX="111111" custScaleY="134238">
        <dgm:presLayoutVars>
          <dgm:chMax val="0"/>
          <dgm:chPref val="0"/>
        </dgm:presLayoutVars>
      </dgm:prSet>
      <dgm:spPr/>
    </dgm:pt>
  </dgm:ptLst>
  <dgm:cxnLst>
    <dgm:cxn modelId="{60DF0E17-C918-4799-A736-B6A60DF8F791}" srcId="{07F3AA8A-8889-4DE8-9B20-51FBE0FEF17D}" destId="{08AE1CB9-A1BD-4CA4-8B76-BDB13B7B1215}" srcOrd="2" destOrd="0" parTransId="{E7208375-A1AA-4DF6-A9A7-E4CE6CCF2498}" sibTransId="{3D6A7DA8-EB8F-4D84-9537-ADC6D3B1A451}"/>
    <dgm:cxn modelId="{82BB6718-4812-4C11-87CC-9B7C661E6C54}" type="presOf" srcId="{08AE1CB9-A1BD-4CA4-8B76-BDB13B7B1215}" destId="{B2D22737-4EEE-4DDB-92BF-1199A74A7B78}" srcOrd="1" destOrd="0" presId="urn:microsoft.com/office/officeart/2005/8/layout/matrix1"/>
    <dgm:cxn modelId="{820BD621-7596-4CA3-B71D-F35B517FFC3F}" srcId="{CB5E5989-6273-413A-A31E-215DD69D139C}" destId="{07F3AA8A-8889-4DE8-9B20-51FBE0FEF17D}" srcOrd="0" destOrd="0" parTransId="{9074B04D-C8A8-4D62-8CF8-6F289160BB98}" sibTransId="{4F62F3D0-B909-42F9-98FB-7A442573A966}"/>
    <dgm:cxn modelId="{212F0428-B8D2-4BDD-B171-ABF6BB028E19}" srcId="{07F3AA8A-8889-4DE8-9B20-51FBE0FEF17D}" destId="{4DE207FA-BA13-4027-8E71-B3C1F0E0849D}" srcOrd="3" destOrd="0" parTransId="{850DE8A3-91B5-41C1-90F5-FC32D5EE8712}" sibTransId="{4B6A4D74-A58C-49A8-92CA-91140D523AEA}"/>
    <dgm:cxn modelId="{4CA86B2B-631F-4422-B54C-9ACFB215CC6A}" type="presOf" srcId="{08AE1CB9-A1BD-4CA4-8B76-BDB13B7B1215}" destId="{21677560-28C2-4F35-8740-32F3FB2F5213}" srcOrd="0" destOrd="0" presId="urn:microsoft.com/office/officeart/2005/8/layout/matrix1"/>
    <dgm:cxn modelId="{284A8947-8E09-43E1-9147-1AE6FF95C8BB}" type="presOf" srcId="{E5C7FBC0-5D10-42DE-B01D-060A783DE857}" destId="{5E27DBC4-7FD0-49EE-92E0-B76A520131C8}" srcOrd="1" destOrd="0" presId="urn:microsoft.com/office/officeart/2005/8/layout/matrix1"/>
    <dgm:cxn modelId="{00B0B347-167E-4F2A-8F1B-703B9C43D6F2}" srcId="{07F3AA8A-8889-4DE8-9B20-51FBE0FEF17D}" destId="{D8D1D810-4E1D-4225-996F-5E0419B4959D}" srcOrd="1" destOrd="0" parTransId="{37D1313D-29A2-4890-BC0B-454FD5F84BE6}" sibTransId="{DA505D4D-C61F-42F7-9BF8-D2D20A0D0914}"/>
    <dgm:cxn modelId="{2F40FA67-1E4A-4BAA-8A72-5CD44DA5D40C}" type="presOf" srcId="{D8D1D810-4E1D-4225-996F-5E0419B4959D}" destId="{1E3A2C64-FF13-4BEF-B675-69401DCFA1F6}" srcOrd="1" destOrd="0" presId="urn:microsoft.com/office/officeart/2005/8/layout/matrix1"/>
    <dgm:cxn modelId="{7BB85E68-C97A-4CA6-A2CC-66F42015D97F}" type="presOf" srcId="{D8D1D810-4E1D-4225-996F-5E0419B4959D}" destId="{F37A657B-130E-422F-B1B0-983E18C2DB2E}" srcOrd="0" destOrd="0" presId="urn:microsoft.com/office/officeart/2005/8/layout/matrix1"/>
    <dgm:cxn modelId="{7AEABD78-7EFE-4F37-90F4-30CD15A2424F}" type="presOf" srcId="{4DE207FA-BA13-4027-8E71-B3C1F0E0849D}" destId="{AA1BDF97-5F57-441B-B0C9-FB6052331E99}" srcOrd="1" destOrd="0" presId="urn:microsoft.com/office/officeart/2005/8/layout/matrix1"/>
    <dgm:cxn modelId="{1D35F282-38BC-4449-BC64-6A0F0A58F907}" type="presOf" srcId="{CB5E5989-6273-413A-A31E-215DD69D139C}" destId="{4F5DD7CE-66F9-4136-8CCD-5726FB2F2272}" srcOrd="0" destOrd="0" presId="urn:microsoft.com/office/officeart/2005/8/layout/matrix1"/>
    <dgm:cxn modelId="{F38E6D87-D7E4-458D-895E-29C019EB9B54}" srcId="{07F3AA8A-8889-4DE8-9B20-51FBE0FEF17D}" destId="{E5C7FBC0-5D10-42DE-B01D-060A783DE857}" srcOrd="0" destOrd="0" parTransId="{42C23C40-B56D-4BF9-A16A-6ED02005E00C}" sibTransId="{971B4585-25AD-442A-A519-87D8C4CD667F}"/>
    <dgm:cxn modelId="{EB473A9C-5B80-4C28-AC82-6CFBD96A8D9E}" type="presOf" srcId="{E5C7FBC0-5D10-42DE-B01D-060A783DE857}" destId="{A8D36ACF-C6E7-4464-9EF5-753BBB811346}" srcOrd="0" destOrd="0" presId="urn:microsoft.com/office/officeart/2005/8/layout/matrix1"/>
    <dgm:cxn modelId="{4BC080A1-1AF7-4636-B22F-C24F0F583725}" type="presOf" srcId="{4DE207FA-BA13-4027-8E71-B3C1F0E0849D}" destId="{84F28BE0-307C-4715-A035-EB6077ED6901}" srcOrd="0" destOrd="0" presId="urn:microsoft.com/office/officeart/2005/8/layout/matrix1"/>
    <dgm:cxn modelId="{20653BBD-3A79-4ABC-97D8-C34FBFD94532}" type="presOf" srcId="{07F3AA8A-8889-4DE8-9B20-51FBE0FEF17D}" destId="{C2D93064-664A-46B6-AF05-7B407C083294}" srcOrd="0" destOrd="0" presId="urn:microsoft.com/office/officeart/2005/8/layout/matrix1"/>
    <dgm:cxn modelId="{CEA33AD1-1D14-4547-AD73-4A32FCFE0591}" type="presParOf" srcId="{4F5DD7CE-66F9-4136-8CCD-5726FB2F2272}" destId="{4261460F-18D4-4EE3-89CC-EB23EB076C98}" srcOrd="0" destOrd="0" presId="urn:microsoft.com/office/officeart/2005/8/layout/matrix1"/>
    <dgm:cxn modelId="{2D394112-93CE-46D4-B533-84F5125B838C}" type="presParOf" srcId="{4261460F-18D4-4EE3-89CC-EB23EB076C98}" destId="{A8D36ACF-C6E7-4464-9EF5-753BBB811346}" srcOrd="0" destOrd="0" presId="urn:microsoft.com/office/officeart/2005/8/layout/matrix1"/>
    <dgm:cxn modelId="{6172209F-9C1E-4816-8496-64F5C84A7E6A}" type="presParOf" srcId="{4261460F-18D4-4EE3-89CC-EB23EB076C98}" destId="{5E27DBC4-7FD0-49EE-92E0-B76A520131C8}" srcOrd="1" destOrd="0" presId="urn:microsoft.com/office/officeart/2005/8/layout/matrix1"/>
    <dgm:cxn modelId="{71334815-5AEC-4BE5-B06D-4EDF5D383C90}" type="presParOf" srcId="{4261460F-18D4-4EE3-89CC-EB23EB076C98}" destId="{F37A657B-130E-422F-B1B0-983E18C2DB2E}" srcOrd="2" destOrd="0" presId="urn:microsoft.com/office/officeart/2005/8/layout/matrix1"/>
    <dgm:cxn modelId="{B6ECF2FA-5840-426B-9172-FBD29E4044B5}" type="presParOf" srcId="{4261460F-18D4-4EE3-89CC-EB23EB076C98}" destId="{1E3A2C64-FF13-4BEF-B675-69401DCFA1F6}" srcOrd="3" destOrd="0" presId="urn:microsoft.com/office/officeart/2005/8/layout/matrix1"/>
    <dgm:cxn modelId="{37105E39-2900-4112-8B16-8C9EB5099334}" type="presParOf" srcId="{4261460F-18D4-4EE3-89CC-EB23EB076C98}" destId="{21677560-28C2-4F35-8740-32F3FB2F5213}" srcOrd="4" destOrd="0" presId="urn:microsoft.com/office/officeart/2005/8/layout/matrix1"/>
    <dgm:cxn modelId="{428738D7-B813-4D42-9F44-05A230998F56}" type="presParOf" srcId="{4261460F-18D4-4EE3-89CC-EB23EB076C98}" destId="{B2D22737-4EEE-4DDB-92BF-1199A74A7B78}" srcOrd="5" destOrd="0" presId="urn:microsoft.com/office/officeart/2005/8/layout/matrix1"/>
    <dgm:cxn modelId="{2EB450DC-95FB-4F34-89A0-B13F47B8A66F}" type="presParOf" srcId="{4261460F-18D4-4EE3-89CC-EB23EB076C98}" destId="{84F28BE0-307C-4715-A035-EB6077ED6901}" srcOrd="6" destOrd="0" presId="urn:microsoft.com/office/officeart/2005/8/layout/matrix1"/>
    <dgm:cxn modelId="{4E2B23C5-86F1-4726-84C9-3DFC97D5034E}" type="presParOf" srcId="{4261460F-18D4-4EE3-89CC-EB23EB076C98}" destId="{AA1BDF97-5F57-441B-B0C9-FB6052331E99}" srcOrd="7" destOrd="0" presId="urn:microsoft.com/office/officeart/2005/8/layout/matrix1"/>
    <dgm:cxn modelId="{91C50894-A15F-46A4-85A5-87F6B6BBC144}" type="presParOf" srcId="{4F5DD7CE-66F9-4136-8CCD-5726FB2F2272}" destId="{C2D93064-664A-46B6-AF05-7B407C08329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0579F-9F3B-487A-95E4-AD8BD1A4447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0BBD0D-321D-4CE1-973C-1FCD2ECA2108}">
      <dgm:prSet phldrT="[Text]"/>
      <dgm:spPr/>
      <dgm:t>
        <a:bodyPr/>
        <a:lstStyle/>
        <a:p>
          <a:r>
            <a:rPr lang="en-US" b="1" dirty="0"/>
            <a:t>2004</a:t>
          </a:r>
          <a:endParaRPr lang="en-US" dirty="0"/>
        </a:p>
      </dgm:t>
    </dgm:pt>
    <dgm:pt modelId="{F3885A07-C1CC-40AB-B3DB-EC2EB42DEB5E}" type="parTrans" cxnId="{7A598C26-5AD3-4A5D-BEF3-80EE35194151}">
      <dgm:prSet/>
      <dgm:spPr/>
      <dgm:t>
        <a:bodyPr/>
        <a:lstStyle/>
        <a:p>
          <a:endParaRPr lang="en-US"/>
        </a:p>
      </dgm:t>
    </dgm:pt>
    <dgm:pt modelId="{D149C2DE-C920-4864-BE09-4FF3AE866045}" type="sibTrans" cxnId="{7A598C26-5AD3-4A5D-BEF3-80EE35194151}">
      <dgm:prSet/>
      <dgm:spPr/>
      <dgm:t>
        <a:bodyPr/>
        <a:lstStyle/>
        <a:p>
          <a:endParaRPr lang="en-US"/>
        </a:p>
      </dgm:t>
    </dgm:pt>
    <dgm:pt modelId="{35DE806C-20E3-4716-AC92-412308817199}">
      <dgm:prSet phldrT="[Text]"/>
      <dgm:spPr/>
      <dgm:t>
        <a:bodyPr/>
        <a:lstStyle/>
        <a:p>
          <a:r>
            <a:rPr lang="en-US" b="1" dirty="0"/>
            <a:t>2005</a:t>
          </a:r>
          <a:endParaRPr lang="en-US" dirty="0"/>
        </a:p>
      </dgm:t>
    </dgm:pt>
    <dgm:pt modelId="{34EBC086-E755-4E29-84C7-962CDC1053E6}" type="parTrans" cxnId="{CA774C37-DFED-4266-9E57-C3E24304D618}">
      <dgm:prSet/>
      <dgm:spPr/>
      <dgm:t>
        <a:bodyPr/>
        <a:lstStyle/>
        <a:p>
          <a:endParaRPr lang="en-US"/>
        </a:p>
      </dgm:t>
    </dgm:pt>
    <dgm:pt modelId="{C7E9ED7C-1783-4B71-83C6-C9D676F296BF}" type="sibTrans" cxnId="{CA774C37-DFED-4266-9E57-C3E24304D618}">
      <dgm:prSet/>
      <dgm:spPr/>
      <dgm:t>
        <a:bodyPr/>
        <a:lstStyle/>
        <a:p>
          <a:endParaRPr lang="en-US"/>
        </a:p>
      </dgm:t>
    </dgm:pt>
    <dgm:pt modelId="{36CC78C9-07F3-49D5-B803-F4DCF5FFCDF6}">
      <dgm:prSet phldrT="[Text]"/>
      <dgm:spPr/>
      <dgm:t>
        <a:bodyPr/>
        <a:lstStyle/>
        <a:p>
          <a:r>
            <a:rPr lang="en-US" b="1" dirty="0"/>
            <a:t>2014</a:t>
          </a:r>
          <a:endParaRPr lang="en-US" dirty="0"/>
        </a:p>
      </dgm:t>
    </dgm:pt>
    <dgm:pt modelId="{228B393F-85C0-450E-82B6-548D9BAB175B}" type="parTrans" cxnId="{1A37870B-3EC0-47ED-ABDD-54A8E5678312}">
      <dgm:prSet/>
      <dgm:spPr/>
      <dgm:t>
        <a:bodyPr/>
        <a:lstStyle/>
        <a:p>
          <a:endParaRPr lang="en-US"/>
        </a:p>
      </dgm:t>
    </dgm:pt>
    <dgm:pt modelId="{A7560DF3-3020-4E8F-AF6D-880A9659DD0A}" type="sibTrans" cxnId="{1A37870B-3EC0-47ED-ABDD-54A8E5678312}">
      <dgm:prSet/>
      <dgm:spPr/>
      <dgm:t>
        <a:bodyPr/>
        <a:lstStyle/>
        <a:p>
          <a:endParaRPr lang="en-US"/>
        </a:p>
      </dgm:t>
    </dgm:pt>
    <dgm:pt modelId="{997775C1-6696-4D98-8C87-3831DAF8A19B}">
      <dgm:prSet/>
      <dgm:spPr>
        <a:solidFill>
          <a:schemeClr val="accent3"/>
        </a:solidFill>
      </dgm:spPr>
      <dgm:t>
        <a:bodyPr/>
        <a:lstStyle/>
        <a:p>
          <a:r>
            <a:rPr lang="en-US" b="1" dirty="0"/>
            <a:t>2020</a:t>
          </a:r>
          <a:endParaRPr lang="en-US" dirty="0"/>
        </a:p>
      </dgm:t>
    </dgm:pt>
    <dgm:pt modelId="{DCE55E59-E7D5-497E-8F76-97E0D96AB424}" type="parTrans" cxnId="{947D8D32-65B0-4EB0-86C5-7AF4A096E050}">
      <dgm:prSet/>
      <dgm:spPr/>
      <dgm:t>
        <a:bodyPr/>
        <a:lstStyle/>
        <a:p>
          <a:endParaRPr lang="en-US"/>
        </a:p>
      </dgm:t>
    </dgm:pt>
    <dgm:pt modelId="{58D48651-A19E-4B25-94B8-E7083142586A}" type="sibTrans" cxnId="{947D8D32-65B0-4EB0-86C5-7AF4A096E050}">
      <dgm:prSet/>
      <dgm:spPr/>
      <dgm:t>
        <a:bodyPr/>
        <a:lstStyle/>
        <a:p>
          <a:endParaRPr lang="en-US"/>
        </a:p>
      </dgm:t>
    </dgm:pt>
    <dgm:pt modelId="{5ACB7C29-6DFB-43EE-8430-E6E5D1855B5A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 dirty="0"/>
            <a:t>2022</a:t>
          </a:r>
          <a:endParaRPr lang="en-US" dirty="0"/>
        </a:p>
      </dgm:t>
    </dgm:pt>
    <dgm:pt modelId="{4151A7FA-D2E2-462C-BECC-52FD23F4C010}" type="sibTrans" cxnId="{9BFA672F-99AF-4F37-B4C9-8725CDE50D82}">
      <dgm:prSet/>
      <dgm:spPr/>
      <dgm:t>
        <a:bodyPr/>
        <a:lstStyle/>
        <a:p>
          <a:endParaRPr lang="en-US"/>
        </a:p>
      </dgm:t>
    </dgm:pt>
    <dgm:pt modelId="{201EB9AA-E110-4AD7-9D90-0E91A4D5291B}" type="parTrans" cxnId="{9BFA672F-99AF-4F37-B4C9-8725CDE50D82}">
      <dgm:prSet/>
      <dgm:spPr/>
      <dgm:t>
        <a:bodyPr/>
        <a:lstStyle/>
        <a:p>
          <a:endParaRPr lang="en-US"/>
        </a:p>
      </dgm:t>
    </dgm:pt>
    <dgm:pt modelId="{D43B2CB1-BC4D-4256-8AFF-1D3CF4DE1AD7}">
      <dgm:prSet phldrT="[Text]"/>
      <dgm:spPr>
        <a:noFill/>
      </dgm:spPr>
      <dgm:t>
        <a:bodyPr anchor="ctr"/>
        <a:lstStyle/>
        <a:p>
          <a:pPr algn="ctr">
            <a:buFontTx/>
            <a:buNone/>
          </a:pPr>
          <a:r>
            <a:rPr lang="en-US" dirty="0"/>
            <a:t>                                                 Annual I-O and GDP by Industry</a:t>
          </a:r>
        </a:p>
      </dgm:t>
    </dgm:pt>
    <dgm:pt modelId="{C292807D-CD55-4FBF-A747-D68DC7B5DDE1}" type="parTrans" cxnId="{6B6AA7F7-60DA-4EB6-9FDE-2E4D81EBD743}">
      <dgm:prSet/>
      <dgm:spPr/>
      <dgm:t>
        <a:bodyPr/>
        <a:lstStyle/>
        <a:p>
          <a:endParaRPr lang="en-US"/>
        </a:p>
      </dgm:t>
    </dgm:pt>
    <dgm:pt modelId="{8A70249A-4147-432B-AB40-A763B0B9A284}" type="sibTrans" cxnId="{6B6AA7F7-60DA-4EB6-9FDE-2E4D81EBD743}">
      <dgm:prSet/>
      <dgm:spPr/>
      <dgm:t>
        <a:bodyPr/>
        <a:lstStyle/>
        <a:p>
          <a:endParaRPr lang="en-US"/>
        </a:p>
      </dgm:t>
    </dgm:pt>
    <dgm:pt modelId="{9C9A6007-D6AC-492F-A464-BA59F51595B1}">
      <dgm:prSet phldrT="[Text]"/>
      <dgm:spPr>
        <a:noFill/>
      </dgm:spPr>
      <dgm:t>
        <a:bodyPr anchor="ctr"/>
        <a:lstStyle/>
        <a:p>
          <a:pPr algn="ctr">
            <a:buFontTx/>
            <a:buNone/>
          </a:pPr>
          <a:r>
            <a:rPr lang="en-US" dirty="0"/>
            <a:t>                    Quarterly GDP by Industry</a:t>
          </a:r>
        </a:p>
      </dgm:t>
    </dgm:pt>
    <dgm:pt modelId="{6F5F8E45-FF9F-40F2-ADF5-88D4693A1909}" type="parTrans" cxnId="{6A7FC5DC-744B-4A24-AA0A-A8E719F35843}">
      <dgm:prSet/>
      <dgm:spPr/>
      <dgm:t>
        <a:bodyPr/>
        <a:lstStyle/>
        <a:p>
          <a:endParaRPr lang="en-US"/>
        </a:p>
      </dgm:t>
    </dgm:pt>
    <dgm:pt modelId="{11160292-9D63-408F-AFAA-298E86CB8E18}" type="sibTrans" cxnId="{6A7FC5DC-744B-4A24-AA0A-A8E719F35843}">
      <dgm:prSet/>
      <dgm:spPr/>
      <dgm:t>
        <a:bodyPr/>
        <a:lstStyle/>
        <a:p>
          <a:endParaRPr lang="en-US"/>
        </a:p>
      </dgm:t>
    </dgm:pt>
    <dgm:pt modelId="{48480239-96F2-45A7-BF05-9E6C39F0E4DE}">
      <dgm:prSet/>
      <dgm:spPr>
        <a:noFill/>
      </dgm:spPr>
      <dgm:t>
        <a:bodyPr/>
        <a:lstStyle/>
        <a:p>
          <a:pPr algn="ctr">
            <a:buFontTx/>
            <a:buNone/>
          </a:pPr>
          <a:r>
            <a:rPr lang="en-US" dirty="0"/>
            <a:t>Current Quarterly Estimates of National, Regional, and Industry GDP Statistics</a:t>
          </a:r>
        </a:p>
      </dgm:t>
    </dgm:pt>
    <dgm:pt modelId="{3132C8EF-A660-4732-B435-6F40BF5A7185}" type="parTrans" cxnId="{D04F04B8-EB14-4716-A1B6-7D81897260D4}">
      <dgm:prSet/>
      <dgm:spPr/>
      <dgm:t>
        <a:bodyPr/>
        <a:lstStyle/>
        <a:p>
          <a:endParaRPr lang="en-US"/>
        </a:p>
      </dgm:t>
    </dgm:pt>
    <dgm:pt modelId="{ACF895C0-4E10-4432-B651-3AEE8B9CD26E}" type="sibTrans" cxnId="{D04F04B8-EB14-4716-A1B6-7D81897260D4}">
      <dgm:prSet/>
      <dgm:spPr/>
      <dgm:t>
        <a:bodyPr/>
        <a:lstStyle/>
        <a:p>
          <a:endParaRPr lang="en-US"/>
        </a:p>
      </dgm:t>
    </dgm:pt>
    <dgm:pt modelId="{9507C136-1E85-410E-A8AF-101D9B7D4D28}">
      <dgm:prSet phldrT="[Text]" custT="1"/>
      <dgm:spPr>
        <a:noFill/>
      </dgm:spPr>
      <dgm:t>
        <a:bodyPr/>
        <a:lstStyle/>
        <a:p>
          <a:pPr algn="ctr">
            <a:buFontTx/>
            <a:buNone/>
          </a:pPr>
          <a:r>
            <a:rPr lang="en-US" sz="1400" dirty="0"/>
            <a:t>               </a:t>
          </a:r>
        </a:p>
      </dgm:t>
    </dgm:pt>
    <dgm:pt modelId="{DE120154-7C1A-4747-A81B-912C7B3EBE8F}" type="parTrans" cxnId="{7F38360F-A2E7-47DA-9948-E81ACD9B4B21}">
      <dgm:prSet/>
      <dgm:spPr/>
      <dgm:t>
        <a:bodyPr/>
        <a:lstStyle/>
        <a:p>
          <a:endParaRPr lang="en-US"/>
        </a:p>
      </dgm:t>
    </dgm:pt>
    <dgm:pt modelId="{D10BFBE6-E34A-4BBF-B48F-FDD0EB811D8A}" type="sibTrans" cxnId="{7F38360F-A2E7-47DA-9948-E81ACD9B4B21}">
      <dgm:prSet/>
      <dgm:spPr/>
      <dgm:t>
        <a:bodyPr/>
        <a:lstStyle/>
        <a:p>
          <a:endParaRPr lang="en-US"/>
        </a:p>
      </dgm:t>
    </dgm:pt>
    <dgm:pt modelId="{C1B0FF17-788A-45A7-81E7-3B6E2631AC98}">
      <dgm:prSet phldrT="[Text]"/>
      <dgm:spPr>
        <a:noFill/>
      </dgm:spPr>
      <dgm:t>
        <a:bodyPr/>
        <a:lstStyle/>
        <a:p>
          <a:pPr algn="ctr">
            <a:buFontTx/>
            <a:buNone/>
          </a:pPr>
          <a:r>
            <a:rPr lang="en-US" dirty="0"/>
            <a:t>Accelerated Annual I-O</a:t>
          </a:r>
        </a:p>
      </dgm:t>
    </dgm:pt>
    <dgm:pt modelId="{F672DDC5-1E12-45A4-912C-DEEEBDAAE1FB}" type="parTrans" cxnId="{7EB2FDAB-7606-42F1-832F-F94C7D47A7C6}">
      <dgm:prSet/>
      <dgm:spPr/>
      <dgm:t>
        <a:bodyPr/>
        <a:lstStyle/>
        <a:p>
          <a:endParaRPr lang="en-US"/>
        </a:p>
      </dgm:t>
    </dgm:pt>
    <dgm:pt modelId="{E7F0F717-F3A2-4F7B-A352-E4E893408C23}" type="sibTrans" cxnId="{7EB2FDAB-7606-42F1-832F-F94C7D47A7C6}">
      <dgm:prSet/>
      <dgm:spPr/>
      <dgm:t>
        <a:bodyPr/>
        <a:lstStyle/>
        <a:p>
          <a:endParaRPr lang="en-US"/>
        </a:p>
      </dgm:t>
    </dgm:pt>
    <dgm:pt modelId="{BD1D8D41-41BA-400A-B26D-FF48ADFA77D0}">
      <dgm:prSet phldrT="[Text]" custT="1"/>
      <dgm:spPr>
        <a:noFill/>
      </dgm:spPr>
      <dgm:t>
        <a:bodyPr/>
        <a:lstStyle/>
        <a:p>
          <a:pPr algn="ctr">
            <a:buFontTx/>
            <a:buNone/>
          </a:pPr>
          <a:r>
            <a:rPr lang="en-US" sz="1100" dirty="0"/>
            <a:t>Annual Updates of National, Regional, and Industry GDP Statistics </a:t>
          </a:r>
        </a:p>
      </dgm:t>
    </dgm:pt>
    <dgm:pt modelId="{1BEA6FBF-83C3-4AC7-B8DD-FD59CF49E160}" type="parTrans" cxnId="{A9728F55-15CA-49BC-9B0F-AABBDDC63AD3}">
      <dgm:prSet/>
      <dgm:spPr/>
      <dgm:t>
        <a:bodyPr/>
        <a:lstStyle/>
        <a:p>
          <a:endParaRPr lang="en-US"/>
        </a:p>
      </dgm:t>
    </dgm:pt>
    <dgm:pt modelId="{0D00712D-17FE-4E0F-AA81-AE0BCE3DDD56}" type="sibTrans" cxnId="{A9728F55-15CA-49BC-9B0F-AABBDDC63AD3}">
      <dgm:prSet/>
      <dgm:spPr/>
      <dgm:t>
        <a:bodyPr/>
        <a:lstStyle/>
        <a:p>
          <a:endParaRPr lang="en-US"/>
        </a:p>
      </dgm:t>
    </dgm:pt>
    <dgm:pt modelId="{E06C153F-38A7-45B0-98D7-A76625325123}">
      <dgm:prSet phldrT="[Text]" custT="1"/>
      <dgm:spPr>
        <a:noFill/>
      </dgm:spPr>
      <dgm:t>
        <a:bodyPr/>
        <a:lstStyle/>
        <a:p>
          <a:pPr algn="ctr">
            <a:buFontTx/>
            <a:buNone/>
          </a:pPr>
          <a:endParaRPr lang="en-US" sz="1400" dirty="0"/>
        </a:p>
      </dgm:t>
    </dgm:pt>
    <dgm:pt modelId="{70F8D270-7EAC-48B8-8EFD-50F360BEA429}" type="parTrans" cxnId="{5C91A108-0600-4BEC-8BFD-21DEC23E3C1C}">
      <dgm:prSet/>
      <dgm:spPr/>
      <dgm:t>
        <a:bodyPr/>
        <a:lstStyle/>
        <a:p>
          <a:endParaRPr lang="en-US"/>
        </a:p>
      </dgm:t>
    </dgm:pt>
    <dgm:pt modelId="{FFE8062E-C9C9-4E97-B66B-8AD39D8FABA2}" type="sibTrans" cxnId="{5C91A108-0600-4BEC-8BFD-21DEC23E3C1C}">
      <dgm:prSet/>
      <dgm:spPr/>
      <dgm:t>
        <a:bodyPr/>
        <a:lstStyle/>
        <a:p>
          <a:endParaRPr lang="en-US"/>
        </a:p>
      </dgm:t>
    </dgm:pt>
    <dgm:pt modelId="{405BA6CC-161B-4D94-9455-C88F8C8B6C00}">
      <dgm:prSet phldrT="[Text]" custT="1"/>
      <dgm:spPr>
        <a:solidFill>
          <a:schemeClr val="accent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3815" tIns="29210" rIns="43815" bIns="2921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3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2023</a:t>
          </a:r>
        </a:p>
      </dgm:t>
    </dgm:pt>
    <dgm:pt modelId="{5A681F65-9DBC-4D36-B9D6-0E37941A3D64}" type="parTrans" cxnId="{E41D5117-4255-4270-BB56-E4DA62B2C21A}">
      <dgm:prSet/>
      <dgm:spPr/>
      <dgm:t>
        <a:bodyPr/>
        <a:lstStyle/>
        <a:p>
          <a:endParaRPr lang="en-US"/>
        </a:p>
      </dgm:t>
    </dgm:pt>
    <dgm:pt modelId="{C067FEB4-D707-42F1-B9C5-90125B1FD592}" type="sibTrans" cxnId="{E41D5117-4255-4270-BB56-E4DA62B2C21A}">
      <dgm:prSet/>
      <dgm:spPr/>
      <dgm:t>
        <a:bodyPr/>
        <a:lstStyle/>
        <a:p>
          <a:endParaRPr lang="en-US"/>
        </a:p>
      </dgm:t>
    </dgm:pt>
    <dgm:pt modelId="{98403485-6E67-4AE5-B6AA-61DF4117D6E8}">
      <dgm:prSet phldrT="[Text]" custT="1"/>
      <dgm:spPr>
        <a:noFill/>
      </dgm:spPr>
      <dgm:t>
        <a:bodyPr/>
        <a:lstStyle/>
        <a:p>
          <a:pPr algn="ctr">
            <a:buFontTx/>
            <a:buNone/>
          </a:pPr>
          <a:r>
            <a:rPr lang="en-US" sz="1100" dirty="0"/>
            <a:t>Comprehensive Updates of National, Regional, and Industry GDP Statistics</a:t>
          </a:r>
        </a:p>
      </dgm:t>
    </dgm:pt>
    <dgm:pt modelId="{8E16A583-C50D-4A3C-AEBE-038EDBD521D0}" type="parTrans" cxnId="{34A5E57C-6B56-4360-8ED2-E0029BC2EE48}">
      <dgm:prSet/>
      <dgm:spPr/>
      <dgm:t>
        <a:bodyPr/>
        <a:lstStyle/>
        <a:p>
          <a:endParaRPr lang="en-US"/>
        </a:p>
      </dgm:t>
    </dgm:pt>
    <dgm:pt modelId="{229C69DB-7FC7-4F4B-ABA8-F48CF3B75964}" type="sibTrans" cxnId="{34A5E57C-6B56-4360-8ED2-E0029BC2EE48}">
      <dgm:prSet/>
      <dgm:spPr/>
      <dgm:t>
        <a:bodyPr/>
        <a:lstStyle/>
        <a:p>
          <a:endParaRPr lang="en-US"/>
        </a:p>
      </dgm:t>
    </dgm:pt>
    <dgm:pt modelId="{C1FBFF31-7C62-4CBA-8096-033AEF0E20F6}">
      <dgm:prSet phldrT="[Text]"/>
      <dgm:spPr>
        <a:noFill/>
      </dgm:spPr>
      <dgm:t>
        <a:bodyPr/>
        <a:lstStyle/>
        <a:p>
          <a:pPr algn="ctr">
            <a:buFontTx/>
            <a:buNone/>
          </a:pPr>
          <a:r>
            <a:rPr lang="en-US" dirty="0"/>
            <a:t>and GDP by Industry</a:t>
          </a:r>
        </a:p>
      </dgm:t>
    </dgm:pt>
    <dgm:pt modelId="{655DC22A-BAE5-42BD-8AE8-B207E9682C78}" type="parTrans" cxnId="{76104DC4-0959-49DA-83C2-3A14A6C8B294}">
      <dgm:prSet/>
      <dgm:spPr/>
      <dgm:t>
        <a:bodyPr/>
        <a:lstStyle/>
        <a:p>
          <a:endParaRPr lang="en-US"/>
        </a:p>
      </dgm:t>
    </dgm:pt>
    <dgm:pt modelId="{1A635ECC-CCAF-49E5-8505-3DBBA1A4FE96}" type="sibTrans" cxnId="{76104DC4-0959-49DA-83C2-3A14A6C8B294}">
      <dgm:prSet/>
      <dgm:spPr/>
      <dgm:t>
        <a:bodyPr/>
        <a:lstStyle/>
        <a:p>
          <a:endParaRPr lang="en-US"/>
        </a:p>
      </dgm:t>
    </dgm:pt>
    <dgm:pt modelId="{83B71540-4AD5-4398-807A-B48F205ED7DC}" type="pres">
      <dgm:prSet presAssocID="{D0A0579F-9F3B-487A-95E4-AD8BD1A4447D}" presName="Name0" presStyleCnt="0">
        <dgm:presLayoutVars>
          <dgm:dir/>
          <dgm:animLvl val="lvl"/>
          <dgm:resizeHandles val="exact"/>
        </dgm:presLayoutVars>
      </dgm:prSet>
      <dgm:spPr/>
    </dgm:pt>
    <dgm:pt modelId="{CD24A62E-1200-47F7-B135-BE9C99A19A75}" type="pres">
      <dgm:prSet presAssocID="{D0A0579F-9F3B-487A-95E4-AD8BD1A4447D}" presName="tSp" presStyleCnt="0"/>
      <dgm:spPr/>
    </dgm:pt>
    <dgm:pt modelId="{14AF18CF-D6F4-4E5D-AD45-ADB931A04BE1}" type="pres">
      <dgm:prSet presAssocID="{D0A0579F-9F3B-487A-95E4-AD8BD1A4447D}" presName="bSp" presStyleCnt="0"/>
      <dgm:spPr/>
    </dgm:pt>
    <dgm:pt modelId="{BF8F35AB-4DC4-4E33-9225-6D0968CF655F}" type="pres">
      <dgm:prSet presAssocID="{D0A0579F-9F3B-487A-95E4-AD8BD1A4447D}" presName="process" presStyleCnt="0"/>
      <dgm:spPr/>
    </dgm:pt>
    <dgm:pt modelId="{CB972267-F16C-4EB0-A31D-CEEEB12E6D1B}" type="pres">
      <dgm:prSet presAssocID="{640BBD0D-321D-4CE1-973C-1FCD2ECA2108}" presName="composite1" presStyleCnt="0"/>
      <dgm:spPr/>
    </dgm:pt>
    <dgm:pt modelId="{B8DA2A9E-42DA-4F60-A1B9-CC2BF28D4871}" type="pres">
      <dgm:prSet presAssocID="{640BBD0D-321D-4CE1-973C-1FCD2ECA2108}" presName="dummyNode1" presStyleLbl="node1" presStyleIdx="0" presStyleCnt="6"/>
      <dgm:spPr/>
    </dgm:pt>
    <dgm:pt modelId="{3FF9703D-9314-40C5-B445-607CC0B1F892}" type="pres">
      <dgm:prSet presAssocID="{640BBD0D-321D-4CE1-973C-1FCD2ECA2108}" presName="childNode1" presStyleLbl="bgAcc1" presStyleIdx="0" presStyleCnt="6" custScaleY="180722">
        <dgm:presLayoutVars>
          <dgm:bulletEnabled val="1"/>
        </dgm:presLayoutVars>
      </dgm:prSet>
      <dgm:spPr/>
    </dgm:pt>
    <dgm:pt modelId="{D49D0582-3B9C-4058-B339-3AF4E8612AC2}" type="pres">
      <dgm:prSet presAssocID="{640BBD0D-321D-4CE1-973C-1FCD2ECA2108}" presName="childNode1tx" presStyleLbl="bgAcc1" presStyleIdx="0" presStyleCnt="6">
        <dgm:presLayoutVars>
          <dgm:bulletEnabled val="1"/>
        </dgm:presLayoutVars>
      </dgm:prSet>
      <dgm:spPr/>
    </dgm:pt>
    <dgm:pt modelId="{2FC62C42-2131-4E78-AB0F-3B596B701822}" type="pres">
      <dgm:prSet presAssocID="{640BBD0D-321D-4CE1-973C-1FCD2ECA2108}" presName="parentNode1" presStyleLbl="node1" presStyleIdx="0" presStyleCnt="6" custLinFactNeighborX="3140" custLinFactNeighborY="82982">
        <dgm:presLayoutVars>
          <dgm:chMax val="1"/>
          <dgm:bulletEnabled val="1"/>
        </dgm:presLayoutVars>
      </dgm:prSet>
      <dgm:spPr/>
    </dgm:pt>
    <dgm:pt modelId="{566AE02F-BAEA-4F6A-ACFD-1EF5E374D892}" type="pres">
      <dgm:prSet presAssocID="{640BBD0D-321D-4CE1-973C-1FCD2ECA2108}" presName="connSite1" presStyleCnt="0"/>
      <dgm:spPr/>
    </dgm:pt>
    <dgm:pt modelId="{9F0FFAEF-4A72-4D97-81BF-565EF40EAC8E}" type="pres">
      <dgm:prSet presAssocID="{D149C2DE-C920-4864-BE09-4FF3AE866045}" presName="Name9" presStyleLbl="sibTrans2D1" presStyleIdx="0" presStyleCnt="5" custLinFactNeighborY="2300"/>
      <dgm:spPr/>
    </dgm:pt>
    <dgm:pt modelId="{758BBDD0-5656-457A-9248-A1B8CA688AD8}" type="pres">
      <dgm:prSet presAssocID="{35DE806C-20E3-4716-AC92-412308817199}" presName="composite2" presStyleCnt="0"/>
      <dgm:spPr/>
    </dgm:pt>
    <dgm:pt modelId="{66672767-61DB-4E82-922A-D6243634CB6B}" type="pres">
      <dgm:prSet presAssocID="{35DE806C-20E3-4716-AC92-412308817199}" presName="dummyNode2" presStyleLbl="node1" presStyleIdx="0" presStyleCnt="6"/>
      <dgm:spPr/>
    </dgm:pt>
    <dgm:pt modelId="{E05F53B3-EA35-4232-BBFD-7673348DE8C5}" type="pres">
      <dgm:prSet presAssocID="{35DE806C-20E3-4716-AC92-412308817199}" presName="childNode2" presStyleLbl="bgAcc1" presStyleIdx="1" presStyleCnt="6" custScaleY="179271">
        <dgm:presLayoutVars>
          <dgm:bulletEnabled val="1"/>
        </dgm:presLayoutVars>
      </dgm:prSet>
      <dgm:spPr/>
    </dgm:pt>
    <dgm:pt modelId="{F59AFA92-947E-4E45-8BE1-6E08F115AF84}" type="pres">
      <dgm:prSet presAssocID="{35DE806C-20E3-4716-AC92-412308817199}" presName="childNode2tx" presStyleLbl="bgAcc1" presStyleIdx="1" presStyleCnt="6">
        <dgm:presLayoutVars>
          <dgm:bulletEnabled val="1"/>
        </dgm:presLayoutVars>
      </dgm:prSet>
      <dgm:spPr/>
    </dgm:pt>
    <dgm:pt modelId="{00138CC5-9F46-4731-8DA4-EEA295E84E16}" type="pres">
      <dgm:prSet presAssocID="{35DE806C-20E3-4716-AC92-412308817199}" presName="parentNode2" presStyleLbl="node1" presStyleIdx="1" presStyleCnt="6" custLinFactNeighborX="2694" custLinFactNeighborY="-84676">
        <dgm:presLayoutVars>
          <dgm:chMax val="0"/>
          <dgm:bulletEnabled val="1"/>
        </dgm:presLayoutVars>
      </dgm:prSet>
      <dgm:spPr/>
    </dgm:pt>
    <dgm:pt modelId="{9756E0D1-5828-4FE8-8104-C799E574875A}" type="pres">
      <dgm:prSet presAssocID="{35DE806C-20E3-4716-AC92-412308817199}" presName="connSite2" presStyleCnt="0"/>
      <dgm:spPr/>
    </dgm:pt>
    <dgm:pt modelId="{CE748D87-1CD9-4B4B-90FF-C2AA537E2C8C}" type="pres">
      <dgm:prSet presAssocID="{C7E9ED7C-1783-4B71-83C6-C9D676F296BF}" presName="Name18" presStyleLbl="sibTrans2D1" presStyleIdx="1" presStyleCnt="5" custLinFactNeighborY="-3605"/>
      <dgm:spPr/>
    </dgm:pt>
    <dgm:pt modelId="{A1F8F43A-47AB-4CC9-BFAC-1B0E417A1506}" type="pres">
      <dgm:prSet presAssocID="{36CC78C9-07F3-49D5-B803-F4DCF5FFCDF6}" presName="composite1" presStyleCnt="0"/>
      <dgm:spPr/>
    </dgm:pt>
    <dgm:pt modelId="{DE8AE3A2-19BB-4B6D-8ED4-4EE25C0D6157}" type="pres">
      <dgm:prSet presAssocID="{36CC78C9-07F3-49D5-B803-F4DCF5FFCDF6}" presName="dummyNode1" presStyleLbl="node1" presStyleIdx="1" presStyleCnt="6"/>
      <dgm:spPr/>
    </dgm:pt>
    <dgm:pt modelId="{0C8A0667-00FF-4FC8-A373-F4C9FE7E905E}" type="pres">
      <dgm:prSet presAssocID="{36CC78C9-07F3-49D5-B803-F4DCF5FFCDF6}" presName="childNode1" presStyleLbl="bgAcc1" presStyleIdx="2" presStyleCnt="6" custScaleY="182174">
        <dgm:presLayoutVars>
          <dgm:bulletEnabled val="1"/>
        </dgm:presLayoutVars>
      </dgm:prSet>
      <dgm:spPr/>
    </dgm:pt>
    <dgm:pt modelId="{BAC0CB16-C664-41AC-908B-8C027A249C01}" type="pres">
      <dgm:prSet presAssocID="{36CC78C9-07F3-49D5-B803-F4DCF5FFCDF6}" presName="childNode1tx" presStyleLbl="bgAcc1" presStyleIdx="2" presStyleCnt="6">
        <dgm:presLayoutVars>
          <dgm:bulletEnabled val="1"/>
        </dgm:presLayoutVars>
      </dgm:prSet>
      <dgm:spPr/>
    </dgm:pt>
    <dgm:pt modelId="{B57CA2FC-2173-4560-BFEB-B572BE46FC6A}" type="pres">
      <dgm:prSet presAssocID="{36CC78C9-07F3-49D5-B803-F4DCF5FFCDF6}" presName="parentNode1" presStyleLbl="node1" presStyleIdx="2" presStyleCnt="6" custLinFactY="15791" custLinFactNeighborX="-7315" custLinFactNeighborY="100000">
        <dgm:presLayoutVars>
          <dgm:chMax val="1"/>
          <dgm:bulletEnabled val="1"/>
        </dgm:presLayoutVars>
      </dgm:prSet>
      <dgm:spPr/>
    </dgm:pt>
    <dgm:pt modelId="{4C42B9F2-DC8D-4AAD-829F-CBB72D38BB68}" type="pres">
      <dgm:prSet presAssocID="{36CC78C9-07F3-49D5-B803-F4DCF5FFCDF6}" presName="connSite1" presStyleCnt="0"/>
      <dgm:spPr/>
    </dgm:pt>
    <dgm:pt modelId="{D4E0F3D7-DB2C-4E1C-80A5-0AD5584DCD16}" type="pres">
      <dgm:prSet presAssocID="{A7560DF3-3020-4E8F-AF6D-880A9659DD0A}" presName="Name9" presStyleLbl="sibTrans2D1" presStyleIdx="2" presStyleCnt="5" custLinFactNeighborY="4584"/>
      <dgm:spPr/>
    </dgm:pt>
    <dgm:pt modelId="{2AC61C4D-5025-40C2-A179-CCC9CF8B4E19}" type="pres">
      <dgm:prSet presAssocID="{997775C1-6696-4D98-8C87-3831DAF8A19B}" presName="composite2" presStyleCnt="0"/>
      <dgm:spPr/>
    </dgm:pt>
    <dgm:pt modelId="{949939D6-1762-4450-8C32-03E07392C118}" type="pres">
      <dgm:prSet presAssocID="{997775C1-6696-4D98-8C87-3831DAF8A19B}" presName="dummyNode2" presStyleLbl="node1" presStyleIdx="2" presStyleCnt="6"/>
      <dgm:spPr/>
    </dgm:pt>
    <dgm:pt modelId="{2F370735-E022-445A-B359-5B35C3471829}" type="pres">
      <dgm:prSet presAssocID="{997775C1-6696-4D98-8C87-3831DAF8A19B}" presName="childNode2" presStyleLbl="bgAcc1" presStyleIdx="3" presStyleCnt="6" custScaleY="185078">
        <dgm:presLayoutVars>
          <dgm:bulletEnabled val="1"/>
        </dgm:presLayoutVars>
      </dgm:prSet>
      <dgm:spPr/>
    </dgm:pt>
    <dgm:pt modelId="{764FA589-6556-492F-9B52-E8BAED58A8AF}" type="pres">
      <dgm:prSet presAssocID="{997775C1-6696-4D98-8C87-3831DAF8A19B}" presName="childNode2tx" presStyleLbl="bgAcc1" presStyleIdx="3" presStyleCnt="6">
        <dgm:presLayoutVars>
          <dgm:bulletEnabled val="1"/>
        </dgm:presLayoutVars>
      </dgm:prSet>
      <dgm:spPr/>
    </dgm:pt>
    <dgm:pt modelId="{4FDB344C-1922-41BF-B62D-255E5962A665}" type="pres">
      <dgm:prSet presAssocID="{997775C1-6696-4D98-8C87-3831DAF8A19B}" presName="parentNode2" presStyleLbl="node1" presStyleIdx="3" presStyleCnt="6" custLinFactY="-4998" custLinFactNeighborX="3107" custLinFactNeighborY="-100000">
        <dgm:presLayoutVars>
          <dgm:chMax val="0"/>
          <dgm:bulletEnabled val="1"/>
        </dgm:presLayoutVars>
      </dgm:prSet>
      <dgm:spPr/>
    </dgm:pt>
    <dgm:pt modelId="{5A58FE4A-6D09-4308-9A2F-7CC74B033516}" type="pres">
      <dgm:prSet presAssocID="{997775C1-6696-4D98-8C87-3831DAF8A19B}" presName="connSite2" presStyleCnt="0"/>
      <dgm:spPr/>
    </dgm:pt>
    <dgm:pt modelId="{365F9409-EECF-4C9F-9BAB-E0F5D00CB27E}" type="pres">
      <dgm:prSet presAssocID="{58D48651-A19E-4B25-94B8-E7083142586A}" presName="Name18" presStyleLbl="sibTrans2D1" presStyleIdx="3" presStyleCnt="5" custLinFactNeighborY="-4040"/>
      <dgm:spPr/>
    </dgm:pt>
    <dgm:pt modelId="{DE904052-E9C0-4280-83E7-13EBC22884D1}" type="pres">
      <dgm:prSet presAssocID="{5ACB7C29-6DFB-43EE-8430-E6E5D1855B5A}" presName="composite1" presStyleCnt="0"/>
      <dgm:spPr/>
    </dgm:pt>
    <dgm:pt modelId="{B0F7F531-28A9-4E42-8584-AE57E1067B9F}" type="pres">
      <dgm:prSet presAssocID="{5ACB7C29-6DFB-43EE-8430-E6E5D1855B5A}" presName="dummyNode1" presStyleLbl="node1" presStyleIdx="3" presStyleCnt="6"/>
      <dgm:spPr/>
    </dgm:pt>
    <dgm:pt modelId="{A0462C68-E7D3-4D48-BE80-D190580440BA}" type="pres">
      <dgm:prSet presAssocID="{5ACB7C29-6DFB-43EE-8430-E6E5D1855B5A}" presName="childNode1" presStyleLbl="bgAcc1" presStyleIdx="4" presStyleCnt="6" custScaleY="182174">
        <dgm:presLayoutVars>
          <dgm:bulletEnabled val="1"/>
        </dgm:presLayoutVars>
      </dgm:prSet>
      <dgm:spPr/>
    </dgm:pt>
    <dgm:pt modelId="{C2DFBDF0-6427-479C-81C4-7B7DC0145A54}" type="pres">
      <dgm:prSet presAssocID="{5ACB7C29-6DFB-43EE-8430-E6E5D1855B5A}" presName="childNode1tx" presStyleLbl="bgAcc1" presStyleIdx="4" presStyleCnt="6">
        <dgm:presLayoutVars>
          <dgm:bulletEnabled val="1"/>
        </dgm:presLayoutVars>
      </dgm:prSet>
      <dgm:spPr/>
    </dgm:pt>
    <dgm:pt modelId="{CD31BD9B-6600-44E5-AE39-92AFC5A27DE9}" type="pres">
      <dgm:prSet presAssocID="{5ACB7C29-6DFB-43EE-8430-E6E5D1855B5A}" presName="parentNode1" presStyleLbl="node1" presStyleIdx="4" presStyleCnt="6" custLinFactNeighborX="291" custLinFactNeighborY="84676">
        <dgm:presLayoutVars>
          <dgm:chMax val="1"/>
          <dgm:bulletEnabled val="1"/>
        </dgm:presLayoutVars>
      </dgm:prSet>
      <dgm:spPr/>
    </dgm:pt>
    <dgm:pt modelId="{08168158-BCAF-4C52-828E-D99DA48E1866}" type="pres">
      <dgm:prSet presAssocID="{5ACB7C29-6DFB-43EE-8430-E6E5D1855B5A}" presName="connSite1" presStyleCnt="0"/>
      <dgm:spPr/>
    </dgm:pt>
    <dgm:pt modelId="{59C4A317-7A0B-45D1-AD5D-73AAA0D5553B}" type="pres">
      <dgm:prSet presAssocID="{4151A7FA-D2E2-462C-BECC-52FD23F4C010}" presName="Name9" presStyleLbl="sibTrans2D1" presStyleIdx="4" presStyleCnt="5"/>
      <dgm:spPr/>
    </dgm:pt>
    <dgm:pt modelId="{4DA0603A-73F4-4670-8CF2-9EC41FC1F0B1}" type="pres">
      <dgm:prSet presAssocID="{405BA6CC-161B-4D94-9455-C88F8C8B6C00}" presName="composite2" presStyleCnt="0"/>
      <dgm:spPr/>
    </dgm:pt>
    <dgm:pt modelId="{ACC29173-4927-4DE3-BB1E-644BE8F0515E}" type="pres">
      <dgm:prSet presAssocID="{405BA6CC-161B-4D94-9455-C88F8C8B6C00}" presName="dummyNode2" presStyleLbl="node1" presStyleIdx="4" presStyleCnt="6"/>
      <dgm:spPr/>
    </dgm:pt>
    <dgm:pt modelId="{D04E7D15-583A-4F72-9629-83C84C460BC3}" type="pres">
      <dgm:prSet presAssocID="{405BA6CC-161B-4D94-9455-C88F8C8B6C00}" presName="childNode2" presStyleLbl="bgAcc1" presStyleIdx="5" presStyleCnt="6" custScaleY="189686">
        <dgm:presLayoutVars>
          <dgm:bulletEnabled val="1"/>
        </dgm:presLayoutVars>
      </dgm:prSet>
      <dgm:spPr/>
    </dgm:pt>
    <dgm:pt modelId="{C9E0EB79-BFE9-471A-BD83-F2C0AF9C66FE}" type="pres">
      <dgm:prSet presAssocID="{405BA6CC-161B-4D94-9455-C88F8C8B6C00}" presName="childNode2tx" presStyleLbl="bgAcc1" presStyleIdx="5" presStyleCnt="6">
        <dgm:presLayoutVars>
          <dgm:bulletEnabled val="1"/>
        </dgm:presLayoutVars>
      </dgm:prSet>
      <dgm:spPr/>
    </dgm:pt>
    <dgm:pt modelId="{D728E555-B6DC-4518-B152-6663122475A0}" type="pres">
      <dgm:prSet presAssocID="{405BA6CC-161B-4D94-9455-C88F8C8B6C00}" presName="parentNode2" presStyleLbl="node1" presStyleIdx="5" presStyleCnt="6" custLinFactY="-9692" custLinFactNeighborX="4011" custLinFactNeighborY="-100000">
        <dgm:presLayoutVars>
          <dgm:chMax val="0"/>
          <dgm:bulletEnabled val="1"/>
        </dgm:presLayoutVars>
      </dgm:prSet>
      <dgm:spPr>
        <a:xfrm>
          <a:off x="7638274" y="1396014"/>
          <a:ext cx="1044086" cy="415198"/>
        </a:xfrm>
        <a:prstGeom prst="roundRect">
          <a:avLst>
            <a:gd name="adj" fmla="val 10000"/>
          </a:avLst>
        </a:prstGeom>
      </dgm:spPr>
    </dgm:pt>
    <dgm:pt modelId="{5ED2DE4C-1CE9-44B3-83FC-79D2F8A5D0DA}" type="pres">
      <dgm:prSet presAssocID="{405BA6CC-161B-4D94-9455-C88F8C8B6C00}" presName="connSite2" presStyleCnt="0"/>
      <dgm:spPr/>
    </dgm:pt>
  </dgm:ptLst>
  <dgm:cxnLst>
    <dgm:cxn modelId="{88AFD102-AC55-46FB-9DDB-CF217CC329F4}" type="presOf" srcId="{C1FBFF31-7C62-4CBA-8096-033AEF0E20F6}" destId="{E05F53B3-EA35-4232-BBFD-7673348DE8C5}" srcOrd="0" destOrd="1" presId="urn:microsoft.com/office/officeart/2005/8/layout/hProcess4"/>
    <dgm:cxn modelId="{5C91A108-0600-4BEC-8BFD-21DEC23E3C1C}" srcId="{5ACB7C29-6DFB-43EE-8430-E6E5D1855B5A}" destId="{E06C153F-38A7-45B0-98D7-A76625325123}" srcOrd="1" destOrd="0" parTransId="{70F8D270-7EAC-48B8-8EFD-50F360BEA429}" sibTransId="{FFE8062E-C9C9-4E97-B66B-8AD39D8FABA2}"/>
    <dgm:cxn modelId="{1A37870B-3EC0-47ED-ABDD-54A8E5678312}" srcId="{D0A0579F-9F3B-487A-95E4-AD8BD1A4447D}" destId="{36CC78C9-07F3-49D5-B803-F4DCF5FFCDF6}" srcOrd="2" destOrd="0" parTransId="{228B393F-85C0-450E-82B6-548D9BAB175B}" sibTransId="{A7560DF3-3020-4E8F-AF6D-880A9659DD0A}"/>
    <dgm:cxn modelId="{A59EF20E-FFEE-4F6B-9D85-C7258C7DA355}" type="presOf" srcId="{D43B2CB1-BC4D-4256-8AFF-1D3CF4DE1AD7}" destId="{D49D0582-3B9C-4058-B339-3AF4E8612AC2}" srcOrd="1" destOrd="0" presId="urn:microsoft.com/office/officeart/2005/8/layout/hProcess4"/>
    <dgm:cxn modelId="{7F38360F-A2E7-47DA-9948-E81ACD9B4B21}" srcId="{5ACB7C29-6DFB-43EE-8430-E6E5D1855B5A}" destId="{9507C136-1E85-410E-A8AF-101D9B7D4D28}" srcOrd="0" destOrd="0" parTransId="{DE120154-7C1A-4747-A81B-912C7B3EBE8F}" sibTransId="{D10BFBE6-E34A-4BBF-B48F-FDD0EB811D8A}"/>
    <dgm:cxn modelId="{E41D5117-4255-4270-BB56-E4DA62B2C21A}" srcId="{D0A0579F-9F3B-487A-95E4-AD8BD1A4447D}" destId="{405BA6CC-161B-4D94-9455-C88F8C8B6C00}" srcOrd="5" destOrd="0" parTransId="{5A681F65-9DBC-4D36-B9D6-0E37941A3D64}" sibTransId="{C067FEB4-D707-42F1-B9C5-90125B1FD592}"/>
    <dgm:cxn modelId="{B1462326-FA0E-4053-8518-428E11C2F431}" type="presOf" srcId="{E06C153F-38A7-45B0-98D7-A76625325123}" destId="{C2DFBDF0-6427-479C-81C4-7B7DC0145A54}" srcOrd="1" destOrd="1" presId="urn:microsoft.com/office/officeart/2005/8/layout/hProcess4"/>
    <dgm:cxn modelId="{7A598C26-5AD3-4A5D-BEF3-80EE35194151}" srcId="{D0A0579F-9F3B-487A-95E4-AD8BD1A4447D}" destId="{640BBD0D-321D-4CE1-973C-1FCD2ECA2108}" srcOrd="0" destOrd="0" parTransId="{F3885A07-C1CC-40AB-B3DB-EC2EB42DEB5E}" sibTransId="{D149C2DE-C920-4864-BE09-4FF3AE866045}"/>
    <dgm:cxn modelId="{9BFA672F-99AF-4F37-B4C9-8725CDE50D82}" srcId="{D0A0579F-9F3B-487A-95E4-AD8BD1A4447D}" destId="{5ACB7C29-6DFB-43EE-8430-E6E5D1855B5A}" srcOrd="4" destOrd="0" parTransId="{201EB9AA-E110-4AD7-9D90-0E91A4D5291B}" sibTransId="{4151A7FA-D2E2-462C-BECC-52FD23F4C010}"/>
    <dgm:cxn modelId="{947D8D32-65B0-4EB0-86C5-7AF4A096E050}" srcId="{D0A0579F-9F3B-487A-95E4-AD8BD1A4447D}" destId="{997775C1-6696-4D98-8C87-3831DAF8A19B}" srcOrd="3" destOrd="0" parTransId="{DCE55E59-E7D5-497E-8F76-97E0D96AB424}" sibTransId="{58D48651-A19E-4B25-94B8-E7083142586A}"/>
    <dgm:cxn modelId="{20431434-D788-475F-96CB-7D96E05FF9E6}" type="presOf" srcId="{36CC78C9-07F3-49D5-B803-F4DCF5FFCDF6}" destId="{B57CA2FC-2173-4560-BFEB-B572BE46FC6A}" srcOrd="0" destOrd="0" presId="urn:microsoft.com/office/officeart/2005/8/layout/hProcess4"/>
    <dgm:cxn modelId="{C5898536-7DCA-4C96-8AE6-E4C8A665689B}" type="presOf" srcId="{9507C136-1E85-410E-A8AF-101D9B7D4D28}" destId="{A0462C68-E7D3-4D48-BE80-D190580440BA}" srcOrd="0" destOrd="0" presId="urn:microsoft.com/office/officeart/2005/8/layout/hProcess4"/>
    <dgm:cxn modelId="{CA774C37-DFED-4266-9E57-C3E24304D618}" srcId="{D0A0579F-9F3B-487A-95E4-AD8BD1A4447D}" destId="{35DE806C-20E3-4716-AC92-412308817199}" srcOrd="1" destOrd="0" parTransId="{34EBC086-E755-4E29-84C7-962CDC1053E6}" sibTransId="{C7E9ED7C-1783-4B71-83C6-C9D676F296BF}"/>
    <dgm:cxn modelId="{2E6FDD63-4A99-4DED-AD76-90876A67C891}" type="presOf" srcId="{35DE806C-20E3-4716-AC92-412308817199}" destId="{00138CC5-9F46-4731-8DA4-EEA295E84E16}" srcOrd="0" destOrd="0" presId="urn:microsoft.com/office/officeart/2005/8/layout/hProcess4"/>
    <dgm:cxn modelId="{75269B44-6B0F-4D55-AFE9-21D368F0000C}" type="presOf" srcId="{98403485-6E67-4AE5-B6AA-61DF4117D6E8}" destId="{D04E7D15-583A-4F72-9629-83C84C460BC3}" srcOrd="0" destOrd="0" presId="urn:microsoft.com/office/officeart/2005/8/layout/hProcess4"/>
    <dgm:cxn modelId="{F1A30D6F-AD35-4D6B-AD02-888610725FC2}" type="presOf" srcId="{A7560DF3-3020-4E8F-AF6D-880A9659DD0A}" destId="{D4E0F3D7-DB2C-4E1C-80A5-0AD5584DCD16}" srcOrd="0" destOrd="0" presId="urn:microsoft.com/office/officeart/2005/8/layout/hProcess4"/>
    <dgm:cxn modelId="{A9728F55-15CA-49BC-9B0F-AABBDDC63AD3}" srcId="{5ACB7C29-6DFB-43EE-8430-E6E5D1855B5A}" destId="{BD1D8D41-41BA-400A-B26D-FF48ADFA77D0}" srcOrd="2" destOrd="0" parTransId="{1BEA6FBF-83C3-4AC7-B8DD-FD59CF49E160}" sibTransId="{0D00712D-17FE-4E0F-AA81-AE0BCE3DDD56}"/>
    <dgm:cxn modelId="{5C80BD7A-EC23-4F05-8AEE-4AA6F33FF7BA}" type="presOf" srcId="{D43B2CB1-BC4D-4256-8AFF-1D3CF4DE1AD7}" destId="{3FF9703D-9314-40C5-B445-607CC0B1F892}" srcOrd="0" destOrd="0" presId="urn:microsoft.com/office/officeart/2005/8/layout/hProcess4"/>
    <dgm:cxn modelId="{34A5E57C-6B56-4360-8ED2-E0029BC2EE48}" srcId="{405BA6CC-161B-4D94-9455-C88F8C8B6C00}" destId="{98403485-6E67-4AE5-B6AA-61DF4117D6E8}" srcOrd="0" destOrd="0" parTransId="{8E16A583-C50D-4A3C-AEBE-038EDBD521D0}" sibTransId="{229C69DB-7FC7-4F4B-ABA8-F48CF3B75964}"/>
    <dgm:cxn modelId="{383DC285-0563-4356-BD4E-9564108CC170}" type="presOf" srcId="{48480239-96F2-45A7-BF05-9E6C39F0E4DE}" destId="{2F370735-E022-445A-B359-5B35C3471829}" srcOrd="0" destOrd="0" presId="urn:microsoft.com/office/officeart/2005/8/layout/hProcess4"/>
    <dgm:cxn modelId="{A61C7C94-1C90-49C4-8F1E-ECAEA801F3BE}" type="presOf" srcId="{48480239-96F2-45A7-BF05-9E6C39F0E4DE}" destId="{764FA589-6556-492F-9B52-E8BAED58A8AF}" srcOrd="1" destOrd="0" presId="urn:microsoft.com/office/officeart/2005/8/layout/hProcess4"/>
    <dgm:cxn modelId="{367248A2-03FD-4D1C-9CCF-1D2CD565E2F3}" type="presOf" srcId="{BD1D8D41-41BA-400A-B26D-FF48ADFA77D0}" destId="{C2DFBDF0-6427-479C-81C4-7B7DC0145A54}" srcOrd="1" destOrd="2" presId="urn:microsoft.com/office/officeart/2005/8/layout/hProcess4"/>
    <dgm:cxn modelId="{7EB2FDAB-7606-42F1-832F-F94C7D47A7C6}" srcId="{35DE806C-20E3-4716-AC92-412308817199}" destId="{C1B0FF17-788A-45A7-81E7-3B6E2631AC98}" srcOrd="0" destOrd="0" parTransId="{F672DDC5-1E12-45A4-912C-DEEEBDAAE1FB}" sibTransId="{E7F0F717-F3A2-4F7B-A352-E4E893408C23}"/>
    <dgm:cxn modelId="{F08622B1-7EFC-4DCD-96EA-04665D7BE265}" type="presOf" srcId="{9507C136-1E85-410E-A8AF-101D9B7D4D28}" destId="{C2DFBDF0-6427-479C-81C4-7B7DC0145A54}" srcOrd="1" destOrd="0" presId="urn:microsoft.com/office/officeart/2005/8/layout/hProcess4"/>
    <dgm:cxn modelId="{D04F04B8-EB14-4716-A1B6-7D81897260D4}" srcId="{997775C1-6696-4D98-8C87-3831DAF8A19B}" destId="{48480239-96F2-45A7-BF05-9E6C39F0E4DE}" srcOrd="0" destOrd="0" parTransId="{3132C8EF-A660-4732-B435-6F40BF5A7185}" sibTransId="{ACF895C0-4E10-4432-B651-3AEE8B9CD26E}"/>
    <dgm:cxn modelId="{8BE17DBC-DD14-41B3-AC16-3F140ECD8002}" type="presOf" srcId="{997775C1-6696-4D98-8C87-3831DAF8A19B}" destId="{4FDB344C-1922-41BF-B62D-255E5962A665}" srcOrd="0" destOrd="0" presId="urn:microsoft.com/office/officeart/2005/8/layout/hProcess4"/>
    <dgm:cxn modelId="{871250C0-9BAB-4350-81A6-18765FD3D5C6}" type="presOf" srcId="{D0A0579F-9F3B-487A-95E4-AD8BD1A4447D}" destId="{83B71540-4AD5-4398-807A-B48F205ED7DC}" srcOrd="0" destOrd="0" presId="urn:microsoft.com/office/officeart/2005/8/layout/hProcess4"/>
    <dgm:cxn modelId="{E60CF7C2-AA13-4696-A2A2-FCC6C5E5F46C}" type="presOf" srcId="{58D48651-A19E-4B25-94B8-E7083142586A}" destId="{365F9409-EECF-4C9F-9BAB-E0F5D00CB27E}" srcOrd="0" destOrd="0" presId="urn:microsoft.com/office/officeart/2005/8/layout/hProcess4"/>
    <dgm:cxn modelId="{76104DC4-0959-49DA-83C2-3A14A6C8B294}" srcId="{35DE806C-20E3-4716-AC92-412308817199}" destId="{C1FBFF31-7C62-4CBA-8096-033AEF0E20F6}" srcOrd="1" destOrd="0" parTransId="{655DC22A-BAE5-42BD-8AE8-B207E9682C78}" sibTransId="{1A635ECC-CCAF-49E5-8505-3DBBA1A4FE96}"/>
    <dgm:cxn modelId="{2BF47EC4-9BE7-4C9E-8832-A9041E397033}" type="presOf" srcId="{640BBD0D-321D-4CE1-973C-1FCD2ECA2108}" destId="{2FC62C42-2131-4E78-AB0F-3B596B701822}" srcOrd="0" destOrd="0" presId="urn:microsoft.com/office/officeart/2005/8/layout/hProcess4"/>
    <dgm:cxn modelId="{999CADC4-698E-4E0B-87B0-3D74BE34F5AD}" type="presOf" srcId="{C1B0FF17-788A-45A7-81E7-3B6E2631AC98}" destId="{E05F53B3-EA35-4232-BBFD-7673348DE8C5}" srcOrd="0" destOrd="0" presId="urn:microsoft.com/office/officeart/2005/8/layout/hProcess4"/>
    <dgm:cxn modelId="{44FD81CA-A8B7-4C21-84DC-E1AA3C8B6DF2}" type="presOf" srcId="{D149C2DE-C920-4864-BE09-4FF3AE866045}" destId="{9F0FFAEF-4A72-4D97-81BF-565EF40EAC8E}" srcOrd="0" destOrd="0" presId="urn:microsoft.com/office/officeart/2005/8/layout/hProcess4"/>
    <dgm:cxn modelId="{08DC28CE-B2E6-455C-AA16-466D55DC4284}" type="presOf" srcId="{4151A7FA-D2E2-462C-BECC-52FD23F4C010}" destId="{59C4A317-7A0B-45D1-AD5D-73AAA0D5553B}" srcOrd="0" destOrd="0" presId="urn:microsoft.com/office/officeart/2005/8/layout/hProcess4"/>
    <dgm:cxn modelId="{69452ECF-902C-4AB6-B02B-ABCC6042A99D}" type="presOf" srcId="{E06C153F-38A7-45B0-98D7-A76625325123}" destId="{A0462C68-E7D3-4D48-BE80-D190580440BA}" srcOrd="0" destOrd="1" presId="urn:microsoft.com/office/officeart/2005/8/layout/hProcess4"/>
    <dgm:cxn modelId="{36E606D3-8290-4664-AE50-36A5F179B300}" type="presOf" srcId="{98403485-6E67-4AE5-B6AA-61DF4117D6E8}" destId="{C9E0EB79-BFE9-471A-BD83-F2C0AF9C66FE}" srcOrd="1" destOrd="0" presId="urn:microsoft.com/office/officeart/2005/8/layout/hProcess4"/>
    <dgm:cxn modelId="{BFD8FFD5-EE13-4ACF-B3D4-D7B252FD320F}" type="presOf" srcId="{9C9A6007-D6AC-492F-A464-BA59F51595B1}" destId="{BAC0CB16-C664-41AC-908B-8C027A249C01}" srcOrd="1" destOrd="0" presId="urn:microsoft.com/office/officeart/2005/8/layout/hProcess4"/>
    <dgm:cxn modelId="{6A7B7CD9-C057-47DE-9B77-5F87D8B95D1C}" type="presOf" srcId="{5ACB7C29-6DFB-43EE-8430-E6E5D1855B5A}" destId="{CD31BD9B-6600-44E5-AE39-92AFC5A27DE9}" srcOrd="0" destOrd="0" presId="urn:microsoft.com/office/officeart/2005/8/layout/hProcess4"/>
    <dgm:cxn modelId="{6A7FC5DC-744B-4A24-AA0A-A8E719F35843}" srcId="{36CC78C9-07F3-49D5-B803-F4DCF5FFCDF6}" destId="{9C9A6007-D6AC-492F-A464-BA59F51595B1}" srcOrd="0" destOrd="0" parTransId="{6F5F8E45-FF9F-40F2-ADF5-88D4693A1909}" sibTransId="{11160292-9D63-408F-AFAA-298E86CB8E18}"/>
    <dgm:cxn modelId="{E16675E3-1D35-4971-9D5C-5B4C600A32D1}" type="presOf" srcId="{C1FBFF31-7C62-4CBA-8096-033AEF0E20F6}" destId="{F59AFA92-947E-4E45-8BE1-6E08F115AF84}" srcOrd="1" destOrd="1" presId="urn:microsoft.com/office/officeart/2005/8/layout/hProcess4"/>
    <dgm:cxn modelId="{74F7D6E3-8F7E-4058-9620-95FA4654EAFC}" type="presOf" srcId="{405BA6CC-161B-4D94-9455-C88F8C8B6C00}" destId="{D728E555-B6DC-4518-B152-6663122475A0}" srcOrd="0" destOrd="0" presId="urn:microsoft.com/office/officeart/2005/8/layout/hProcess4"/>
    <dgm:cxn modelId="{99DCF5E8-E202-458C-8265-59D7DC3C9BB4}" type="presOf" srcId="{C1B0FF17-788A-45A7-81E7-3B6E2631AC98}" destId="{F59AFA92-947E-4E45-8BE1-6E08F115AF84}" srcOrd="1" destOrd="0" presId="urn:microsoft.com/office/officeart/2005/8/layout/hProcess4"/>
    <dgm:cxn modelId="{EE741DF4-97A8-4FE3-800E-C047DC840875}" type="presOf" srcId="{BD1D8D41-41BA-400A-B26D-FF48ADFA77D0}" destId="{A0462C68-E7D3-4D48-BE80-D190580440BA}" srcOrd="0" destOrd="2" presId="urn:microsoft.com/office/officeart/2005/8/layout/hProcess4"/>
    <dgm:cxn modelId="{307DF3F6-D363-4A3E-9BC5-6EABE64D28DF}" type="presOf" srcId="{C7E9ED7C-1783-4B71-83C6-C9D676F296BF}" destId="{CE748D87-1CD9-4B4B-90FF-C2AA537E2C8C}" srcOrd="0" destOrd="0" presId="urn:microsoft.com/office/officeart/2005/8/layout/hProcess4"/>
    <dgm:cxn modelId="{6B6AA7F7-60DA-4EB6-9FDE-2E4D81EBD743}" srcId="{640BBD0D-321D-4CE1-973C-1FCD2ECA2108}" destId="{D43B2CB1-BC4D-4256-8AFF-1D3CF4DE1AD7}" srcOrd="0" destOrd="0" parTransId="{C292807D-CD55-4FBF-A747-D68DC7B5DDE1}" sibTransId="{8A70249A-4147-432B-AB40-A763B0B9A284}"/>
    <dgm:cxn modelId="{426563F9-A7C1-42F2-AED1-83692909409C}" type="presOf" srcId="{9C9A6007-D6AC-492F-A464-BA59F51595B1}" destId="{0C8A0667-00FF-4FC8-A373-F4C9FE7E905E}" srcOrd="0" destOrd="0" presId="urn:microsoft.com/office/officeart/2005/8/layout/hProcess4"/>
    <dgm:cxn modelId="{D324101F-8553-44AD-A35C-C3ADF7C5BACA}" type="presParOf" srcId="{83B71540-4AD5-4398-807A-B48F205ED7DC}" destId="{CD24A62E-1200-47F7-B135-BE9C99A19A75}" srcOrd="0" destOrd="0" presId="urn:microsoft.com/office/officeart/2005/8/layout/hProcess4"/>
    <dgm:cxn modelId="{874CC7B1-FAEA-4E50-ACA0-13B2D11A8051}" type="presParOf" srcId="{83B71540-4AD5-4398-807A-B48F205ED7DC}" destId="{14AF18CF-D6F4-4E5D-AD45-ADB931A04BE1}" srcOrd="1" destOrd="0" presId="urn:microsoft.com/office/officeart/2005/8/layout/hProcess4"/>
    <dgm:cxn modelId="{14F07D7A-856F-4858-AB28-26D70D442E7A}" type="presParOf" srcId="{83B71540-4AD5-4398-807A-B48F205ED7DC}" destId="{BF8F35AB-4DC4-4E33-9225-6D0968CF655F}" srcOrd="2" destOrd="0" presId="urn:microsoft.com/office/officeart/2005/8/layout/hProcess4"/>
    <dgm:cxn modelId="{2F7B4B45-A777-48A4-94D9-1DBD7595F995}" type="presParOf" srcId="{BF8F35AB-4DC4-4E33-9225-6D0968CF655F}" destId="{CB972267-F16C-4EB0-A31D-CEEEB12E6D1B}" srcOrd="0" destOrd="0" presId="urn:microsoft.com/office/officeart/2005/8/layout/hProcess4"/>
    <dgm:cxn modelId="{8400FDC5-8364-405E-ABF9-8B9C0ED4C3D9}" type="presParOf" srcId="{CB972267-F16C-4EB0-A31D-CEEEB12E6D1B}" destId="{B8DA2A9E-42DA-4F60-A1B9-CC2BF28D4871}" srcOrd="0" destOrd="0" presId="urn:microsoft.com/office/officeart/2005/8/layout/hProcess4"/>
    <dgm:cxn modelId="{7F1E521E-9EE6-4FF8-ADB2-C396B74B4400}" type="presParOf" srcId="{CB972267-F16C-4EB0-A31D-CEEEB12E6D1B}" destId="{3FF9703D-9314-40C5-B445-607CC0B1F892}" srcOrd="1" destOrd="0" presId="urn:microsoft.com/office/officeart/2005/8/layout/hProcess4"/>
    <dgm:cxn modelId="{38A728DB-F119-424E-996D-F55741A32DF1}" type="presParOf" srcId="{CB972267-F16C-4EB0-A31D-CEEEB12E6D1B}" destId="{D49D0582-3B9C-4058-B339-3AF4E8612AC2}" srcOrd="2" destOrd="0" presId="urn:microsoft.com/office/officeart/2005/8/layout/hProcess4"/>
    <dgm:cxn modelId="{2D557607-D680-44AE-9469-73DE19941062}" type="presParOf" srcId="{CB972267-F16C-4EB0-A31D-CEEEB12E6D1B}" destId="{2FC62C42-2131-4E78-AB0F-3B596B701822}" srcOrd="3" destOrd="0" presId="urn:microsoft.com/office/officeart/2005/8/layout/hProcess4"/>
    <dgm:cxn modelId="{EC3A147D-B3A1-41BC-A6E0-F11873B4D9E6}" type="presParOf" srcId="{CB972267-F16C-4EB0-A31D-CEEEB12E6D1B}" destId="{566AE02F-BAEA-4F6A-ACFD-1EF5E374D892}" srcOrd="4" destOrd="0" presId="urn:microsoft.com/office/officeart/2005/8/layout/hProcess4"/>
    <dgm:cxn modelId="{9BEF6400-F6AA-46AF-9D86-90B394D1449F}" type="presParOf" srcId="{BF8F35AB-4DC4-4E33-9225-6D0968CF655F}" destId="{9F0FFAEF-4A72-4D97-81BF-565EF40EAC8E}" srcOrd="1" destOrd="0" presId="urn:microsoft.com/office/officeart/2005/8/layout/hProcess4"/>
    <dgm:cxn modelId="{BB9BCE37-824A-4E21-8F16-E26697B89659}" type="presParOf" srcId="{BF8F35AB-4DC4-4E33-9225-6D0968CF655F}" destId="{758BBDD0-5656-457A-9248-A1B8CA688AD8}" srcOrd="2" destOrd="0" presId="urn:microsoft.com/office/officeart/2005/8/layout/hProcess4"/>
    <dgm:cxn modelId="{4263EEB0-F233-4349-A4DB-5FA4F9B39234}" type="presParOf" srcId="{758BBDD0-5656-457A-9248-A1B8CA688AD8}" destId="{66672767-61DB-4E82-922A-D6243634CB6B}" srcOrd="0" destOrd="0" presId="urn:microsoft.com/office/officeart/2005/8/layout/hProcess4"/>
    <dgm:cxn modelId="{AE3B7D83-ADBF-4583-98C9-7C27956A44C9}" type="presParOf" srcId="{758BBDD0-5656-457A-9248-A1B8CA688AD8}" destId="{E05F53B3-EA35-4232-BBFD-7673348DE8C5}" srcOrd="1" destOrd="0" presId="urn:microsoft.com/office/officeart/2005/8/layout/hProcess4"/>
    <dgm:cxn modelId="{FF7FB199-714E-44EB-9C5C-619E8960533D}" type="presParOf" srcId="{758BBDD0-5656-457A-9248-A1B8CA688AD8}" destId="{F59AFA92-947E-4E45-8BE1-6E08F115AF84}" srcOrd="2" destOrd="0" presId="urn:microsoft.com/office/officeart/2005/8/layout/hProcess4"/>
    <dgm:cxn modelId="{E251A4E9-60E3-4138-BC17-D418AEA007A1}" type="presParOf" srcId="{758BBDD0-5656-457A-9248-A1B8CA688AD8}" destId="{00138CC5-9F46-4731-8DA4-EEA295E84E16}" srcOrd="3" destOrd="0" presId="urn:microsoft.com/office/officeart/2005/8/layout/hProcess4"/>
    <dgm:cxn modelId="{6D8CC2BE-2BDB-46E9-9510-AB34504A8B1D}" type="presParOf" srcId="{758BBDD0-5656-457A-9248-A1B8CA688AD8}" destId="{9756E0D1-5828-4FE8-8104-C799E574875A}" srcOrd="4" destOrd="0" presId="urn:microsoft.com/office/officeart/2005/8/layout/hProcess4"/>
    <dgm:cxn modelId="{D76B470C-4716-43F3-9A53-38075658D464}" type="presParOf" srcId="{BF8F35AB-4DC4-4E33-9225-6D0968CF655F}" destId="{CE748D87-1CD9-4B4B-90FF-C2AA537E2C8C}" srcOrd="3" destOrd="0" presId="urn:microsoft.com/office/officeart/2005/8/layout/hProcess4"/>
    <dgm:cxn modelId="{394ABD92-3BA4-4D3A-9A1D-A7EABAEE16CC}" type="presParOf" srcId="{BF8F35AB-4DC4-4E33-9225-6D0968CF655F}" destId="{A1F8F43A-47AB-4CC9-BFAC-1B0E417A1506}" srcOrd="4" destOrd="0" presId="urn:microsoft.com/office/officeart/2005/8/layout/hProcess4"/>
    <dgm:cxn modelId="{221B5BA8-0CD0-4C1C-A7C6-89E37C1B8245}" type="presParOf" srcId="{A1F8F43A-47AB-4CC9-BFAC-1B0E417A1506}" destId="{DE8AE3A2-19BB-4B6D-8ED4-4EE25C0D6157}" srcOrd="0" destOrd="0" presId="urn:microsoft.com/office/officeart/2005/8/layout/hProcess4"/>
    <dgm:cxn modelId="{43A669D2-9A03-42EC-AF0F-A4532E1A7186}" type="presParOf" srcId="{A1F8F43A-47AB-4CC9-BFAC-1B0E417A1506}" destId="{0C8A0667-00FF-4FC8-A373-F4C9FE7E905E}" srcOrd="1" destOrd="0" presId="urn:microsoft.com/office/officeart/2005/8/layout/hProcess4"/>
    <dgm:cxn modelId="{B0932688-E464-4784-BB38-BADD145607BD}" type="presParOf" srcId="{A1F8F43A-47AB-4CC9-BFAC-1B0E417A1506}" destId="{BAC0CB16-C664-41AC-908B-8C027A249C01}" srcOrd="2" destOrd="0" presId="urn:microsoft.com/office/officeart/2005/8/layout/hProcess4"/>
    <dgm:cxn modelId="{23248267-B44F-45DD-A751-9755D130753B}" type="presParOf" srcId="{A1F8F43A-47AB-4CC9-BFAC-1B0E417A1506}" destId="{B57CA2FC-2173-4560-BFEB-B572BE46FC6A}" srcOrd="3" destOrd="0" presId="urn:microsoft.com/office/officeart/2005/8/layout/hProcess4"/>
    <dgm:cxn modelId="{859379AF-C727-409D-835C-B885DB6E1793}" type="presParOf" srcId="{A1F8F43A-47AB-4CC9-BFAC-1B0E417A1506}" destId="{4C42B9F2-DC8D-4AAD-829F-CBB72D38BB68}" srcOrd="4" destOrd="0" presId="urn:microsoft.com/office/officeart/2005/8/layout/hProcess4"/>
    <dgm:cxn modelId="{B52B5DE9-69F9-4FC7-8827-7F413F1E0B38}" type="presParOf" srcId="{BF8F35AB-4DC4-4E33-9225-6D0968CF655F}" destId="{D4E0F3D7-DB2C-4E1C-80A5-0AD5584DCD16}" srcOrd="5" destOrd="0" presId="urn:microsoft.com/office/officeart/2005/8/layout/hProcess4"/>
    <dgm:cxn modelId="{D7C2CF74-90B7-4B22-A8B5-B733DACB13AC}" type="presParOf" srcId="{BF8F35AB-4DC4-4E33-9225-6D0968CF655F}" destId="{2AC61C4D-5025-40C2-A179-CCC9CF8B4E19}" srcOrd="6" destOrd="0" presId="urn:microsoft.com/office/officeart/2005/8/layout/hProcess4"/>
    <dgm:cxn modelId="{0E458607-5B0D-45F9-AC49-5DDFFFC2D69A}" type="presParOf" srcId="{2AC61C4D-5025-40C2-A179-CCC9CF8B4E19}" destId="{949939D6-1762-4450-8C32-03E07392C118}" srcOrd="0" destOrd="0" presId="urn:microsoft.com/office/officeart/2005/8/layout/hProcess4"/>
    <dgm:cxn modelId="{DD13ABEA-BE5E-44FC-832E-32A4938D1AA7}" type="presParOf" srcId="{2AC61C4D-5025-40C2-A179-CCC9CF8B4E19}" destId="{2F370735-E022-445A-B359-5B35C3471829}" srcOrd="1" destOrd="0" presId="urn:microsoft.com/office/officeart/2005/8/layout/hProcess4"/>
    <dgm:cxn modelId="{7DF2C0DF-40FF-4D53-95F8-28F7598078A2}" type="presParOf" srcId="{2AC61C4D-5025-40C2-A179-CCC9CF8B4E19}" destId="{764FA589-6556-492F-9B52-E8BAED58A8AF}" srcOrd="2" destOrd="0" presId="urn:microsoft.com/office/officeart/2005/8/layout/hProcess4"/>
    <dgm:cxn modelId="{D1A8C83A-C117-4733-8FEF-C5BAB3635593}" type="presParOf" srcId="{2AC61C4D-5025-40C2-A179-CCC9CF8B4E19}" destId="{4FDB344C-1922-41BF-B62D-255E5962A665}" srcOrd="3" destOrd="0" presId="urn:microsoft.com/office/officeart/2005/8/layout/hProcess4"/>
    <dgm:cxn modelId="{6F7D393E-92D5-4A58-8773-09E95C3F628A}" type="presParOf" srcId="{2AC61C4D-5025-40C2-A179-CCC9CF8B4E19}" destId="{5A58FE4A-6D09-4308-9A2F-7CC74B033516}" srcOrd="4" destOrd="0" presId="urn:microsoft.com/office/officeart/2005/8/layout/hProcess4"/>
    <dgm:cxn modelId="{12E60D4A-626C-43DD-B8E0-6712625D6FAC}" type="presParOf" srcId="{BF8F35AB-4DC4-4E33-9225-6D0968CF655F}" destId="{365F9409-EECF-4C9F-9BAB-E0F5D00CB27E}" srcOrd="7" destOrd="0" presId="urn:microsoft.com/office/officeart/2005/8/layout/hProcess4"/>
    <dgm:cxn modelId="{17D525DA-E772-40CA-9361-5BD3091D8892}" type="presParOf" srcId="{BF8F35AB-4DC4-4E33-9225-6D0968CF655F}" destId="{DE904052-E9C0-4280-83E7-13EBC22884D1}" srcOrd="8" destOrd="0" presId="urn:microsoft.com/office/officeart/2005/8/layout/hProcess4"/>
    <dgm:cxn modelId="{0B2E93EA-E97E-412C-A6E9-2F2B50D0E785}" type="presParOf" srcId="{DE904052-E9C0-4280-83E7-13EBC22884D1}" destId="{B0F7F531-28A9-4E42-8584-AE57E1067B9F}" srcOrd="0" destOrd="0" presId="urn:microsoft.com/office/officeart/2005/8/layout/hProcess4"/>
    <dgm:cxn modelId="{B8A68A58-82E0-4EAB-BC65-43BF277FABE9}" type="presParOf" srcId="{DE904052-E9C0-4280-83E7-13EBC22884D1}" destId="{A0462C68-E7D3-4D48-BE80-D190580440BA}" srcOrd="1" destOrd="0" presId="urn:microsoft.com/office/officeart/2005/8/layout/hProcess4"/>
    <dgm:cxn modelId="{F10A63E1-B480-4BA2-92F9-4FCBDCD88056}" type="presParOf" srcId="{DE904052-E9C0-4280-83E7-13EBC22884D1}" destId="{C2DFBDF0-6427-479C-81C4-7B7DC0145A54}" srcOrd="2" destOrd="0" presId="urn:microsoft.com/office/officeart/2005/8/layout/hProcess4"/>
    <dgm:cxn modelId="{8AD0C334-DDF5-4D0F-B0B9-CA42F3AE7479}" type="presParOf" srcId="{DE904052-E9C0-4280-83E7-13EBC22884D1}" destId="{CD31BD9B-6600-44E5-AE39-92AFC5A27DE9}" srcOrd="3" destOrd="0" presId="urn:microsoft.com/office/officeart/2005/8/layout/hProcess4"/>
    <dgm:cxn modelId="{4B7B8973-E710-4CEC-A3AD-38CC54A0ABA1}" type="presParOf" srcId="{DE904052-E9C0-4280-83E7-13EBC22884D1}" destId="{08168158-BCAF-4C52-828E-D99DA48E1866}" srcOrd="4" destOrd="0" presId="urn:microsoft.com/office/officeart/2005/8/layout/hProcess4"/>
    <dgm:cxn modelId="{8CD10ADC-A411-4FAD-8241-8A1537AEBF9D}" type="presParOf" srcId="{BF8F35AB-4DC4-4E33-9225-6D0968CF655F}" destId="{59C4A317-7A0B-45D1-AD5D-73AAA0D5553B}" srcOrd="9" destOrd="0" presId="urn:microsoft.com/office/officeart/2005/8/layout/hProcess4"/>
    <dgm:cxn modelId="{7FEABE87-30EF-4357-820A-3A8832E4B341}" type="presParOf" srcId="{BF8F35AB-4DC4-4E33-9225-6D0968CF655F}" destId="{4DA0603A-73F4-4670-8CF2-9EC41FC1F0B1}" srcOrd="10" destOrd="0" presId="urn:microsoft.com/office/officeart/2005/8/layout/hProcess4"/>
    <dgm:cxn modelId="{40F8AE57-EB69-4664-A7EC-F0093FDC4253}" type="presParOf" srcId="{4DA0603A-73F4-4670-8CF2-9EC41FC1F0B1}" destId="{ACC29173-4927-4DE3-BB1E-644BE8F0515E}" srcOrd="0" destOrd="0" presId="urn:microsoft.com/office/officeart/2005/8/layout/hProcess4"/>
    <dgm:cxn modelId="{15BEB4CF-8A26-44C8-8486-2A08B57B7264}" type="presParOf" srcId="{4DA0603A-73F4-4670-8CF2-9EC41FC1F0B1}" destId="{D04E7D15-583A-4F72-9629-83C84C460BC3}" srcOrd="1" destOrd="0" presId="urn:microsoft.com/office/officeart/2005/8/layout/hProcess4"/>
    <dgm:cxn modelId="{B75FB682-CE92-48F2-922C-C34B9D2B123A}" type="presParOf" srcId="{4DA0603A-73F4-4670-8CF2-9EC41FC1F0B1}" destId="{C9E0EB79-BFE9-471A-BD83-F2C0AF9C66FE}" srcOrd="2" destOrd="0" presId="urn:microsoft.com/office/officeart/2005/8/layout/hProcess4"/>
    <dgm:cxn modelId="{C08DF34B-AA20-4638-ACE0-0CDA9271A4DD}" type="presParOf" srcId="{4DA0603A-73F4-4670-8CF2-9EC41FC1F0B1}" destId="{D728E555-B6DC-4518-B152-6663122475A0}" srcOrd="3" destOrd="0" presId="urn:microsoft.com/office/officeart/2005/8/layout/hProcess4"/>
    <dgm:cxn modelId="{F41574C6-E4AF-42F7-81A5-CD32C5D5C220}" type="presParOf" srcId="{4DA0603A-73F4-4670-8CF2-9EC41FC1F0B1}" destId="{5ED2DE4C-1CE9-44B3-83FC-79D2F8A5D0DA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BA096-6881-4D55-A611-C211C30344A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35A89-8644-4D30-9A81-A8DCED85943B}">
      <dgm:prSet phldrT="[Text]"/>
      <dgm:spPr/>
      <dgm:t>
        <a:bodyPr/>
        <a:lstStyle/>
        <a:p>
          <a:r>
            <a:rPr lang="en-US" dirty="0"/>
            <a:t>Integration</a:t>
          </a:r>
        </a:p>
      </dgm:t>
    </dgm:pt>
    <dgm:pt modelId="{993110AF-E5E7-4157-B889-24F9D7958101}" type="parTrans" cxnId="{1C8B44E6-C6DB-468F-B66F-DA091BCA6375}">
      <dgm:prSet/>
      <dgm:spPr/>
      <dgm:t>
        <a:bodyPr/>
        <a:lstStyle/>
        <a:p>
          <a:endParaRPr lang="en-US"/>
        </a:p>
      </dgm:t>
    </dgm:pt>
    <dgm:pt modelId="{6E1CC810-FE38-45A1-BB11-12DCEDF4C650}" type="sibTrans" cxnId="{1C8B44E6-C6DB-468F-B66F-DA091BCA6375}">
      <dgm:prSet/>
      <dgm:spPr/>
      <dgm:t>
        <a:bodyPr/>
        <a:lstStyle/>
        <a:p>
          <a:endParaRPr lang="en-US"/>
        </a:p>
      </dgm:t>
    </dgm:pt>
    <dgm:pt modelId="{D7B90571-1AE4-420A-AB80-B6ED135C089D}">
      <dgm:prSet phldrT="[Text]"/>
      <dgm:spPr/>
      <dgm:t>
        <a:bodyPr/>
        <a:lstStyle/>
        <a:p>
          <a:r>
            <a:rPr lang="en-US" dirty="0"/>
            <a:t>More information for users</a:t>
          </a:r>
        </a:p>
      </dgm:t>
    </dgm:pt>
    <dgm:pt modelId="{F4C9D403-6983-4D84-86DE-1513913A0CC9}" type="parTrans" cxnId="{A3141602-E67E-4073-9614-293666C94EF3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EFCAB64-EEE5-4EF3-8D90-70C2270EF708}" type="sibTrans" cxnId="{A3141602-E67E-4073-9614-293666C94EF3}">
      <dgm:prSet/>
      <dgm:spPr/>
      <dgm:t>
        <a:bodyPr/>
        <a:lstStyle/>
        <a:p>
          <a:endParaRPr lang="en-US"/>
        </a:p>
      </dgm:t>
    </dgm:pt>
    <dgm:pt modelId="{2F4CBB59-120C-4F08-AB8C-FFA72DEA25FB}">
      <dgm:prSet phldrT="[Text]"/>
      <dgm:spPr/>
      <dgm:t>
        <a:bodyPr/>
        <a:lstStyle/>
        <a:p>
          <a:r>
            <a:rPr lang="en-US" dirty="0"/>
            <a:t>Balanced Supply-Use framework</a:t>
          </a:r>
        </a:p>
      </dgm:t>
    </dgm:pt>
    <dgm:pt modelId="{701D57DB-D836-408F-AE71-BE1C78D164D2}" type="sibTrans" cxnId="{BA2196C0-A740-4553-A35D-4FD607CB94EC}">
      <dgm:prSet/>
      <dgm:spPr/>
      <dgm:t>
        <a:bodyPr/>
        <a:lstStyle/>
        <a:p>
          <a:endParaRPr lang="en-US"/>
        </a:p>
      </dgm:t>
    </dgm:pt>
    <dgm:pt modelId="{F31E2013-2276-4F77-8483-EEC82338885B}" type="parTrans" cxnId="{BA2196C0-A740-4553-A35D-4FD607CB94EC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342C9E5-D2F4-41CB-ABF6-C97BA4D52640}">
      <dgm:prSet phldrT="[Text]"/>
      <dgm:spPr/>
      <dgm:t>
        <a:bodyPr/>
        <a:lstStyle/>
        <a:p>
          <a:r>
            <a:rPr lang="en-US" dirty="0"/>
            <a:t>Three approaches to GDP inform each other</a:t>
          </a:r>
        </a:p>
      </dgm:t>
    </dgm:pt>
    <dgm:pt modelId="{68C5029D-36C5-4106-A251-68D6479A50D1}" type="parTrans" cxnId="{8A3DF14A-2B52-4E22-9068-3456FE606E53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F2B1233-3C29-4305-9845-EB24D183B884}" type="sibTrans" cxnId="{8A3DF14A-2B52-4E22-9068-3456FE606E53}">
      <dgm:prSet/>
      <dgm:spPr/>
      <dgm:t>
        <a:bodyPr/>
        <a:lstStyle/>
        <a:p>
          <a:endParaRPr lang="en-US"/>
        </a:p>
      </dgm:t>
    </dgm:pt>
    <dgm:pt modelId="{3622E4B5-4F00-4674-93FA-74EF39416699}" type="pres">
      <dgm:prSet presAssocID="{5DEBA096-6881-4D55-A611-C211C30344A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703624-6E1E-48A7-817B-341139246A08}" type="pres">
      <dgm:prSet presAssocID="{9FD35A89-8644-4D30-9A81-A8DCED85943B}" presName="centerShape" presStyleLbl="node0" presStyleIdx="0" presStyleCnt="1" custScaleX="104790" custLinFactNeighborX="-826" custLinFactNeighborY="9"/>
      <dgm:spPr/>
    </dgm:pt>
    <dgm:pt modelId="{3ADC65B1-F721-4EFA-ACD9-75DDFF1D7C7E}" type="pres">
      <dgm:prSet presAssocID="{F31E2013-2276-4F77-8483-EEC82338885B}" presName="parTrans" presStyleLbl="bgSibTrans2D1" presStyleIdx="0" presStyleCnt="3" custAng="10788537" custScaleX="26460" custLinFactNeighborX="31453" custLinFactNeighborY="71723"/>
      <dgm:spPr/>
    </dgm:pt>
    <dgm:pt modelId="{EEBEFE1C-E767-49AB-8425-D2A246A32BA9}" type="pres">
      <dgm:prSet presAssocID="{2F4CBB59-120C-4F08-AB8C-FFA72DEA25FB}" presName="node" presStyleLbl="node1" presStyleIdx="0" presStyleCnt="3" custRadScaleRad="108752" custRadScaleInc="-132">
        <dgm:presLayoutVars>
          <dgm:bulletEnabled val="1"/>
        </dgm:presLayoutVars>
      </dgm:prSet>
      <dgm:spPr/>
    </dgm:pt>
    <dgm:pt modelId="{9978D93B-6774-462B-B22B-A4ABA2799A7E}" type="pres">
      <dgm:prSet presAssocID="{68C5029D-36C5-4106-A251-68D6479A50D1}" presName="parTrans" presStyleLbl="bgSibTrans2D1" presStyleIdx="1" presStyleCnt="3" custAng="10786852" custScaleX="24177" custScaleY="64229" custLinFactNeighborX="-9830" custLinFactNeighborY="80141"/>
      <dgm:spPr/>
    </dgm:pt>
    <dgm:pt modelId="{D1BB4F76-BB1B-47A0-982C-111184DB13A2}" type="pres">
      <dgm:prSet presAssocID="{8342C9E5-D2F4-41CB-ABF6-C97BA4D52640}" presName="node" presStyleLbl="node1" presStyleIdx="1" presStyleCnt="3" custScaleX="118712" custRadScaleRad="100101" custRadScaleInc="-680">
        <dgm:presLayoutVars>
          <dgm:bulletEnabled val="1"/>
        </dgm:presLayoutVars>
      </dgm:prSet>
      <dgm:spPr/>
    </dgm:pt>
    <dgm:pt modelId="{66A71AB1-C982-4B81-88F7-8612375C1725}" type="pres">
      <dgm:prSet presAssocID="{F4C9D403-6983-4D84-86DE-1513913A0CC9}" presName="parTrans" presStyleLbl="bgSibTrans2D1" presStyleIdx="2" presStyleCnt="3" custAng="10896318" custScaleX="26503" custLinFactNeighborX="-31302" custLinFactNeighborY="80506"/>
      <dgm:spPr/>
    </dgm:pt>
    <dgm:pt modelId="{F5B5EC48-D656-4EE3-8628-56677E6BFF02}" type="pres">
      <dgm:prSet presAssocID="{D7B90571-1AE4-420A-AB80-B6ED135C089D}" presName="node" presStyleLbl="node1" presStyleIdx="2" presStyleCnt="3" custRadScaleRad="107437" custRadScaleInc="-602">
        <dgm:presLayoutVars>
          <dgm:bulletEnabled val="1"/>
        </dgm:presLayoutVars>
      </dgm:prSet>
      <dgm:spPr/>
    </dgm:pt>
  </dgm:ptLst>
  <dgm:cxnLst>
    <dgm:cxn modelId="{A3141602-E67E-4073-9614-293666C94EF3}" srcId="{9FD35A89-8644-4D30-9A81-A8DCED85943B}" destId="{D7B90571-1AE4-420A-AB80-B6ED135C089D}" srcOrd="2" destOrd="0" parTransId="{F4C9D403-6983-4D84-86DE-1513913A0CC9}" sibTransId="{CEFCAB64-EEE5-4EF3-8D90-70C2270EF708}"/>
    <dgm:cxn modelId="{33475B2B-2818-4DAC-9DF4-9CA39412C30F}" type="presOf" srcId="{8342C9E5-D2F4-41CB-ABF6-C97BA4D52640}" destId="{D1BB4F76-BB1B-47A0-982C-111184DB13A2}" srcOrd="0" destOrd="0" presId="urn:microsoft.com/office/officeart/2005/8/layout/radial4"/>
    <dgm:cxn modelId="{FD856A37-D397-47A6-9E74-77A82A98A7FB}" type="presOf" srcId="{F4C9D403-6983-4D84-86DE-1513913A0CC9}" destId="{66A71AB1-C982-4B81-88F7-8612375C1725}" srcOrd="0" destOrd="0" presId="urn:microsoft.com/office/officeart/2005/8/layout/radial4"/>
    <dgm:cxn modelId="{52F99B3A-82FC-4013-A836-93E41FD8AEA8}" type="presOf" srcId="{68C5029D-36C5-4106-A251-68D6479A50D1}" destId="{9978D93B-6774-462B-B22B-A4ABA2799A7E}" srcOrd="0" destOrd="0" presId="urn:microsoft.com/office/officeart/2005/8/layout/radial4"/>
    <dgm:cxn modelId="{62A68C63-48DF-4E1C-9066-5B08A9CBE2CA}" type="presOf" srcId="{2F4CBB59-120C-4F08-AB8C-FFA72DEA25FB}" destId="{EEBEFE1C-E767-49AB-8425-D2A246A32BA9}" srcOrd="0" destOrd="0" presId="urn:microsoft.com/office/officeart/2005/8/layout/radial4"/>
    <dgm:cxn modelId="{8A3DF14A-2B52-4E22-9068-3456FE606E53}" srcId="{9FD35A89-8644-4D30-9A81-A8DCED85943B}" destId="{8342C9E5-D2F4-41CB-ABF6-C97BA4D52640}" srcOrd="1" destOrd="0" parTransId="{68C5029D-36C5-4106-A251-68D6479A50D1}" sibTransId="{2F2B1233-3C29-4305-9845-EB24D183B884}"/>
    <dgm:cxn modelId="{F2B4494B-8FBA-4BE8-ACF6-0F329632493B}" type="presOf" srcId="{9FD35A89-8644-4D30-9A81-A8DCED85943B}" destId="{70703624-6E1E-48A7-817B-341139246A08}" srcOrd="0" destOrd="0" presId="urn:microsoft.com/office/officeart/2005/8/layout/radial4"/>
    <dgm:cxn modelId="{CB3AC971-BF76-4706-A83A-47809EE2C8BE}" type="presOf" srcId="{5DEBA096-6881-4D55-A611-C211C30344A9}" destId="{3622E4B5-4F00-4674-93FA-74EF39416699}" srcOrd="0" destOrd="0" presId="urn:microsoft.com/office/officeart/2005/8/layout/radial4"/>
    <dgm:cxn modelId="{BA2196C0-A740-4553-A35D-4FD607CB94EC}" srcId="{9FD35A89-8644-4D30-9A81-A8DCED85943B}" destId="{2F4CBB59-120C-4F08-AB8C-FFA72DEA25FB}" srcOrd="0" destOrd="0" parTransId="{F31E2013-2276-4F77-8483-EEC82338885B}" sibTransId="{701D57DB-D836-408F-AE71-BE1C78D164D2}"/>
    <dgm:cxn modelId="{7193F6D5-B1CB-4BA8-B0D2-F27DF10DD71E}" type="presOf" srcId="{F31E2013-2276-4F77-8483-EEC82338885B}" destId="{3ADC65B1-F721-4EFA-ACD9-75DDFF1D7C7E}" srcOrd="0" destOrd="0" presId="urn:microsoft.com/office/officeart/2005/8/layout/radial4"/>
    <dgm:cxn modelId="{D00FC3E2-1776-469E-AB58-784914E83206}" type="presOf" srcId="{D7B90571-1AE4-420A-AB80-B6ED135C089D}" destId="{F5B5EC48-D656-4EE3-8628-56677E6BFF02}" srcOrd="0" destOrd="0" presId="urn:microsoft.com/office/officeart/2005/8/layout/radial4"/>
    <dgm:cxn modelId="{1C8B44E6-C6DB-468F-B66F-DA091BCA6375}" srcId="{5DEBA096-6881-4D55-A611-C211C30344A9}" destId="{9FD35A89-8644-4D30-9A81-A8DCED85943B}" srcOrd="0" destOrd="0" parTransId="{993110AF-E5E7-4157-B889-24F9D7958101}" sibTransId="{6E1CC810-FE38-45A1-BB11-12DCEDF4C650}"/>
    <dgm:cxn modelId="{0868DD74-A639-4B69-A4CC-B45C9A3F5934}" type="presParOf" srcId="{3622E4B5-4F00-4674-93FA-74EF39416699}" destId="{70703624-6E1E-48A7-817B-341139246A08}" srcOrd="0" destOrd="0" presId="urn:microsoft.com/office/officeart/2005/8/layout/radial4"/>
    <dgm:cxn modelId="{DF0360C4-6370-4417-9719-21627E45B291}" type="presParOf" srcId="{3622E4B5-4F00-4674-93FA-74EF39416699}" destId="{3ADC65B1-F721-4EFA-ACD9-75DDFF1D7C7E}" srcOrd="1" destOrd="0" presId="urn:microsoft.com/office/officeart/2005/8/layout/radial4"/>
    <dgm:cxn modelId="{CDB30831-FD37-450E-A5B3-C88EFF1EF26B}" type="presParOf" srcId="{3622E4B5-4F00-4674-93FA-74EF39416699}" destId="{EEBEFE1C-E767-49AB-8425-D2A246A32BA9}" srcOrd="2" destOrd="0" presId="urn:microsoft.com/office/officeart/2005/8/layout/radial4"/>
    <dgm:cxn modelId="{30D5417C-F6C6-4595-8940-4B95C868545A}" type="presParOf" srcId="{3622E4B5-4F00-4674-93FA-74EF39416699}" destId="{9978D93B-6774-462B-B22B-A4ABA2799A7E}" srcOrd="3" destOrd="0" presId="urn:microsoft.com/office/officeart/2005/8/layout/radial4"/>
    <dgm:cxn modelId="{89A59839-FD6E-4317-8AE5-672ACCE467B9}" type="presParOf" srcId="{3622E4B5-4F00-4674-93FA-74EF39416699}" destId="{D1BB4F76-BB1B-47A0-982C-111184DB13A2}" srcOrd="4" destOrd="0" presId="urn:microsoft.com/office/officeart/2005/8/layout/radial4"/>
    <dgm:cxn modelId="{0D9278E0-D2A9-4213-B486-1C4E3BBB80A1}" type="presParOf" srcId="{3622E4B5-4F00-4674-93FA-74EF39416699}" destId="{66A71AB1-C982-4B81-88F7-8612375C1725}" srcOrd="5" destOrd="0" presId="urn:microsoft.com/office/officeart/2005/8/layout/radial4"/>
    <dgm:cxn modelId="{854F7DCF-CE10-4F40-86C8-3A791633B9A5}" type="presParOf" srcId="{3622E4B5-4F00-4674-93FA-74EF39416699}" destId="{F5B5EC48-D656-4EE3-8628-56677E6BFF0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D01F2D-2E8E-4C28-BB04-14883D9EB27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888A5B-7E6A-44B1-BBED-366AB8699CC3}">
      <dgm:prSet phldrT="[Text]"/>
      <dgm:spPr/>
      <dgm:t>
        <a:bodyPr/>
        <a:lstStyle/>
        <a:p>
          <a:r>
            <a:rPr lang="en-US" dirty="0"/>
            <a:t>New Tables</a:t>
          </a:r>
        </a:p>
      </dgm:t>
    </dgm:pt>
    <dgm:pt modelId="{F92D423C-4099-4453-9ECA-8486A5D0578E}" type="parTrans" cxnId="{B9ECB578-F85A-4195-B486-BAC410BF1303}">
      <dgm:prSet/>
      <dgm:spPr/>
      <dgm:t>
        <a:bodyPr/>
        <a:lstStyle/>
        <a:p>
          <a:endParaRPr lang="en-US"/>
        </a:p>
      </dgm:t>
    </dgm:pt>
    <dgm:pt modelId="{8472FC66-A2A7-44FD-8699-3528FF046671}" type="sibTrans" cxnId="{B9ECB578-F85A-4195-B486-BAC410BF1303}">
      <dgm:prSet/>
      <dgm:spPr/>
      <dgm:t>
        <a:bodyPr/>
        <a:lstStyle/>
        <a:p>
          <a:endParaRPr lang="en-US"/>
        </a:p>
      </dgm:t>
    </dgm:pt>
    <dgm:pt modelId="{F8CCCA65-36CE-45D2-B800-753E6868CD6B}">
      <dgm:prSet phldrT="[Text]"/>
      <dgm:spPr/>
      <dgm:t>
        <a:bodyPr/>
        <a:lstStyle/>
        <a:p>
          <a:r>
            <a:rPr lang="en-US" dirty="0"/>
            <a:t>Contributions to percent change in PCE prices and quantities</a:t>
          </a:r>
        </a:p>
      </dgm:t>
    </dgm:pt>
    <dgm:pt modelId="{38B44978-2B28-48DD-A864-85F80FE7116A}" type="parTrans" cxnId="{DE9A65A1-30DA-48B1-9D61-45AFED175010}">
      <dgm:prSet/>
      <dgm:spPr/>
      <dgm:t>
        <a:bodyPr/>
        <a:lstStyle/>
        <a:p>
          <a:endParaRPr lang="en-US"/>
        </a:p>
      </dgm:t>
    </dgm:pt>
    <dgm:pt modelId="{1F07C6AE-FD15-481B-8387-AAB6C6AF8190}" type="sibTrans" cxnId="{DE9A65A1-30DA-48B1-9D61-45AFED175010}">
      <dgm:prSet/>
      <dgm:spPr/>
      <dgm:t>
        <a:bodyPr/>
        <a:lstStyle/>
        <a:p>
          <a:endParaRPr lang="en-US"/>
        </a:p>
      </dgm:t>
    </dgm:pt>
    <dgm:pt modelId="{E51C475B-810C-4517-BF33-FD7D9FF874CD}">
      <dgm:prSet phldrT="[Text]"/>
      <dgm:spPr/>
      <dgm:t>
        <a:bodyPr/>
        <a:lstStyle/>
        <a:p>
          <a:r>
            <a:rPr lang="en-US" dirty="0"/>
            <a:t>New Series</a:t>
          </a:r>
        </a:p>
      </dgm:t>
    </dgm:pt>
    <dgm:pt modelId="{EF78D6C8-548E-4D64-9877-76AC419A2D69}" type="parTrans" cxnId="{90D97017-FE78-4B21-89D1-5CE0AE5B90D2}">
      <dgm:prSet/>
      <dgm:spPr/>
      <dgm:t>
        <a:bodyPr/>
        <a:lstStyle/>
        <a:p>
          <a:endParaRPr lang="en-US"/>
        </a:p>
      </dgm:t>
    </dgm:pt>
    <dgm:pt modelId="{32161285-4D54-4433-B586-6D139D40942C}" type="sibTrans" cxnId="{90D97017-FE78-4B21-89D1-5CE0AE5B90D2}">
      <dgm:prSet/>
      <dgm:spPr/>
      <dgm:t>
        <a:bodyPr/>
        <a:lstStyle/>
        <a:p>
          <a:endParaRPr lang="en-US"/>
        </a:p>
      </dgm:t>
    </dgm:pt>
    <dgm:pt modelId="{10E41D10-5129-4EBD-B6FC-518CB0087103}">
      <dgm:prSet phldrT="[Text]"/>
      <dgm:spPr/>
      <dgm:t>
        <a:bodyPr/>
        <a:lstStyle/>
        <a:p>
          <a:r>
            <a:rPr lang="en-US" dirty="0"/>
            <a:t>PCE excluding food, energy, housing</a:t>
          </a:r>
        </a:p>
      </dgm:t>
    </dgm:pt>
    <dgm:pt modelId="{52857498-8790-4DA3-AB71-C768E6735D0C}" type="parTrans" cxnId="{428A51E2-DE20-41F1-8886-6C2BE92ECBD0}">
      <dgm:prSet/>
      <dgm:spPr/>
      <dgm:t>
        <a:bodyPr/>
        <a:lstStyle/>
        <a:p>
          <a:endParaRPr lang="en-US"/>
        </a:p>
      </dgm:t>
    </dgm:pt>
    <dgm:pt modelId="{3E99EA4B-6FA7-444B-AEE8-1A221C4D83E8}" type="sibTrans" cxnId="{428A51E2-DE20-41F1-8886-6C2BE92ECBD0}">
      <dgm:prSet/>
      <dgm:spPr/>
      <dgm:t>
        <a:bodyPr/>
        <a:lstStyle/>
        <a:p>
          <a:endParaRPr lang="en-US"/>
        </a:p>
      </dgm:t>
    </dgm:pt>
    <dgm:pt modelId="{C664B9D6-1499-472B-80A3-7849753FAEF9}">
      <dgm:prSet phldrT="[Text]"/>
      <dgm:spPr/>
      <dgm:t>
        <a:bodyPr/>
        <a:lstStyle/>
        <a:p>
          <a:r>
            <a:rPr lang="en-US" dirty="0"/>
            <a:t>PCE services excluding energy, housing</a:t>
          </a:r>
        </a:p>
      </dgm:t>
    </dgm:pt>
    <dgm:pt modelId="{1AEF6EEE-6937-4DFD-9700-13F2BF001A27}" type="parTrans" cxnId="{858B3948-C36F-44AB-8066-A1BC149BA8B8}">
      <dgm:prSet/>
      <dgm:spPr/>
      <dgm:t>
        <a:bodyPr/>
        <a:lstStyle/>
        <a:p>
          <a:endParaRPr lang="en-US"/>
        </a:p>
      </dgm:t>
    </dgm:pt>
    <dgm:pt modelId="{E0EDE01D-FADC-454A-9472-53F82DE83502}" type="sibTrans" cxnId="{858B3948-C36F-44AB-8066-A1BC149BA8B8}">
      <dgm:prSet/>
      <dgm:spPr/>
      <dgm:t>
        <a:bodyPr/>
        <a:lstStyle/>
        <a:p>
          <a:endParaRPr lang="en-US"/>
        </a:p>
      </dgm:t>
    </dgm:pt>
    <dgm:pt modelId="{1D3FA54A-2FEC-4C62-8647-FB17369ABEEB}">
      <dgm:prSet phldrT="[Text]"/>
      <dgm:spPr/>
      <dgm:t>
        <a:bodyPr/>
        <a:lstStyle/>
        <a:p>
          <a:r>
            <a:rPr lang="en-US" dirty="0"/>
            <a:t>Expanded Detail</a:t>
          </a:r>
        </a:p>
      </dgm:t>
    </dgm:pt>
    <dgm:pt modelId="{3E90BF5B-B861-4CF4-A650-181FAAFC957A}" type="parTrans" cxnId="{39961474-F2CB-4490-9A9E-F83D194CC6F4}">
      <dgm:prSet/>
      <dgm:spPr/>
      <dgm:t>
        <a:bodyPr/>
        <a:lstStyle/>
        <a:p>
          <a:endParaRPr lang="en-US"/>
        </a:p>
      </dgm:t>
    </dgm:pt>
    <dgm:pt modelId="{CCA749C8-074C-4276-867D-AF17F0E85E5E}" type="sibTrans" cxnId="{39961474-F2CB-4490-9A9E-F83D194CC6F4}">
      <dgm:prSet/>
      <dgm:spPr/>
      <dgm:t>
        <a:bodyPr/>
        <a:lstStyle/>
        <a:p>
          <a:endParaRPr lang="en-US"/>
        </a:p>
      </dgm:t>
    </dgm:pt>
    <dgm:pt modelId="{B18A2A38-2152-4679-8FC2-C5BA0299BB2C}">
      <dgm:prSet phldrT="[Text]"/>
      <dgm:spPr/>
      <dgm:t>
        <a:bodyPr/>
        <a:lstStyle/>
        <a:p>
          <a:r>
            <a:rPr lang="en-US" dirty="0"/>
            <a:t>Monthly PCE tables aligned with quarterly &amp; annual tables</a:t>
          </a:r>
        </a:p>
      </dgm:t>
    </dgm:pt>
    <dgm:pt modelId="{BF40A47A-F31E-49E1-9AA3-E7E479E0E962}" type="parTrans" cxnId="{2BAF8F61-5125-480E-B4FA-8C8F3981FB6E}">
      <dgm:prSet/>
      <dgm:spPr/>
      <dgm:t>
        <a:bodyPr/>
        <a:lstStyle/>
        <a:p>
          <a:endParaRPr lang="en-US"/>
        </a:p>
      </dgm:t>
    </dgm:pt>
    <dgm:pt modelId="{7A656E72-B1AC-44A9-99A3-68CB917BF2B2}" type="sibTrans" cxnId="{2BAF8F61-5125-480E-B4FA-8C8F3981FB6E}">
      <dgm:prSet/>
      <dgm:spPr/>
      <dgm:t>
        <a:bodyPr/>
        <a:lstStyle/>
        <a:p>
          <a:endParaRPr lang="en-US"/>
        </a:p>
      </dgm:t>
    </dgm:pt>
    <dgm:pt modelId="{462094C2-2F88-4C0D-97F5-EC43170AB70A}">
      <dgm:prSet phldrT="[Text]"/>
      <dgm:spPr/>
      <dgm:t>
        <a:bodyPr/>
        <a:lstStyle/>
        <a:p>
          <a:r>
            <a:rPr lang="en-US" dirty="0"/>
            <a:t>Foreign trade</a:t>
          </a:r>
        </a:p>
      </dgm:t>
    </dgm:pt>
    <dgm:pt modelId="{6754EE84-0244-40CF-BDCB-35B07A66D121}" type="parTrans" cxnId="{334DA29E-069E-43D6-8D37-003ECE163BA8}">
      <dgm:prSet/>
      <dgm:spPr/>
      <dgm:t>
        <a:bodyPr/>
        <a:lstStyle/>
        <a:p>
          <a:endParaRPr lang="en-US"/>
        </a:p>
      </dgm:t>
    </dgm:pt>
    <dgm:pt modelId="{EBB84CFC-955B-4497-B93F-2C9C90EAA41A}" type="sibTrans" cxnId="{334DA29E-069E-43D6-8D37-003ECE163BA8}">
      <dgm:prSet/>
      <dgm:spPr/>
      <dgm:t>
        <a:bodyPr/>
        <a:lstStyle/>
        <a:p>
          <a:endParaRPr lang="en-US"/>
        </a:p>
      </dgm:t>
    </dgm:pt>
    <dgm:pt modelId="{2A6E9485-9D8C-4CA1-9592-E89E3E28A0ED}">
      <dgm:prSet phldrT="[Text]"/>
      <dgm:spPr/>
      <dgm:t>
        <a:bodyPr/>
        <a:lstStyle/>
        <a:p>
          <a:r>
            <a:rPr lang="en-US" dirty="0"/>
            <a:t>“YAGO” tables for monthly and quarterly PCE prices and quantities</a:t>
          </a:r>
        </a:p>
      </dgm:t>
    </dgm:pt>
    <dgm:pt modelId="{199759F8-DA2B-405F-A641-7057D7969025}" type="parTrans" cxnId="{B2006586-A21F-460D-B1E2-8BAE02BBCCDE}">
      <dgm:prSet/>
      <dgm:spPr/>
      <dgm:t>
        <a:bodyPr/>
        <a:lstStyle/>
        <a:p>
          <a:endParaRPr lang="en-US"/>
        </a:p>
      </dgm:t>
    </dgm:pt>
    <dgm:pt modelId="{7509B443-C616-42C3-A3A0-86CD07283D6D}" type="sibTrans" cxnId="{B2006586-A21F-460D-B1E2-8BAE02BBCCDE}">
      <dgm:prSet/>
      <dgm:spPr/>
      <dgm:t>
        <a:bodyPr/>
        <a:lstStyle/>
        <a:p>
          <a:endParaRPr lang="en-US"/>
        </a:p>
      </dgm:t>
    </dgm:pt>
    <dgm:pt modelId="{F5EDE9B1-40B9-42C7-9577-2BA7E5A28CF0}">
      <dgm:prSet phldrT="[Text]"/>
      <dgm:spPr/>
      <dgm:t>
        <a:bodyPr/>
        <a:lstStyle/>
        <a:p>
          <a:r>
            <a:rPr lang="en-US" dirty="0"/>
            <a:t>Personal &amp; government spending on vehicles</a:t>
          </a:r>
        </a:p>
      </dgm:t>
    </dgm:pt>
    <dgm:pt modelId="{F402DBB5-CD69-40ED-99BB-90E029273338}" type="parTrans" cxnId="{E2B5E4C5-7DAE-4AF6-80A5-28995188F1D0}">
      <dgm:prSet/>
      <dgm:spPr/>
      <dgm:t>
        <a:bodyPr/>
        <a:lstStyle/>
        <a:p>
          <a:endParaRPr lang="en-US"/>
        </a:p>
      </dgm:t>
    </dgm:pt>
    <dgm:pt modelId="{A54B6891-7637-4CDB-A057-7B17405B43D7}" type="sibTrans" cxnId="{E2B5E4C5-7DAE-4AF6-80A5-28995188F1D0}">
      <dgm:prSet/>
      <dgm:spPr/>
      <dgm:t>
        <a:bodyPr/>
        <a:lstStyle/>
        <a:p>
          <a:endParaRPr lang="en-US"/>
        </a:p>
      </dgm:t>
    </dgm:pt>
    <dgm:pt modelId="{38944518-E461-42E4-82CC-1C3A54304C40}">
      <dgm:prSet phldrT="[Text]"/>
      <dgm:spPr/>
      <dgm:t>
        <a:bodyPr/>
        <a:lstStyle/>
        <a:p>
          <a:endParaRPr lang="en-US" dirty="0"/>
        </a:p>
      </dgm:t>
    </dgm:pt>
    <dgm:pt modelId="{9B332ACB-87D0-4568-A42C-D1162FBA2216}" type="parTrans" cxnId="{B63A8841-9381-42D0-BC40-7CA3AC2B5122}">
      <dgm:prSet/>
      <dgm:spPr/>
      <dgm:t>
        <a:bodyPr/>
        <a:lstStyle/>
        <a:p>
          <a:endParaRPr lang="en-US"/>
        </a:p>
      </dgm:t>
    </dgm:pt>
    <dgm:pt modelId="{42A10E16-09A0-421D-AA05-104C1D20E640}" type="sibTrans" cxnId="{B63A8841-9381-42D0-BC40-7CA3AC2B5122}">
      <dgm:prSet/>
      <dgm:spPr/>
      <dgm:t>
        <a:bodyPr/>
        <a:lstStyle/>
        <a:p>
          <a:endParaRPr lang="en-US"/>
        </a:p>
      </dgm:t>
    </dgm:pt>
    <dgm:pt modelId="{D30387F0-5A21-4FEE-A9BC-13275136C403}">
      <dgm:prSet phldrT="[Text]"/>
      <dgm:spPr/>
      <dgm:t>
        <a:bodyPr/>
        <a:lstStyle/>
        <a:p>
          <a:r>
            <a:rPr lang="en-US" dirty="0"/>
            <a:t>Alternative electric structures</a:t>
          </a:r>
        </a:p>
      </dgm:t>
    </dgm:pt>
    <dgm:pt modelId="{BAA78FC6-083E-45C5-BA6E-D1EC695157EA}" type="parTrans" cxnId="{16666C90-DA7E-4BE9-AE47-DA93B954E281}">
      <dgm:prSet/>
      <dgm:spPr/>
      <dgm:t>
        <a:bodyPr/>
        <a:lstStyle/>
        <a:p>
          <a:endParaRPr lang="en-US"/>
        </a:p>
      </dgm:t>
    </dgm:pt>
    <dgm:pt modelId="{448FEDCE-A78E-422A-8D5A-A70E97F1F781}" type="sibTrans" cxnId="{16666C90-DA7E-4BE9-AE47-DA93B954E281}">
      <dgm:prSet/>
      <dgm:spPr/>
      <dgm:t>
        <a:bodyPr/>
        <a:lstStyle/>
        <a:p>
          <a:endParaRPr lang="en-US"/>
        </a:p>
      </dgm:t>
    </dgm:pt>
    <dgm:pt modelId="{0C426136-93A8-4C40-8E49-E03E97772576}">
      <dgm:prSet phldrT="[Text]"/>
      <dgm:spPr/>
      <dgm:t>
        <a:bodyPr/>
        <a:lstStyle/>
        <a:p>
          <a:r>
            <a:rPr lang="en-US" dirty="0"/>
            <a:t>Investment by industry (Fixed Asset Accounts)</a:t>
          </a:r>
        </a:p>
      </dgm:t>
    </dgm:pt>
    <dgm:pt modelId="{F8E1FE4F-4F1F-4F69-BCBB-840158633A9A}" type="parTrans" cxnId="{F33A07F5-128A-48C9-9ED3-139F6B9A3EB4}">
      <dgm:prSet/>
      <dgm:spPr/>
      <dgm:t>
        <a:bodyPr/>
        <a:lstStyle/>
        <a:p>
          <a:endParaRPr lang="en-US"/>
        </a:p>
      </dgm:t>
    </dgm:pt>
    <dgm:pt modelId="{76973DCA-05DC-4626-99AC-372D08F1B33A}" type="sibTrans" cxnId="{F33A07F5-128A-48C9-9ED3-139F6B9A3EB4}">
      <dgm:prSet/>
      <dgm:spPr/>
      <dgm:t>
        <a:bodyPr/>
        <a:lstStyle/>
        <a:p>
          <a:endParaRPr lang="en-US"/>
        </a:p>
      </dgm:t>
    </dgm:pt>
    <dgm:pt modelId="{ACC21DDC-9A8E-45FB-B26D-30AAA9E2E84F}" type="pres">
      <dgm:prSet presAssocID="{20D01F2D-2E8E-4C28-BB04-14883D9EB276}" presName="Name0" presStyleCnt="0">
        <dgm:presLayoutVars>
          <dgm:dir/>
          <dgm:animLvl val="lvl"/>
          <dgm:resizeHandles val="exact"/>
        </dgm:presLayoutVars>
      </dgm:prSet>
      <dgm:spPr/>
    </dgm:pt>
    <dgm:pt modelId="{4E1C255D-47AA-4D1F-8928-71618C83581D}" type="pres">
      <dgm:prSet presAssocID="{2A888A5B-7E6A-44B1-BBED-366AB8699CC3}" presName="composite" presStyleCnt="0"/>
      <dgm:spPr/>
    </dgm:pt>
    <dgm:pt modelId="{E4D8A046-EBA6-48B5-B67C-5BACCCE90233}" type="pres">
      <dgm:prSet presAssocID="{2A888A5B-7E6A-44B1-BBED-366AB8699CC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1BE46E2-E61C-4066-A2B3-259815043C67}" type="pres">
      <dgm:prSet presAssocID="{2A888A5B-7E6A-44B1-BBED-366AB8699CC3}" presName="desTx" presStyleLbl="alignAccFollowNode1" presStyleIdx="0" presStyleCnt="3">
        <dgm:presLayoutVars>
          <dgm:bulletEnabled val="1"/>
        </dgm:presLayoutVars>
      </dgm:prSet>
      <dgm:spPr/>
    </dgm:pt>
    <dgm:pt modelId="{1E39CD21-0540-4217-82D9-6F28EF9C173E}" type="pres">
      <dgm:prSet presAssocID="{8472FC66-A2A7-44FD-8699-3528FF046671}" presName="space" presStyleCnt="0"/>
      <dgm:spPr/>
    </dgm:pt>
    <dgm:pt modelId="{83269CF9-86D0-491E-94D0-C3B952DE9B1B}" type="pres">
      <dgm:prSet presAssocID="{E51C475B-810C-4517-BF33-FD7D9FF874CD}" presName="composite" presStyleCnt="0"/>
      <dgm:spPr/>
    </dgm:pt>
    <dgm:pt modelId="{02CC7180-992F-46EB-9004-05FCC6C614A8}" type="pres">
      <dgm:prSet presAssocID="{E51C475B-810C-4517-BF33-FD7D9FF874C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AA17D8B-E50C-4EF1-B8B2-918673189741}" type="pres">
      <dgm:prSet presAssocID="{E51C475B-810C-4517-BF33-FD7D9FF874CD}" presName="desTx" presStyleLbl="alignAccFollowNode1" presStyleIdx="1" presStyleCnt="3">
        <dgm:presLayoutVars>
          <dgm:bulletEnabled val="1"/>
        </dgm:presLayoutVars>
      </dgm:prSet>
      <dgm:spPr/>
    </dgm:pt>
    <dgm:pt modelId="{38C982D5-29D6-4527-9D29-56AEF83B13E5}" type="pres">
      <dgm:prSet presAssocID="{32161285-4D54-4433-B586-6D139D40942C}" presName="space" presStyleCnt="0"/>
      <dgm:spPr/>
    </dgm:pt>
    <dgm:pt modelId="{D2C07B01-99A8-44C1-A19A-AB2DE090A199}" type="pres">
      <dgm:prSet presAssocID="{1D3FA54A-2FEC-4C62-8647-FB17369ABEEB}" presName="composite" presStyleCnt="0"/>
      <dgm:spPr/>
    </dgm:pt>
    <dgm:pt modelId="{CC90C3CF-991D-4520-88FB-8038EB49BF6D}" type="pres">
      <dgm:prSet presAssocID="{1D3FA54A-2FEC-4C62-8647-FB17369ABEE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3D52D41-55BE-42C9-925F-3F86EBD77076}" type="pres">
      <dgm:prSet presAssocID="{1D3FA54A-2FEC-4C62-8647-FB17369ABEE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6A17914-9D9E-4F68-85EA-90EC893C92FE}" type="presOf" srcId="{F8CCCA65-36CE-45D2-B800-753E6868CD6B}" destId="{D1BE46E2-E61C-4066-A2B3-259815043C67}" srcOrd="0" destOrd="0" presId="urn:microsoft.com/office/officeart/2005/8/layout/hList1"/>
    <dgm:cxn modelId="{90D97017-FE78-4B21-89D1-5CE0AE5B90D2}" srcId="{20D01F2D-2E8E-4C28-BB04-14883D9EB276}" destId="{E51C475B-810C-4517-BF33-FD7D9FF874CD}" srcOrd="1" destOrd="0" parTransId="{EF78D6C8-548E-4D64-9877-76AC419A2D69}" sibTransId="{32161285-4D54-4433-B586-6D139D40942C}"/>
    <dgm:cxn modelId="{C521E918-E63A-419E-9397-03D71A15C341}" type="presOf" srcId="{1D3FA54A-2FEC-4C62-8647-FB17369ABEEB}" destId="{CC90C3CF-991D-4520-88FB-8038EB49BF6D}" srcOrd="0" destOrd="0" presId="urn:microsoft.com/office/officeart/2005/8/layout/hList1"/>
    <dgm:cxn modelId="{4ED1491F-7809-4F25-AC41-3461F638A703}" type="presOf" srcId="{C664B9D6-1499-472B-80A3-7849753FAEF9}" destId="{5AA17D8B-E50C-4EF1-B8B2-918673189741}" srcOrd="0" destOrd="1" presId="urn:microsoft.com/office/officeart/2005/8/layout/hList1"/>
    <dgm:cxn modelId="{B63A8841-9381-42D0-BC40-7CA3AC2B5122}" srcId="{1D3FA54A-2FEC-4C62-8647-FB17369ABEEB}" destId="{38944518-E461-42E4-82CC-1C3A54304C40}" srcOrd="5" destOrd="0" parTransId="{9B332ACB-87D0-4568-A42C-D1162FBA2216}" sibTransId="{42A10E16-09A0-421D-AA05-104C1D20E640}"/>
    <dgm:cxn modelId="{2BAF8F61-5125-480E-B4FA-8C8F3981FB6E}" srcId="{1D3FA54A-2FEC-4C62-8647-FB17369ABEEB}" destId="{B18A2A38-2152-4679-8FC2-C5BA0299BB2C}" srcOrd="0" destOrd="0" parTransId="{BF40A47A-F31E-49E1-9AA3-E7E479E0E962}" sibTransId="{7A656E72-B1AC-44A9-99A3-68CB917BF2B2}"/>
    <dgm:cxn modelId="{2C60C846-D3D7-4E93-9789-0AD9EA10F74F}" type="presOf" srcId="{462094C2-2F88-4C0D-97F5-EC43170AB70A}" destId="{C3D52D41-55BE-42C9-925F-3F86EBD77076}" srcOrd="0" destOrd="1" presId="urn:microsoft.com/office/officeart/2005/8/layout/hList1"/>
    <dgm:cxn modelId="{858B3948-C36F-44AB-8066-A1BC149BA8B8}" srcId="{E51C475B-810C-4517-BF33-FD7D9FF874CD}" destId="{C664B9D6-1499-472B-80A3-7849753FAEF9}" srcOrd="1" destOrd="0" parTransId="{1AEF6EEE-6937-4DFD-9700-13F2BF001A27}" sibTransId="{E0EDE01D-FADC-454A-9472-53F82DE83502}"/>
    <dgm:cxn modelId="{F5036E4A-4675-48A7-B98D-457015A36DD2}" type="presOf" srcId="{E51C475B-810C-4517-BF33-FD7D9FF874CD}" destId="{02CC7180-992F-46EB-9004-05FCC6C614A8}" srcOrd="0" destOrd="0" presId="urn:microsoft.com/office/officeart/2005/8/layout/hList1"/>
    <dgm:cxn modelId="{39961474-F2CB-4490-9A9E-F83D194CC6F4}" srcId="{20D01F2D-2E8E-4C28-BB04-14883D9EB276}" destId="{1D3FA54A-2FEC-4C62-8647-FB17369ABEEB}" srcOrd="2" destOrd="0" parTransId="{3E90BF5B-B861-4CF4-A650-181FAAFC957A}" sibTransId="{CCA749C8-074C-4276-867D-AF17F0E85E5E}"/>
    <dgm:cxn modelId="{B9ECB578-F85A-4195-B486-BAC410BF1303}" srcId="{20D01F2D-2E8E-4C28-BB04-14883D9EB276}" destId="{2A888A5B-7E6A-44B1-BBED-366AB8699CC3}" srcOrd="0" destOrd="0" parTransId="{F92D423C-4099-4453-9ECA-8486A5D0578E}" sibTransId="{8472FC66-A2A7-44FD-8699-3528FF046671}"/>
    <dgm:cxn modelId="{DD82F785-9E8C-4E0B-90CD-866BBF35D303}" type="presOf" srcId="{2A888A5B-7E6A-44B1-BBED-366AB8699CC3}" destId="{E4D8A046-EBA6-48B5-B67C-5BACCCE90233}" srcOrd="0" destOrd="0" presId="urn:microsoft.com/office/officeart/2005/8/layout/hList1"/>
    <dgm:cxn modelId="{B2006586-A21F-460D-B1E2-8BAE02BBCCDE}" srcId="{2A888A5B-7E6A-44B1-BBED-366AB8699CC3}" destId="{2A6E9485-9D8C-4CA1-9592-E89E3E28A0ED}" srcOrd="1" destOrd="0" parTransId="{199759F8-DA2B-405F-A641-7057D7969025}" sibTransId="{7509B443-C616-42C3-A3A0-86CD07283D6D}"/>
    <dgm:cxn modelId="{4840D58D-DBD5-4206-9FC3-2E2C9BE58D25}" type="presOf" srcId="{D30387F0-5A21-4FEE-A9BC-13275136C403}" destId="{C3D52D41-55BE-42C9-925F-3F86EBD77076}" srcOrd="0" destOrd="3" presId="urn:microsoft.com/office/officeart/2005/8/layout/hList1"/>
    <dgm:cxn modelId="{16666C90-DA7E-4BE9-AE47-DA93B954E281}" srcId="{1D3FA54A-2FEC-4C62-8647-FB17369ABEEB}" destId="{D30387F0-5A21-4FEE-A9BC-13275136C403}" srcOrd="3" destOrd="0" parTransId="{BAA78FC6-083E-45C5-BA6E-D1EC695157EA}" sibTransId="{448FEDCE-A78E-422A-8D5A-A70E97F1F781}"/>
    <dgm:cxn modelId="{334DA29E-069E-43D6-8D37-003ECE163BA8}" srcId="{1D3FA54A-2FEC-4C62-8647-FB17369ABEEB}" destId="{462094C2-2F88-4C0D-97F5-EC43170AB70A}" srcOrd="1" destOrd="0" parTransId="{6754EE84-0244-40CF-BDCB-35B07A66D121}" sibTransId="{EBB84CFC-955B-4497-B93F-2C9C90EAA41A}"/>
    <dgm:cxn modelId="{DE9A65A1-30DA-48B1-9D61-45AFED175010}" srcId="{2A888A5B-7E6A-44B1-BBED-366AB8699CC3}" destId="{F8CCCA65-36CE-45D2-B800-753E6868CD6B}" srcOrd="0" destOrd="0" parTransId="{38B44978-2B28-48DD-A864-85F80FE7116A}" sibTransId="{1F07C6AE-FD15-481B-8387-AAB6C6AF8190}"/>
    <dgm:cxn modelId="{E2B5E4C5-7DAE-4AF6-80A5-28995188F1D0}" srcId="{1D3FA54A-2FEC-4C62-8647-FB17369ABEEB}" destId="{F5EDE9B1-40B9-42C7-9577-2BA7E5A28CF0}" srcOrd="2" destOrd="0" parTransId="{F402DBB5-CD69-40ED-99BB-90E029273338}" sibTransId="{A54B6891-7637-4CDB-A057-7B17405B43D7}"/>
    <dgm:cxn modelId="{9E6FF7CB-4CB5-4106-BFAF-0F71CDC62D0C}" type="presOf" srcId="{2A6E9485-9D8C-4CA1-9592-E89E3E28A0ED}" destId="{D1BE46E2-E61C-4066-A2B3-259815043C67}" srcOrd="0" destOrd="1" presId="urn:microsoft.com/office/officeart/2005/8/layout/hList1"/>
    <dgm:cxn modelId="{00A0D7CE-F5AF-4CF3-B81C-96E34C81872B}" type="presOf" srcId="{38944518-E461-42E4-82CC-1C3A54304C40}" destId="{C3D52D41-55BE-42C9-925F-3F86EBD77076}" srcOrd="0" destOrd="5" presId="urn:microsoft.com/office/officeart/2005/8/layout/hList1"/>
    <dgm:cxn modelId="{AC8C69DB-261A-4137-95C5-0004D251A155}" type="presOf" srcId="{0C426136-93A8-4C40-8E49-E03E97772576}" destId="{C3D52D41-55BE-42C9-925F-3F86EBD77076}" srcOrd="0" destOrd="4" presId="urn:microsoft.com/office/officeart/2005/8/layout/hList1"/>
    <dgm:cxn modelId="{F9F077DE-D3D2-4758-B2F5-12CE04796FED}" type="presOf" srcId="{20D01F2D-2E8E-4C28-BB04-14883D9EB276}" destId="{ACC21DDC-9A8E-45FB-B26D-30AAA9E2E84F}" srcOrd="0" destOrd="0" presId="urn:microsoft.com/office/officeart/2005/8/layout/hList1"/>
    <dgm:cxn modelId="{549185E0-BCE1-4F6F-AA8A-5057FA983DF5}" type="presOf" srcId="{B18A2A38-2152-4679-8FC2-C5BA0299BB2C}" destId="{C3D52D41-55BE-42C9-925F-3F86EBD77076}" srcOrd="0" destOrd="0" presId="urn:microsoft.com/office/officeart/2005/8/layout/hList1"/>
    <dgm:cxn modelId="{428A51E2-DE20-41F1-8886-6C2BE92ECBD0}" srcId="{E51C475B-810C-4517-BF33-FD7D9FF874CD}" destId="{10E41D10-5129-4EBD-B6FC-518CB0087103}" srcOrd="0" destOrd="0" parTransId="{52857498-8790-4DA3-AB71-C768E6735D0C}" sibTransId="{3E99EA4B-6FA7-444B-AEE8-1A221C4D83E8}"/>
    <dgm:cxn modelId="{10FFE5F3-A0F6-4267-9041-BC08F93456D8}" type="presOf" srcId="{F5EDE9B1-40B9-42C7-9577-2BA7E5A28CF0}" destId="{C3D52D41-55BE-42C9-925F-3F86EBD77076}" srcOrd="0" destOrd="2" presId="urn:microsoft.com/office/officeart/2005/8/layout/hList1"/>
    <dgm:cxn modelId="{F33A07F5-128A-48C9-9ED3-139F6B9A3EB4}" srcId="{1D3FA54A-2FEC-4C62-8647-FB17369ABEEB}" destId="{0C426136-93A8-4C40-8E49-E03E97772576}" srcOrd="4" destOrd="0" parTransId="{F8E1FE4F-4F1F-4F69-BCBB-840158633A9A}" sibTransId="{76973DCA-05DC-4626-99AC-372D08F1B33A}"/>
    <dgm:cxn modelId="{9104C1FE-A6E3-4E4A-9AE6-ACB2C69DCEE1}" type="presOf" srcId="{10E41D10-5129-4EBD-B6FC-518CB0087103}" destId="{5AA17D8B-E50C-4EF1-B8B2-918673189741}" srcOrd="0" destOrd="0" presId="urn:microsoft.com/office/officeart/2005/8/layout/hList1"/>
    <dgm:cxn modelId="{A6F7CA9D-DEF7-4684-9D42-C12B1870CDC2}" type="presParOf" srcId="{ACC21DDC-9A8E-45FB-B26D-30AAA9E2E84F}" destId="{4E1C255D-47AA-4D1F-8928-71618C83581D}" srcOrd="0" destOrd="0" presId="urn:microsoft.com/office/officeart/2005/8/layout/hList1"/>
    <dgm:cxn modelId="{F80444F7-1C08-4DC0-9901-3998E3559021}" type="presParOf" srcId="{4E1C255D-47AA-4D1F-8928-71618C83581D}" destId="{E4D8A046-EBA6-48B5-B67C-5BACCCE90233}" srcOrd="0" destOrd="0" presId="urn:microsoft.com/office/officeart/2005/8/layout/hList1"/>
    <dgm:cxn modelId="{3C40F76A-6A66-4024-86C6-0EBD7DCE3762}" type="presParOf" srcId="{4E1C255D-47AA-4D1F-8928-71618C83581D}" destId="{D1BE46E2-E61C-4066-A2B3-259815043C67}" srcOrd="1" destOrd="0" presId="urn:microsoft.com/office/officeart/2005/8/layout/hList1"/>
    <dgm:cxn modelId="{0DF4D805-8139-4C88-9000-65829310B2ED}" type="presParOf" srcId="{ACC21DDC-9A8E-45FB-B26D-30AAA9E2E84F}" destId="{1E39CD21-0540-4217-82D9-6F28EF9C173E}" srcOrd="1" destOrd="0" presId="urn:microsoft.com/office/officeart/2005/8/layout/hList1"/>
    <dgm:cxn modelId="{DA3E220C-8F92-4E47-A3C1-877D8F4B2832}" type="presParOf" srcId="{ACC21DDC-9A8E-45FB-B26D-30AAA9E2E84F}" destId="{83269CF9-86D0-491E-94D0-C3B952DE9B1B}" srcOrd="2" destOrd="0" presId="urn:microsoft.com/office/officeart/2005/8/layout/hList1"/>
    <dgm:cxn modelId="{81AD2354-B42B-44B5-9CF1-22B78F0C9082}" type="presParOf" srcId="{83269CF9-86D0-491E-94D0-C3B952DE9B1B}" destId="{02CC7180-992F-46EB-9004-05FCC6C614A8}" srcOrd="0" destOrd="0" presId="urn:microsoft.com/office/officeart/2005/8/layout/hList1"/>
    <dgm:cxn modelId="{35FBA996-8668-4074-A83A-AC7BE0E33248}" type="presParOf" srcId="{83269CF9-86D0-491E-94D0-C3B952DE9B1B}" destId="{5AA17D8B-E50C-4EF1-B8B2-918673189741}" srcOrd="1" destOrd="0" presId="urn:microsoft.com/office/officeart/2005/8/layout/hList1"/>
    <dgm:cxn modelId="{F318A57C-6B22-4530-A833-5413A3D8FB94}" type="presParOf" srcId="{ACC21DDC-9A8E-45FB-B26D-30AAA9E2E84F}" destId="{38C982D5-29D6-4527-9D29-56AEF83B13E5}" srcOrd="3" destOrd="0" presId="urn:microsoft.com/office/officeart/2005/8/layout/hList1"/>
    <dgm:cxn modelId="{19AAFD0C-5E7E-41AD-BBCB-1DE26FE960A4}" type="presParOf" srcId="{ACC21DDC-9A8E-45FB-B26D-30AAA9E2E84F}" destId="{D2C07B01-99A8-44C1-A19A-AB2DE090A199}" srcOrd="4" destOrd="0" presId="urn:microsoft.com/office/officeart/2005/8/layout/hList1"/>
    <dgm:cxn modelId="{DF66FD4F-89AF-434F-AEB0-62AD4B04F57D}" type="presParOf" srcId="{D2C07B01-99A8-44C1-A19A-AB2DE090A199}" destId="{CC90C3CF-991D-4520-88FB-8038EB49BF6D}" srcOrd="0" destOrd="0" presId="urn:microsoft.com/office/officeart/2005/8/layout/hList1"/>
    <dgm:cxn modelId="{AE66E4EC-301F-42BF-AF28-F6BF58A808EC}" type="presParOf" srcId="{D2C07B01-99A8-44C1-A19A-AB2DE090A199}" destId="{C3D52D41-55BE-42C9-925F-3F86EBD770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36ACF-C6E7-4464-9EF5-753BBB811346}">
      <dsp:nvSpPr>
        <dsp:cNvPr id="0" name=""/>
        <dsp:cNvSpPr/>
      </dsp:nvSpPr>
      <dsp:spPr>
        <a:xfrm rot="16200000">
          <a:off x="830659" y="-830659"/>
          <a:ext cx="24534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Integration’s final step</a:t>
          </a:r>
        </a:p>
      </dsp:txBody>
      <dsp:txXfrm rot="5400000">
        <a:off x="0" y="0"/>
        <a:ext cx="4114800" cy="1840111"/>
      </dsp:txXfrm>
    </dsp:sp>
    <dsp:sp modelId="{F37A657B-130E-422F-B1B0-983E18C2DB2E}">
      <dsp:nvSpPr>
        <dsp:cNvPr id="0" name=""/>
        <dsp:cNvSpPr/>
      </dsp:nvSpPr>
      <dsp:spPr>
        <a:xfrm>
          <a:off x="4114800" y="0"/>
          <a:ext cx="4114800" cy="24534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Benchmark Supply-Use Table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based on 2017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Economic Census</a:t>
          </a:r>
        </a:p>
      </dsp:txBody>
      <dsp:txXfrm>
        <a:off x="4114800" y="0"/>
        <a:ext cx="4114800" cy="1840111"/>
      </dsp:txXfrm>
    </dsp:sp>
    <dsp:sp modelId="{21677560-28C2-4F35-8740-32F3FB2F5213}">
      <dsp:nvSpPr>
        <dsp:cNvPr id="0" name=""/>
        <dsp:cNvSpPr/>
      </dsp:nvSpPr>
      <dsp:spPr>
        <a:xfrm rot="10800000">
          <a:off x="0" y="2453481"/>
          <a:ext cx="4114800" cy="24534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Improved methods, presentations</a:t>
          </a:r>
        </a:p>
      </dsp:txBody>
      <dsp:txXfrm rot="10800000">
        <a:off x="0" y="3066851"/>
        <a:ext cx="4114800" cy="1840111"/>
      </dsp:txXfrm>
    </dsp:sp>
    <dsp:sp modelId="{84F28BE0-307C-4715-A035-EB6077ED6901}">
      <dsp:nvSpPr>
        <dsp:cNvPr id="0" name=""/>
        <dsp:cNvSpPr/>
      </dsp:nvSpPr>
      <dsp:spPr>
        <a:xfrm rot="5400000">
          <a:off x="4941755" y="1622822"/>
          <a:ext cx="24534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Reference year updated to 2017</a:t>
          </a:r>
        </a:p>
      </dsp:txBody>
      <dsp:txXfrm rot="-5400000">
        <a:off x="4111097" y="3066851"/>
        <a:ext cx="4114800" cy="1840111"/>
      </dsp:txXfrm>
    </dsp:sp>
    <dsp:sp modelId="{C2D93064-664A-46B6-AF05-7B407C083294}">
      <dsp:nvSpPr>
        <dsp:cNvPr id="0" name=""/>
        <dsp:cNvSpPr/>
      </dsp:nvSpPr>
      <dsp:spPr>
        <a:xfrm>
          <a:off x="2743201" y="1630105"/>
          <a:ext cx="2743197" cy="1646752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BEA’s 16</a:t>
          </a:r>
          <a:r>
            <a:rPr lang="en-US" sz="2500" kern="1200" baseline="30000" dirty="0"/>
            <a:t>th</a:t>
          </a:r>
          <a:r>
            <a:rPr lang="en-US" sz="2500" kern="1200" dirty="0"/>
            <a:t> Comprehensive Update</a:t>
          </a:r>
        </a:p>
      </dsp:txBody>
      <dsp:txXfrm>
        <a:off x="2823589" y="1710493"/>
        <a:ext cx="2582421" cy="1485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9703D-9314-40C5-B445-607CC0B1F892}">
      <dsp:nvSpPr>
        <dsp:cNvPr id="0" name=""/>
        <dsp:cNvSpPr/>
      </dsp:nvSpPr>
      <dsp:spPr>
        <a:xfrm>
          <a:off x="4032" y="1668037"/>
          <a:ext cx="1174597" cy="175082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300" kern="1200" dirty="0"/>
            <a:t>                                                 Annual I-O and GDP by Industry</a:t>
          </a:r>
        </a:p>
      </dsp:txBody>
      <dsp:txXfrm>
        <a:off x="38435" y="1702440"/>
        <a:ext cx="1105791" cy="1306845"/>
      </dsp:txXfrm>
    </dsp:sp>
    <dsp:sp modelId="{9F0FFAEF-4A72-4D97-81BF-565EF40EAC8E}">
      <dsp:nvSpPr>
        <dsp:cNvPr id="0" name=""/>
        <dsp:cNvSpPr/>
      </dsp:nvSpPr>
      <dsp:spPr>
        <a:xfrm>
          <a:off x="578479" y="2518071"/>
          <a:ext cx="1281050" cy="1281050"/>
        </a:xfrm>
        <a:prstGeom prst="leftCircularArrow">
          <a:avLst>
            <a:gd name="adj1" fmla="val 2766"/>
            <a:gd name="adj2" fmla="val 337295"/>
            <a:gd name="adj3" fmla="val 979330"/>
            <a:gd name="adj4" fmla="val 7891014"/>
            <a:gd name="adj5" fmla="val 32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62C42-2131-4E78-AB0F-3B596B701822}">
      <dsp:nvSpPr>
        <dsp:cNvPr id="0" name=""/>
        <dsp:cNvSpPr/>
      </dsp:nvSpPr>
      <dsp:spPr>
        <a:xfrm>
          <a:off x="297838" y="3164791"/>
          <a:ext cx="1044086" cy="415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2004</a:t>
          </a:r>
          <a:endParaRPr lang="en-US" sz="2300" kern="1200" dirty="0"/>
        </a:p>
      </dsp:txBody>
      <dsp:txXfrm>
        <a:off x="309999" y="3176952"/>
        <a:ext cx="1019764" cy="390876"/>
      </dsp:txXfrm>
    </dsp:sp>
    <dsp:sp modelId="{E05F53B3-EA35-4232-BBFD-7673348DE8C5}">
      <dsp:nvSpPr>
        <dsp:cNvPr id="0" name=""/>
        <dsp:cNvSpPr/>
      </dsp:nvSpPr>
      <dsp:spPr>
        <a:xfrm>
          <a:off x="1477870" y="1675066"/>
          <a:ext cx="1174597" cy="173677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kern="1200" dirty="0"/>
            <a:t>Accelerated Annual I-O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kern="1200" dirty="0"/>
            <a:t>and GDP by Industry</a:t>
          </a:r>
        </a:p>
      </dsp:txBody>
      <dsp:txXfrm>
        <a:off x="1512273" y="2081634"/>
        <a:ext cx="1105791" cy="1295800"/>
      </dsp:txXfrm>
    </dsp:sp>
    <dsp:sp modelId="{CE748D87-1CD9-4B4B-90FF-C2AA537E2C8C}">
      <dsp:nvSpPr>
        <dsp:cNvPr id="0" name=""/>
        <dsp:cNvSpPr/>
      </dsp:nvSpPr>
      <dsp:spPr>
        <a:xfrm>
          <a:off x="2038157" y="1225263"/>
          <a:ext cx="1431343" cy="1431343"/>
        </a:xfrm>
        <a:prstGeom prst="circularArrow">
          <a:avLst>
            <a:gd name="adj1" fmla="val 2476"/>
            <a:gd name="adj2" fmla="val 299846"/>
            <a:gd name="adj3" fmla="val 20549240"/>
            <a:gd name="adj4" fmla="val 13600108"/>
            <a:gd name="adj5" fmla="val 288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8CC5-9F46-4731-8DA4-EEA295E84E16}">
      <dsp:nvSpPr>
        <dsp:cNvPr id="0" name=""/>
        <dsp:cNvSpPr/>
      </dsp:nvSpPr>
      <dsp:spPr>
        <a:xfrm>
          <a:off x="1767019" y="1499880"/>
          <a:ext cx="1044086" cy="415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2005</a:t>
          </a:r>
          <a:endParaRPr lang="en-US" sz="2300" kern="1200" dirty="0"/>
        </a:p>
      </dsp:txBody>
      <dsp:txXfrm>
        <a:off x="1779180" y="1512041"/>
        <a:ext cx="1019764" cy="390876"/>
      </dsp:txXfrm>
    </dsp:sp>
    <dsp:sp modelId="{0C8A0667-00FF-4FC8-A373-F4C9FE7E905E}">
      <dsp:nvSpPr>
        <dsp:cNvPr id="0" name=""/>
        <dsp:cNvSpPr/>
      </dsp:nvSpPr>
      <dsp:spPr>
        <a:xfrm>
          <a:off x="2951707" y="1661004"/>
          <a:ext cx="1174597" cy="176489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kern="1200" dirty="0"/>
            <a:t>                    Quarterly GDP by Industry</a:t>
          </a:r>
        </a:p>
      </dsp:txBody>
      <dsp:txXfrm>
        <a:off x="2986110" y="1695407"/>
        <a:ext cx="1105791" cy="1317898"/>
      </dsp:txXfrm>
    </dsp:sp>
    <dsp:sp modelId="{D4E0F3D7-DB2C-4E1C-80A5-0AD5584DCD16}">
      <dsp:nvSpPr>
        <dsp:cNvPr id="0" name=""/>
        <dsp:cNvSpPr/>
      </dsp:nvSpPr>
      <dsp:spPr>
        <a:xfrm>
          <a:off x="3346251" y="2505844"/>
          <a:ext cx="1454564" cy="1454564"/>
        </a:xfrm>
        <a:prstGeom prst="leftCircularArrow">
          <a:avLst>
            <a:gd name="adj1" fmla="val 2436"/>
            <a:gd name="adj2" fmla="val 294790"/>
            <a:gd name="adj3" fmla="val 669238"/>
            <a:gd name="adj4" fmla="val 7623427"/>
            <a:gd name="adj5" fmla="val 28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CA2FC-2173-4560-BFEB-B572BE46FC6A}">
      <dsp:nvSpPr>
        <dsp:cNvPr id="0" name=""/>
        <dsp:cNvSpPr/>
      </dsp:nvSpPr>
      <dsp:spPr>
        <a:xfrm>
          <a:off x="3136354" y="3301014"/>
          <a:ext cx="1044086" cy="415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2014</a:t>
          </a:r>
          <a:endParaRPr lang="en-US" sz="2300" kern="1200" dirty="0"/>
        </a:p>
      </dsp:txBody>
      <dsp:txXfrm>
        <a:off x="3148515" y="3313175"/>
        <a:ext cx="1019764" cy="390876"/>
      </dsp:txXfrm>
    </dsp:sp>
    <dsp:sp modelId="{2F370735-E022-445A-B359-5B35C3471829}">
      <dsp:nvSpPr>
        <dsp:cNvPr id="0" name=""/>
        <dsp:cNvSpPr/>
      </dsp:nvSpPr>
      <dsp:spPr>
        <a:xfrm>
          <a:off x="4425545" y="1646937"/>
          <a:ext cx="1174597" cy="179303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kern="1200" dirty="0"/>
            <a:t>Current Quarterly Estimates of National, Regional, and Industry GDP Statistics</a:t>
          </a:r>
        </a:p>
      </dsp:txBody>
      <dsp:txXfrm>
        <a:off x="4459948" y="2065561"/>
        <a:ext cx="1105791" cy="1340003"/>
      </dsp:txXfrm>
    </dsp:sp>
    <dsp:sp modelId="{365F9409-EECF-4C9F-9BAB-E0F5D00CB27E}">
      <dsp:nvSpPr>
        <dsp:cNvPr id="0" name=""/>
        <dsp:cNvSpPr/>
      </dsp:nvSpPr>
      <dsp:spPr>
        <a:xfrm>
          <a:off x="4950545" y="1161050"/>
          <a:ext cx="1458312" cy="1458312"/>
        </a:xfrm>
        <a:prstGeom prst="circularArrow">
          <a:avLst>
            <a:gd name="adj1" fmla="val 2430"/>
            <a:gd name="adj2" fmla="val 293989"/>
            <a:gd name="adj3" fmla="val 20789710"/>
            <a:gd name="adj4" fmla="val 13834721"/>
            <a:gd name="adj5" fmla="val 28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B344C-1922-41BF-B62D-255E5962A665}">
      <dsp:nvSpPr>
        <dsp:cNvPr id="0" name=""/>
        <dsp:cNvSpPr/>
      </dsp:nvSpPr>
      <dsp:spPr>
        <a:xfrm>
          <a:off x="4719006" y="1415504"/>
          <a:ext cx="1044086" cy="41519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2020</a:t>
          </a:r>
          <a:endParaRPr lang="en-US" sz="2300" kern="1200" dirty="0"/>
        </a:p>
      </dsp:txBody>
      <dsp:txXfrm>
        <a:off x="4731167" y="1427665"/>
        <a:ext cx="1019764" cy="390876"/>
      </dsp:txXfrm>
    </dsp:sp>
    <dsp:sp modelId="{A0462C68-E7D3-4D48-BE80-D190580440BA}">
      <dsp:nvSpPr>
        <dsp:cNvPr id="0" name=""/>
        <dsp:cNvSpPr/>
      </dsp:nvSpPr>
      <dsp:spPr>
        <a:xfrm>
          <a:off x="5899382" y="1661004"/>
          <a:ext cx="1174597" cy="176489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              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4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kern="1200" dirty="0"/>
            <a:t>Annual Updates of National, Regional, and Industry GDP Statistics </a:t>
          </a:r>
        </a:p>
      </dsp:txBody>
      <dsp:txXfrm>
        <a:off x="5933785" y="1695407"/>
        <a:ext cx="1105791" cy="1317898"/>
      </dsp:txXfrm>
    </dsp:sp>
    <dsp:sp modelId="{59C4A317-7A0B-45D1-AD5D-73AAA0D5553B}">
      <dsp:nvSpPr>
        <dsp:cNvPr id="0" name=""/>
        <dsp:cNvSpPr/>
      </dsp:nvSpPr>
      <dsp:spPr>
        <a:xfrm>
          <a:off x="6439802" y="2466677"/>
          <a:ext cx="1315773" cy="1315773"/>
        </a:xfrm>
        <a:prstGeom prst="leftCircularArrow">
          <a:avLst>
            <a:gd name="adj1" fmla="val 2693"/>
            <a:gd name="adj2" fmla="val 327835"/>
            <a:gd name="adj3" fmla="val 981543"/>
            <a:gd name="adj4" fmla="val 7902687"/>
            <a:gd name="adj5" fmla="val 31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1BD9B-6600-44E5-AE39-92AFC5A27DE9}">
      <dsp:nvSpPr>
        <dsp:cNvPr id="0" name=""/>
        <dsp:cNvSpPr/>
      </dsp:nvSpPr>
      <dsp:spPr>
        <a:xfrm>
          <a:off x="6163442" y="3171825"/>
          <a:ext cx="1044086" cy="41519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2022</a:t>
          </a:r>
          <a:endParaRPr lang="en-US" sz="2300" kern="1200" dirty="0"/>
        </a:p>
      </dsp:txBody>
      <dsp:txXfrm>
        <a:off x="6175603" y="3183986"/>
        <a:ext cx="1019764" cy="390876"/>
      </dsp:txXfrm>
    </dsp:sp>
    <dsp:sp modelId="{D04E7D15-583A-4F72-9629-83C84C460BC3}">
      <dsp:nvSpPr>
        <dsp:cNvPr id="0" name=""/>
        <dsp:cNvSpPr/>
      </dsp:nvSpPr>
      <dsp:spPr>
        <a:xfrm>
          <a:off x="7373220" y="1624616"/>
          <a:ext cx="1174597" cy="183767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kern="1200" dirty="0"/>
            <a:t>Comprehensive Updates of National, Regional, and Industry GDP Statistics</a:t>
          </a:r>
        </a:p>
      </dsp:txBody>
      <dsp:txXfrm>
        <a:off x="7407623" y="2052806"/>
        <a:ext cx="1105791" cy="1375079"/>
      </dsp:txXfrm>
    </dsp:sp>
    <dsp:sp modelId="{D728E555-B6DC-4518-B152-6663122475A0}">
      <dsp:nvSpPr>
        <dsp:cNvPr id="0" name=""/>
        <dsp:cNvSpPr/>
      </dsp:nvSpPr>
      <dsp:spPr>
        <a:xfrm>
          <a:off x="7638274" y="1396014"/>
          <a:ext cx="1044086" cy="41519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3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2023</a:t>
          </a:r>
        </a:p>
      </dsp:txBody>
      <dsp:txXfrm>
        <a:off x="7650435" y="1408175"/>
        <a:ext cx="1019764" cy="390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03624-6E1E-48A7-817B-341139246A08}">
      <dsp:nvSpPr>
        <dsp:cNvPr id="0" name=""/>
        <dsp:cNvSpPr/>
      </dsp:nvSpPr>
      <dsp:spPr>
        <a:xfrm>
          <a:off x="2975385" y="2542953"/>
          <a:ext cx="2237695" cy="2135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Integration</a:t>
          </a:r>
        </a:p>
      </dsp:txBody>
      <dsp:txXfrm>
        <a:off x="3303088" y="2855676"/>
        <a:ext cx="1582289" cy="1509963"/>
      </dsp:txXfrm>
    </dsp:sp>
    <dsp:sp modelId="{3ADC65B1-F721-4EFA-ACD9-75DDFF1D7C7E}">
      <dsp:nvSpPr>
        <dsp:cNvPr id="0" name=""/>
        <dsp:cNvSpPr/>
      </dsp:nvSpPr>
      <dsp:spPr>
        <a:xfrm rot="2114524">
          <a:off x="2706614" y="2522133"/>
          <a:ext cx="476277" cy="608591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EFE1C-E767-49AB-8425-D2A246A32BA9}">
      <dsp:nvSpPr>
        <dsp:cNvPr id="0" name=""/>
        <dsp:cNvSpPr/>
      </dsp:nvSpPr>
      <dsp:spPr>
        <a:xfrm>
          <a:off x="630973" y="1056699"/>
          <a:ext cx="2028638" cy="1622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Balanced Supply-Use framework</a:t>
          </a:r>
        </a:p>
      </dsp:txBody>
      <dsp:txXfrm>
        <a:off x="678506" y="1104232"/>
        <a:ext cx="1933572" cy="1527845"/>
      </dsp:txXfrm>
    </dsp:sp>
    <dsp:sp modelId="{9978D93B-6774-462B-B22B-A4ABA2799A7E}">
      <dsp:nvSpPr>
        <dsp:cNvPr id="0" name=""/>
        <dsp:cNvSpPr/>
      </dsp:nvSpPr>
      <dsp:spPr>
        <a:xfrm rot="5419126">
          <a:off x="3754162" y="1921893"/>
          <a:ext cx="395627" cy="390892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B4F76-BB1B-47A0-982C-111184DB13A2}">
      <dsp:nvSpPr>
        <dsp:cNvPr id="0" name=""/>
        <dsp:cNvSpPr/>
      </dsp:nvSpPr>
      <dsp:spPr>
        <a:xfrm>
          <a:off x="2916394" y="0"/>
          <a:ext cx="2408237" cy="1622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Three approaches to GDP inform each other</a:t>
          </a:r>
        </a:p>
      </dsp:txBody>
      <dsp:txXfrm>
        <a:off x="2963927" y="47533"/>
        <a:ext cx="2313171" cy="1527845"/>
      </dsp:txXfrm>
    </dsp:sp>
    <dsp:sp modelId="{66A71AB1-C982-4B81-88F7-8612375C1725}">
      <dsp:nvSpPr>
        <dsp:cNvPr id="0" name=""/>
        <dsp:cNvSpPr/>
      </dsp:nvSpPr>
      <dsp:spPr>
        <a:xfrm rot="8804391">
          <a:off x="5020766" y="2580812"/>
          <a:ext cx="486647" cy="608591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5EC48-D656-4EE3-8628-56677E6BFF02}">
      <dsp:nvSpPr>
        <dsp:cNvPr id="0" name=""/>
        <dsp:cNvSpPr/>
      </dsp:nvSpPr>
      <dsp:spPr>
        <a:xfrm>
          <a:off x="5577834" y="1058867"/>
          <a:ext cx="2028638" cy="1622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More information for users</a:t>
          </a:r>
        </a:p>
      </dsp:txBody>
      <dsp:txXfrm>
        <a:off x="5625367" y="1106400"/>
        <a:ext cx="1933572" cy="1527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8A046-EBA6-48B5-B67C-5BACCCE90233}">
      <dsp:nvSpPr>
        <dsp:cNvPr id="0" name=""/>
        <dsp:cNvSpPr/>
      </dsp:nvSpPr>
      <dsp:spPr>
        <a:xfrm>
          <a:off x="2618" y="230604"/>
          <a:ext cx="25533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 Tables</a:t>
          </a:r>
        </a:p>
      </dsp:txBody>
      <dsp:txXfrm>
        <a:off x="2618" y="230604"/>
        <a:ext cx="2553350" cy="489600"/>
      </dsp:txXfrm>
    </dsp:sp>
    <dsp:sp modelId="{D1BE46E2-E61C-4066-A2B3-259815043C67}">
      <dsp:nvSpPr>
        <dsp:cNvPr id="0" name=""/>
        <dsp:cNvSpPr/>
      </dsp:nvSpPr>
      <dsp:spPr>
        <a:xfrm>
          <a:off x="2618" y="720204"/>
          <a:ext cx="2553350" cy="3062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Contributions to percent change in PCE prices and quantities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“YAGO” tables for monthly and quarterly PCE prices and quantities</a:t>
          </a:r>
        </a:p>
      </dsp:txBody>
      <dsp:txXfrm>
        <a:off x="2618" y="720204"/>
        <a:ext cx="2553350" cy="3062390"/>
      </dsp:txXfrm>
    </dsp:sp>
    <dsp:sp modelId="{02CC7180-992F-46EB-9004-05FCC6C614A8}">
      <dsp:nvSpPr>
        <dsp:cNvPr id="0" name=""/>
        <dsp:cNvSpPr/>
      </dsp:nvSpPr>
      <dsp:spPr>
        <a:xfrm>
          <a:off x="2913438" y="230604"/>
          <a:ext cx="25533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 Series</a:t>
          </a:r>
        </a:p>
      </dsp:txBody>
      <dsp:txXfrm>
        <a:off x="2913438" y="230604"/>
        <a:ext cx="2553350" cy="489600"/>
      </dsp:txXfrm>
    </dsp:sp>
    <dsp:sp modelId="{5AA17D8B-E50C-4EF1-B8B2-918673189741}">
      <dsp:nvSpPr>
        <dsp:cNvPr id="0" name=""/>
        <dsp:cNvSpPr/>
      </dsp:nvSpPr>
      <dsp:spPr>
        <a:xfrm>
          <a:off x="2913438" y="720204"/>
          <a:ext cx="2553350" cy="3062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PCE excluding food, energy, housing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PCE services excluding energy, housing</a:t>
          </a:r>
        </a:p>
      </dsp:txBody>
      <dsp:txXfrm>
        <a:off x="2913438" y="720204"/>
        <a:ext cx="2553350" cy="3062390"/>
      </dsp:txXfrm>
    </dsp:sp>
    <dsp:sp modelId="{CC90C3CF-991D-4520-88FB-8038EB49BF6D}">
      <dsp:nvSpPr>
        <dsp:cNvPr id="0" name=""/>
        <dsp:cNvSpPr/>
      </dsp:nvSpPr>
      <dsp:spPr>
        <a:xfrm>
          <a:off x="5824258" y="230604"/>
          <a:ext cx="25533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Expanded Detail</a:t>
          </a:r>
        </a:p>
      </dsp:txBody>
      <dsp:txXfrm>
        <a:off x="5824258" y="230604"/>
        <a:ext cx="2553350" cy="489600"/>
      </dsp:txXfrm>
    </dsp:sp>
    <dsp:sp modelId="{C3D52D41-55BE-42C9-925F-3F86EBD77076}">
      <dsp:nvSpPr>
        <dsp:cNvPr id="0" name=""/>
        <dsp:cNvSpPr/>
      </dsp:nvSpPr>
      <dsp:spPr>
        <a:xfrm>
          <a:off x="5824258" y="720204"/>
          <a:ext cx="2553350" cy="3062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Monthly PCE tables aligned with quarterly &amp; annual tables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Foreign trade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Personal &amp; government spending on vehicles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Alternative electric structures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Investment by industry (Fixed Asset Accounts)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5824258" y="720204"/>
        <a:ext cx="2553350" cy="306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0.79338</cdr:x>
      <cdr:y>0.15994</cdr:y>
    </cdr:from>
    <cdr:to>
      <cdr:x>0.83796</cdr:x>
      <cdr:y>0.71149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8946C8-E020-4835-9280-3D4377A17EE6}"/>
            </a:ext>
          </a:extLst>
        </cdr:cNvPr>
        <cdr:cNvSpPr txBox="1"/>
      </cdr:nvSpPr>
      <cdr:spPr>
        <a:xfrm xmlns:a="http://schemas.openxmlformats.org/drawingml/2006/main">
          <a:off x="7628164" y="1016454"/>
          <a:ext cx="428624" cy="3505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0.60022</cdr:x>
      <cdr:y>0.03336</cdr:y>
    </cdr:from>
    <cdr:to>
      <cdr:x>0.65097</cdr:x>
      <cdr:y>0.87556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A167F14-9DC1-4513-A94A-5F7490C629B9}"/>
            </a:ext>
          </a:extLst>
        </cdr:cNvPr>
        <cdr:cNvSpPr txBox="1"/>
      </cdr:nvSpPr>
      <cdr:spPr>
        <a:xfrm xmlns:a="http://schemas.openxmlformats.org/drawingml/2006/main">
          <a:off x="5123724" y="148100"/>
          <a:ext cx="433187" cy="373890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0.76364</cdr:x>
      <cdr:y>0.32759</cdr:y>
    </cdr:from>
    <cdr:to>
      <cdr:x>0.97502</cdr:x>
      <cdr:y>0.36158</cdr:y>
    </cdr:to>
    <cdr:sp macro="" textlink="">
      <cdr:nvSpPr>
        <cdr:cNvPr id="2" name="TextBox 21">
          <a:extLst xmlns:a="http://schemas.openxmlformats.org/drawingml/2006/main">
            <a:ext uri="{FF2B5EF4-FFF2-40B4-BE49-F238E27FC236}">
              <a16:creationId xmlns:a16="http://schemas.microsoft.com/office/drawing/2014/main" id="{E75D1E7F-170B-460C-AAFB-F704ECC839C5}"/>
            </a:ext>
          </a:extLst>
        </cdr:cNvPr>
        <cdr:cNvSpPr txBox="1"/>
      </cdr:nvSpPr>
      <cdr:spPr>
        <a:xfrm xmlns:a="http://schemas.openxmlformats.org/drawingml/2006/main">
          <a:off x="6400799" y="1447800"/>
          <a:ext cx="1771787" cy="1502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6018"/>
              </a:solidFill>
              <a:effectLst/>
              <a:uLnTx/>
              <a:uFillTx/>
              <a:latin typeface="Gotham Book" pitchFamily="50" charset="0"/>
              <a:ea typeface="+mn-ea"/>
              <a:cs typeface="+mn-cs"/>
            </a:rPr>
            <a:t>Revised from 2.9 to 3.0</a:t>
          </a:r>
        </a:p>
      </cdr:txBody>
    </cdr:sp>
  </cdr:relSizeAnchor>
  <cdr:relSizeAnchor xmlns:cdr="http://schemas.openxmlformats.org/drawingml/2006/chartDrawing">
    <cdr:from>
      <cdr:x>0.23637</cdr:x>
      <cdr:y>0.01591</cdr:y>
    </cdr:from>
    <cdr:to>
      <cdr:x>0.27273</cdr:x>
      <cdr:y>0.01591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EAFF0DAA-E2A4-F7FD-16E6-A455DB8B8D06}"/>
            </a:ext>
          </a:extLst>
        </cdr:cNvPr>
        <cdr:cNvCxnSpPr/>
      </cdr:nvCxnSpPr>
      <cdr:spPr>
        <a:xfrm xmlns:a="http://schemas.openxmlformats.org/drawingml/2006/main">
          <a:off x="1981229" y="70322"/>
          <a:ext cx="304770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D8601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0.35712</cdr:x>
      <cdr:y>0.49487</cdr:y>
    </cdr:from>
    <cdr:to>
      <cdr:x>0.39349</cdr:x>
      <cdr:y>0.49487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A741BBFD-80A8-56F7-809D-5781C8CD260A}"/>
            </a:ext>
          </a:extLst>
        </cdr:cNvPr>
        <cdr:cNvCxnSpPr/>
      </cdr:nvCxnSpPr>
      <cdr:spPr>
        <a:xfrm xmlns:a="http://schemas.openxmlformats.org/drawingml/2006/main">
          <a:off x="2993387" y="2187121"/>
          <a:ext cx="30485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D8601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0.74431</cdr:x>
      <cdr:y>0.56897</cdr:y>
    </cdr:from>
    <cdr:to>
      <cdr:x>0.95569</cdr:x>
      <cdr:y>0.60296</cdr:y>
    </cdr:to>
    <cdr:sp macro="" textlink="">
      <cdr:nvSpPr>
        <cdr:cNvPr id="2" name="TextBox 21">
          <a:extLst xmlns:a="http://schemas.openxmlformats.org/drawingml/2006/main">
            <a:ext uri="{FF2B5EF4-FFF2-40B4-BE49-F238E27FC236}">
              <a16:creationId xmlns:a16="http://schemas.microsoft.com/office/drawing/2014/main" id="{E75D1E7F-170B-460C-AAFB-F704ECC839C5}"/>
            </a:ext>
          </a:extLst>
        </cdr:cNvPr>
        <cdr:cNvSpPr txBox="1"/>
      </cdr:nvSpPr>
      <cdr:spPr>
        <a:xfrm xmlns:a="http://schemas.openxmlformats.org/drawingml/2006/main">
          <a:off x="6451468" y="2514620"/>
          <a:ext cx="1832189" cy="1502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6018"/>
              </a:solidFill>
              <a:effectLst/>
              <a:uLnTx/>
              <a:uFillTx/>
              <a:latin typeface="Gotham Book" pitchFamily="50" charset="0"/>
              <a:ea typeface="+mn-ea"/>
              <a:cs typeface="+mn-cs"/>
            </a:rPr>
            <a:t>Revised from 2.3 to 2.5</a:t>
          </a:r>
        </a:p>
      </cdr:txBody>
    </cdr:sp>
  </cdr:relSizeAnchor>
  <cdr:relSizeAnchor xmlns:cdr="http://schemas.openxmlformats.org/drawingml/2006/chartDrawing">
    <cdr:from>
      <cdr:x>0.26099</cdr:x>
      <cdr:y>0.086</cdr:y>
    </cdr:from>
    <cdr:to>
      <cdr:x>0.2967</cdr:x>
      <cdr:y>0.086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EAFF0DAA-E2A4-F7FD-16E6-A455DB8B8D06}"/>
            </a:ext>
          </a:extLst>
        </cdr:cNvPr>
        <cdr:cNvCxnSpPr/>
      </cdr:nvCxnSpPr>
      <cdr:spPr>
        <a:xfrm xmlns:a="http://schemas.openxmlformats.org/drawingml/2006/main">
          <a:off x="2262225" y="380072"/>
          <a:ext cx="309525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D8601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0.32223</cdr:x>
      <cdr:y>0.80377</cdr:y>
    </cdr:from>
    <cdr:to>
      <cdr:x>0.35794</cdr:x>
      <cdr:y>0.80377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96CA4B77-B2CB-8FB3-B5D6-61BBC0E43B65}"/>
            </a:ext>
          </a:extLst>
        </cdr:cNvPr>
        <cdr:cNvCxnSpPr/>
      </cdr:nvCxnSpPr>
      <cdr:spPr>
        <a:xfrm xmlns:a="http://schemas.openxmlformats.org/drawingml/2006/main">
          <a:off x="2793014" y="3552349"/>
          <a:ext cx="309525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D8601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0.62455</cdr:x>
      <cdr:y>0.43434</cdr:y>
    </cdr:from>
    <cdr:to>
      <cdr:x>0.83593</cdr:x>
      <cdr:y>0.47845</cdr:y>
    </cdr:to>
    <cdr:sp macro="" textlink="">
      <cdr:nvSpPr>
        <cdr:cNvPr id="2" name="TextBox 21">
          <a:extLst xmlns:a="http://schemas.openxmlformats.org/drawingml/2006/main">
            <a:ext uri="{FF2B5EF4-FFF2-40B4-BE49-F238E27FC236}">
              <a16:creationId xmlns:a16="http://schemas.microsoft.com/office/drawing/2014/main" id="{E75D1E7F-170B-460C-AAFB-F704ECC839C5}"/>
            </a:ext>
          </a:extLst>
        </cdr:cNvPr>
        <cdr:cNvSpPr txBox="1"/>
      </cdr:nvSpPr>
      <cdr:spPr>
        <a:xfrm xmlns:a="http://schemas.openxmlformats.org/drawingml/2006/main">
          <a:off x="5377738" y="1919591"/>
          <a:ext cx="1820109" cy="1949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6018"/>
              </a:solidFill>
              <a:effectLst/>
              <a:uLnTx/>
              <a:uFillTx/>
              <a:latin typeface="Gotham Book" pitchFamily="50" charset="0"/>
              <a:ea typeface="+mn-ea"/>
              <a:cs typeface="+mn-cs"/>
            </a:rPr>
            <a:t>Revised from -2.8 to -2.2</a:t>
          </a:r>
        </a:p>
      </cdr:txBody>
    </cdr:sp>
  </cdr:relSizeAnchor>
  <cdr:relSizeAnchor xmlns:cdr="http://schemas.openxmlformats.org/drawingml/2006/chartDrawing">
    <cdr:from>
      <cdr:x>0.14286</cdr:x>
      <cdr:y>0.04515</cdr:y>
    </cdr:from>
    <cdr:to>
      <cdr:x>0.17826</cdr:x>
      <cdr:y>0.04515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CFD9F57B-B8D6-CCDD-1633-A52AE22914EB}"/>
            </a:ext>
          </a:extLst>
        </cdr:cNvPr>
        <cdr:cNvCxnSpPr/>
      </cdr:nvCxnSpPr>
      <cdr:spPr>
        <a:xfrm xmlns:a="http://schemas.openxmlformats.org/drawingml/2006/main">
          <a:off x="1230086" y="199538"/>
          <a:ext cx="304816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D8601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0.14286</cdr:x>
      <cdr:y>0.62284</cdr:y>
    </cdr:from>
    <cdr:to>
      <cdr:x>0.17826</cdr:x>
      <cdr:y>0.62284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77A02B1F-D11A-BF1C-DC04-24B9262B5A44}"/>
            </a:ext>
          </a:extLst>
        </cdr:cNvPr>
        <cdr:cNvCxnSpPr/>
      </cdr:nvCxnSpPr>
      <cdr:spPr>
        <a:xfrm xmlns:a="http://schemas.openxmlformats.org/drawingml/2006/main">
          <a:off x="1230086" y="2752725"/>
          <a:ext cx="304800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D8601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0.72447</cdr:x>
      <cdr:y>0.5</cdr:y>
    </cdr:from>
    <cdr:to>
      <cdr:x>0.93585</cdr:x>
      <cdr:y>0.55164</cdr:y>
    </cdr:to>
    <cdr:sp macro="" textlink="">
      <cdr:nvSpPr>
        <cdr:cNvPr id="2" name="TextBox 21">
          <a:extLst xmlns:a="http://schemas.openxmlformats.org/drawingml/2006/main">
            <a:ext uri="{FF2B5EF4-FFF2-40B4-BE49-F238E27FC236}">
              <a16:creationId xmlns:a16="http://schemas.microsoft.com/office/drawing/2014/main" id="{E75D1E7F-170B-460C-AAFB-F704ECC839C5}"/>
            </a:ext>
          </a:extLst>
        </cdr:cNvPr>
        <cdr:cNvSpPr txBox="1"/>
      </cdr:nvSpPr>
      <cdr:spPr>
        <a:xfrm xmlns:a="http://schemas.openxmlformats.org/drawingml/2006/main">
          <a:off x="6072466" y="2209800"/>
          <a:ext cx="1771787" cy="2282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6018"/>
              </a:solidFill>
              <a:effectLst/>
              <a:uLnTx/>
              <a:uFillTx/>
              <a:latin typeface="Gotham Book" pitchFamily="50" charset="0"/>
              <a:ea typeface="+mn-ea"/>
              <a:cs typeface="+mn-cs"/>
            </a:rPr>
            <a:t>Revised from 5.9 to 5.8</a:t>
          </a:r>
        </a:p>
      </cdr:txBody>
    </cdr:sp>
  </cdr:relSizeAnchor>
  <cdr:relSizeAnchor xmlns:cdr="http://schemas.openxmlformats.org/drawingml/2006/chartDrawing">
    <cdr:from>
      <cdr:x>0.28535</cdr:x>
      <cdr:y>0.11843</cdr:y>
    </cdr:from>
    <cdr:to>
      <cdr:x>0.32075</cdr:x>
      <cdr:y>0.11843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0B3CFA5-40F0-2155-C56F-66501086B513}"/>
            </a:ext>
          </a:extLst>
        </cdr:cNvPr>
        <cdr:cNvCxnSpPr/>
      </cdr:nvCxnSpPr>
      <cdr:spPr>
        <a:xfrm xmlns:a="http://schemas.openxmlformats.org/drawingml/2006/main">
          <a:off x="2500536" y="523407"/>
          <a:ext cx="310210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D8601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0.09551</cdr:x>
      <cdr:y>0.48039</cdr:y>
    </cdr:from>
    <cdr:to>
      <cdr:x>0.13091</cdr:x>
      <cdr:y>0.48039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D65E53B6-DF4F-384E-5B3B-F93C6E61F732}"/>
            </a:ext>
          </a:extLst>
        </cdr:cNvPr>
        <cdr:cNvCxnSpPr/>
      </cdr:nvCxnSpPr>
      <cdr:spPr>
        <a:xfrm xmlns:a="http://schemas.openxmlformats.org/drawingml/2006/main">
          <a:off x="836945" y="2123119"/>
          <a:ext cx="310210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D8601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0.72447</cdr:x>
      <cdr:y>0.36235</cdr:y>
    </cdr:from>
    <cdr:to>
      <cdr:x>0.93585</cdr:x>
      <cdr:y>0.3987</cdr:y>
    </cdr:to>
    <cdr:sp macro="" textlink="">
      <cdr:nvSpPr>
        <cdr:cNvPr id="2" name="TextBox 21">
          <a:extLst xmlns:a="http://schemas.openxmlformats.org/drawingml/2006/main">
            <a:ext uri="{FF2B5EF4-FFF2-40B4-BE49-F238E27FC236}">
              <a16:creationId xmlns:a16="http://schemas.microsoft.com/office/drawing/2014/main" id="{E75D1E7F-170B-460C-AAFB-F704ECC839C5}"/>
            </a:ext>
          </a:extLst>
        </cdr:cNvPr>
        <cdr:cNvSpPr txBox="1"/>
      </cdr:nvSpPr>
      <cdr:spPr>
        <a:xfrm xmlns:a="http://schemas.openxmlformats.org/drawingml/2006/main">
          <a:off x="6072466" y="1600201"/>
          <a:ext cx="1771787" cy="1605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6018"/>
              </a:solidFill>
              <a:effectLst/>
              <a:uLnTx/>
              <a:uFillTx/>
              <a:latin typeface="Gotham Book" pitchFamily="50" charset="0"/>
              <a:ea typeface="+mn-ea"/>
              <a:cs typeface="+mn-cs"/>
            </a:rPr>
            <a:t>Revised from 2.0 to 1.9</a:t>
          </a:r>
        </a:p>
      </cdr:txBody>
    </cdr:sp>
  </cdr:relSizeAnchor>
  <cdr:relSizeAnchor xmlns:cdr="http://schemas.openxmlformats.org/drawingml/2006/chartDrawing">
    <cdr:from>
      <cdr:x>0.31801</cdr:x>
      <cdr:y>0.11658</cdr:y>
    </cdr:from>
    <cdr:to>
      <cdr:x>0.35437</cdr:x>
      <cdr:y>0.11658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D427890-4ABD-6030-3FE7-C18C9A188CE3}"/>
            </a:ext>
          </a:extLst>
        </cdr:cNvPr>
        <cdr:cNvCxnSpPr/>
      </cdr:nvCxnSpPr>
      <cdr:spPr>
        <a:xfrm xmlns:a="http://schemas.openxmlformats.org/drawingml/2006/main">
          <a:off x="2720042" y="514833"/>
          <a:ext cx="31100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D8601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0.2418</cdr:x>
      <cdr:y>0.22886</cdr:y>
    </cdr:from>
    <cdr:to>
      <cdr:x>0.27816</cdr:x>
      <cdr:y>0.22886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EF0ABDAA-F2ED-79F4-2CF6-265215A7BE1E}"/>
            </a:ext>
          </a:extLst>
        </cdr:cNvPr>
        <cdr:cNvCxnSpPr/>
      </cdr:nvCxnSpPr>
      <cdr:spPr>
        <a:xfrm xmlns:a="http://schemas.openxmlformats.org/drawingml/2006/main">
          <a:off x="2068193" y="1010684"/>
          <a:ext cx="31100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D8601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0.3543</cdr:x>
      <cdr:y>0.34749</cdr:y>
    </cdr:from>
    <cdr:to>
      <cdr:x>0.39066</cdr:x>
      <cdr:y>0.34749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399CA8C9-B759-F05E-86B7-A436D5775660}"/>
            </a:ext>
          </a:extLst>
        </cdr:cNvPr>
        <cdr:cNvCxnSpPr/>
      </cdr:nvCxnSpPr>
      <cdr:spPr>
        <a:xfrm xmlns:a="http://schemas.openxmlformats.org/drawingml/2006/main">
          <a:off x="3030493" y="1534561"/>
          <a:ext cx="31100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D8601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0.24771</cdr:x>
      <cdr:y>0.04839</cdr:y>
    </cdr:from>
    <cdr:to>
      <cdr:x>0.24771</cdr:x>
      <cdr:y>0.77419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E022E0C-99E1-9AFA-6502-311EF2FA47A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057400" y="228600"/>
          <a:ext cx="0" cy="3429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0.39886</cdr:x>
      <cdr:y>0.04839</cdr:y>
    </cdr:from>
    <cdr:to>
      <cdr:x>0.39886</cdr:x>
      <cdr:y>0.77419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D427FBE7-69A0-ABE9-F175-C2DEB6A9DDD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312852" y="228631"/>
          <a:ext cx="0" cy="342896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0.55046</cdr:x>
      <cdr:y>0.04839</cdr:y>
    </cdr:from>
    <cdr:to>
      <cdr:x>0.55046</cdr:x>
      <cdr:y>0.77419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DBAB930E-123B-C44D-DDE4-14D506983CD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572000" y="228600"/>
          <a:ext cx="0" cy="3429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0.69834</cdr:x>
      <cdr:y>0.04839</cdr:y>
    </cdr:from>
    <cdr:to>
      <cdr:x>0.69834</cdr:x>
      <cdr:y>0.77419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72575A90-260B-75E8-CFBF-580D7821360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800272" y="228631"/>
          <a:ext cx="0" cy="342896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0.85103</cdr:x>
      <cdr:y>0.04839</cdr:y>
    </cdr:from>
    <cdr:to>
      <cdr:x>0.85103</cdr:x>
      <cdr:y>0.77419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BBF5C59B-DAE7-B33E-D1A5-F290055CDF6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7068485" y="228631"/>
          <a:ext cx="0" cy="342896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056314-1C22-2CE5-8B99-139F76F0F1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456DF-7684-EC07-9A91-18E2E4E0E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4852A-0E5E-4827-B8A0-3712A0EEB86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F95D4-20CA-8BD3-BC81-8A4518B1A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86A4C-FDE0-4EA1-8749-20A5293471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5BEE6-067E-40F7-8CBD-72D040DD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23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66D8-D586-6B46-ABB6-773E4FC7525F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B353C-816D-A442-BDDB-FEC34ABC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55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9758C96B-5C52-4EB6-8070-8804615046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4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7008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</a:t>
            </a:r>
            <a:r>
              <a:rPr lang="en-US" dirty="0" err="1"/>
              <a:t>RealGDP</a:t>
            </a:r>
            <a:r>
              <a:rPr lang="en-US" dirty="0"/>
              <a:t> – </a:t>
            </a:r>
            <a:r>
              <a:rPr lang="en-US" b="1" dirty="0"/>
              <a:t>AVOIDING 2020</a:t>
            </a:r>
          </a:p>
        </p:txBody>
      </p:sp>
    </p:spTree>
    <p:extLst>
      <p:ext uri="{BB962C8B-B14F-4D97-AF65-F5344CB8AC3E}">
        <p14:creationId xmlns:p14="http://schemas.microsoft.com/office/powerpoint/2010/main" val="350045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</a:t>
            </a:r>
            <a:r>
              <a:rPr lang="en-US" dirty="0" err="1"/>
              <a:t>RealGDP</a:t>
            </a:r>
            <a:r>
              <a:rPr lang="en-US" dirty="0"/>
              <a:t> </a:t>
            </a:r>
            <a:r>
              <a:rPr lang="en-US" b="1" dirty="0"/>
              <a:t>AVOIDING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76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</a:t>
            </a:r>
            <a:r>
              <a:rPr lang="en-US" dirty="0" err="1"/>
              <a:t>PCEless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95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</a:t>
            </a:r>
            <a:r>
              <a:rPr lang="en-US" dirty="0" err="1"/>
              <a:t>PerInt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75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</a:t>
            </a:r>
            <a:r>
              <a:rPr lang="en-US" dirty="0" err="1"/>
              <a:t>PerInt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97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</a:t>
            </a:r>
            <a:r>
              <a:rPr lang="en-US" dirty="0" err="1"/>
              <a:t>PerInt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1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</a:t>
            </a:r>
            <a:r>
              <a:rPr lang="en-US" dirty="0" err="1"/>
              <a:t>PerInt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56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</a:t>
            </a:r>
            <a:r>
              <a:rPr lang="en-US" dirty="0" err="1"/>
              <a:t>PerInt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07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Tab name: </a:t>
            </a:r>
            <a:r>
              <a:rPr lang="en-US" b="1" dirty="0" err="1"/>
              <a:t>NatInc</a:t>
            </a:r>
            <a:r>
              <a:rPr lang="en-US" b="1" dirty="0"/>
              <a:t>.  NOTE – SELECT COMPONENTS TO INCLUDE AND FORMAT ACCORDINGLY</a:t>
            </a:r>
          </a:p>
        </p:txBody>
      </p:sp>
    </p:spTree>
    <p:extLst>
      <p:ext uri="{BB962C8B-B14F-4D97-AF65-F5344CB8AC3E}">
        <p14:creationId xmlns:p14="http://schemas.microsoft.com/office/powerpoint/2010/main" val="145245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01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</a:t>
            </a:r>
            <a:r>
              <a:rPr lang="en-US" dirty="0" err="1"/>
              <a:t>PerIncComps</a:t>
            </a:r>
            <a:r>
              <a:rPr lang="en-US" dirty="0"/>
              <a:t> </a:t>
            </a:r>
            <a:r>
              <a:rPr lang="en-US" b="1" dirty="0"/>
              <a:t>NOTE SELECT COMPONENTS AND UPDATE FORMATTING ACCORDINGLY – NOTE LEGEND DOESN’T AUTO-UPDATE</a:t>
            </a:r>
          </a:p>
        </p:txBody>
      </p:sp>
    </p:spTree>
    <p:extLst>
      <p:ext uri="{BB962C8B-B14F-4D97-AF65-F5344CB8AC3E}">
        <p14:creationId xmlns:p14="http://schemas.microsoft.com/office/powerpoint/2010/main" val="363717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alt-personal-saving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32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 name: Compare-Saving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15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Tab: </a:t>
            </a:r>
            <a:r>
              <a:rPr lang="en-US" dirty="0" err="1"/>
              <a:t>AnnualDiscrepancy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 name: </a:t>
            </a:r>
            <a:r>
              <a:rPr lang="en-US" dirty="0" err="1"/>
              <a:t>RealGDP</a:t>
            </a:r>
            <a:r>
              <a:rPr lang="en-US" dirty="0"/>
              <a:t>-</a:t>
            </a:r>
            <a:r>
              <a:rPr lang="en-US" dirty="0" err="1"/>
              <a:t>Lvl</a:t>
            </a:r>
            <a:r>
              <a:rPr lang="en-US" dirty="0"/>
              <a:t>-%</a:t>
            </a:r>
            <a:r>
              <a:rPr lang="en-US" dirty="0" err="1"/>
              <a:t>Chg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1.1.1, 1.1.6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4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Cycle</a:t>
            </a:r>
          </a:p>
          <a:p>
            <a:r>
              <a:rPr lang="en-US" dirty="0"/>
              <a:t>Table 1.1.6 – review option, average annual rate of change from specified period</a:t>
            </a:r>
          </a:p>
        </p:txBody>
      </p:sp>
    </p:spTree>
    <p:extLst>
      <p:ext uri="{BB962C8B-B14F-4D97-AF65-F5344CB8AC3E}">
        <p14:creationId xmlns:p14="http://schemas.microsoft.com/office/powerpoint/2010/main" val="394883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name: </a:t>
            </a:r>
            <a:r>
              <a:rPr lang="en-US" dirty="0" err="1"/>
              <a:t>TGDPGrowth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1.1.1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2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Contributions to Percent Change in Real GDP by Industry Group, pub and rev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Industry_Summary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 Template-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AUGraphs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5816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Alternative: GDP and GDI and discrepancy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B353C-816D-A442-BDDB-FEC34ABCC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08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1722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648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620000" cy="533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599"/>
            <a:ext cx="76200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55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9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4"/>
            <a:ext cx="6400800" cy="685799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399"/>
            <a:ext cx="64008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904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14603"/>
            <a:ext cx="8382000" cy="1828801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4191000" cy="10668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79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40479"/>
            <a:ext cx="685800" cy="381001"/>
          </a:xfrm>
        </p:spPr>
        <p:txBody>
          <a:bodyPr/>
          <a:lstStyle>
            <a:lvl1pPr>
              <a:defRPr>
                <a:solidFill>
                  <a:srgbClr val="D86018"/>
                </a:solidFill>
              </a:defRPr>
            </a:lvl1pPr>
          </a:lstStyle>
          <a:p>
            <a:r>
              <a:rPr lang="en-US" dirty="0"/>
              <a:t> Page</a:t>
            </a:r>
            <a:fld id="{2F2C37F8-DB9F-4D58-B490-F5ECA928C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CEA9CFB-EA75-02F0-3524-3657A2CD1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65599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58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811AFB3-13AC-1659-6000-36AEBBF79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65599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1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5"/>
            <a:ext cx="4040188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371600"/>
            <a:ext cx="4041775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057405"/>
            <a:ext cx="4041775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E74D99F-423D-FBD8-E8CD-828CC7C95A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81000" y="6465599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49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1B1D2412-553C-F092-EDDA-85336378F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65599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9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iefingSlide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228600"/>
            <a:ext cx="6956589" cy="914400"/>
          </a:xfrm>
          <a:prstGeom prst="rect">
            <a:avLst/>
          </a:prstGeom>
        </p:spPr>
        <p:txBody>
          <a:bodyPr anchor="ctr"/>
          <a:lstStyle>
            <a:lvl1pPr>
              <a:defRPr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69EBA05-70A3-8177-12F1-CB435C7E0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772" y="6477000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90799"/>
            <a:ext cx="8382000" cy="18288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5638800" cy="9906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78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lease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88" y="0"/>
            <a:ext cx="6956589" cy="1066800"/>
          </a:xfrm>
          <a:prstGeom prst="rect">
            <a:avLst/>
          </a:prstGeom>
        </p:spPr>
        <p:txBody>
          <a:bodyPr anchor="ctr"/>
          <a:lstStyle>
            <a:lvl1pPr>
              <a:defRPr b="1" i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095C0C1-EB9E-CFB7-5C33-58F3B1000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65599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9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efingSlide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228600"/>
            <a:ext cx="6956589" cy="914400"/>
          </a:xfrm>
          <a:prstGeom prst="rect">
            <a:avLst/>
          </a:prstGeom>
        </p:spPr>
        <p:txBody>
          <a:bodyPr anchor="ctr"/>
          <a:lstStyle>
            <a:lvl1pPr>
              <a:defRPr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69EBA05-70A3-8177-12F1-CB435C7E0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772" y="6248400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4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228600"/>
            <a:ext cx="6956589" cy="914400"/>
          </a:xfrm>
          <a:prstGeom prst="rect">
            <a:avLst/>
          </a:prstGeom>
        </p:spPr>
        <p:txBody>
          <a:bodyPr anchor="ctr"/>
          <a:lstStyle>
            <a:lvl1pPr>
              <a:defRPr b="1" i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3028C0C-8828-906E-AE0E-A6AAA816B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65599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9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4444-DE2D-4FC5-BD8A-6B202A4D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14D782B3-47A7-31A4-9BD7-325DC149C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65599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1A052E1E-18CE-7B92-6F58-D8C02CFF8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65599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3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4444-DE2D-4FC5-BD8A-6B202A4D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66F198A-46D5-48BD-8686-14AC21848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385" y="6477000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800" i="1">
                <a:solidFill>
                  <a:srgbClr val="D86018"/>
                </a:solidFill>
                <a:latin typeface="HomepageBaukasten Book" pitchFamily="50" charset="0"/>
              </a:rPr>
              <a:t>2023 Comprehensive Update of the National Economic Accounts    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3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Comprehensive Update of the National Economic Accounts    Embargoed materials until 8:30 a.m. EDT, Thursday, September 28,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6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34200" cy="9144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4807C23-5C0A-4D0C-B85A-B8CEFD04F50C}"/>
              </a:ext>
            </a:extLst>
          </p:cNvPr>
          <p:cNvSpPr txBox="1">
            <a:spLocks/>
          </p:cNvSpPr>
          <p:nvPr/>
        </p:nvSpPr>
        <p:spPr>
          <a:xfrm>
            <a:off x="7848600" y="6542963"/>
            <a:ext cx="99060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b="0" baseline="0" dirty="0">
                <a:solidFill>
                  <a:srgbClr val="D86018"/>
                </a:solidFill>
                <a:latin typeface="HomepageBaukasten Book" pitchFamily="50" charset="0"/>
              </a:rPr>
              <a:t>Page </a:t>
            </a:r>
            <a:fld id="{2F2C37F8-DB9F-4D58-B490-F5ECA928CAA2}" type="slidenum">
              <a:rPr lang="en-US" sz="1100" b="0" baseline="0" smtClean="0">
                <a:solidFill>
                  <a:srgbClr val="D86018"/>
                </a:solidFill>
                <a:latin typeface="HomepageBaukasten Book" pitchFamily="50" charset="0"/>
              </a:rPr>
              <a:pPr>
                <a:defRPr/>
              </a:pPr>
              <a:t>‹#›</a:t>
            </a:fld>
            <a:endParaRPr lang="en-US" sz="1100" b="0" baseline="0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F3019CB-4BA7-4689-8584-C4C7EDB2C771}"/>
              </a:ext>
            </a:extLst>
          </p:cNvPr>
          <p:cNvSpPr txBox="1">
            <a:spLocks/>
          </p:cNvSpPr>
          <p:nvPr/>
        </p:nvSpPr>
        <p:spPr>
          <a:xfrm>
            <a:off x="7848600" y="6542963"/>
            <a:ext cx="99060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b="0" baseline="0" dirty="0">
                <a:solidFill>
                  <a:srgbClr val="D86018"/>
                </a:solidFill>
                <a:latin typeface="HomepageBaukasten Book" pitchFamily="50" charset="0"/>
              </a:rPr>
              <a:t>Page </a:t>
            </a:r>
            <a:fld id="{2F2C37F8-DB9F-4D58-B490-F5ECA928CAA2}" type="slidenum">
              <a:rPr lang="en-US" sz="1100" b="0" baseline="0" smtClean="0">
                <a:solidFill>
                  <a:srgbClr val="D86018"/>
                </a:solidFill>
                <a:latin typeface="HomepageBaukasten Book" pitchFamily="50" charset="0"/>
              </a:rPr>
              <a:pPr>
                <a:defRPr/>
              </a:pPr>
              <a:t>‹#›</a:t>
            </a:fld>
            <a:endParaRPr lang="en-US" sz="1100" b="0" baseline="0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BDEE0A3-3E01-4817-B1EC-3C82B14DFDB8}"/>
              </a:ext>
            </a:extLst>
          </p:cNvPr>
          <p:cNvSpPr txBox="1">
            <a:spLocks/>
          </p:cNvSpPr>
          <p:nvPr userDrawn="1"/>
        </p:nvSpPr>
        <p:spPr>
          <a:xfrm>
            <a:off x="7848600" y="6542963"/>
            <a:ext cx="99060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b="0" baseline="0" dirty="0">
                <a:solidFill>
                  <a:srgbClr val="D86018"/>
                </a:solidFill>
                <a:latin typeface="HomepageBaukasten Book" pitchFamily="50" charset="0"/>
              </a:rPr>
              <a:t>Page </a:t>
            </a:r>
            <a:fld id="{2F2C37F8-DB9F-4D58-B490-F5ECA928CAA2}" type="slidenum">
              <a:rPr lang="en-US" sz="1100" b="0" baseline="0" smtClean="0">
                <a:solidFill>
                  <a:srgbClr val="D86018"/>
                </a:solidFill>
                <a:latin typeface="HomepageBaukasten Book" pitchFamily="50" charset="0"/>
              </a:rPr>
              <a:pPr>
                <a:defRPr/>
              </a:pPr>
              <a:t>‹#›</a:t>
            </a:fld>
            <a:endParaRPr lang="en-US" sz="1100" b="0" baseline="0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51DD8A6-AC6C-05E9-F612-6CC1BB23A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65599"/>
            <a:ext cx="6629400" cy="501649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1" r:id="rId5"/>
    <p:sldLayoutId id="2147483816" r:id="rId6"/>
    <p:sldLayoutId id="2147483817" r:id="rId7"/>
    <p:sldLayoutId id="2147483834" r:id="rId8"/>
    <p:sldLayoutId id="2147483835" r:id="rId9"/>
    <p:sldLayoutId id="2147483836" r:id="rId10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2641" indent="-166688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15504" algn="l" defTabSz="685800" rtl="0" eaLnBrk="1" latinLnBrk="0" hangingPunct="1">
        <a:spcBef>
          <a:spcPts val="225"/>
        </a:spcBef>
        <a:spcAft>
          <a:spcPts val="450"/>
        </a:spcAft>
        <a:buSzPct val="75000"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685800" rtl="0" eaLnBrk="1" latinLnBrk="0" hangingPunct="1">
        <a:spcBef>
          <a:spcPts val="225"/>
        </a:spcBef>
        <a:spcAft>
          <a:spcPts val="450"/>
        </a:spcAft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450"/>
        </a:spcAft>
        <a:buSzPct val="65000"/>
        <a:buFont typeface="Wingdings" panose="05000000000000000000" pitchFamily="2" charset="2"/>
        <a:buChar char="q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4272" userDrawn="1">
          <p15:clr>
            <a:srgbClr val="F26B43"/>
          </p15:clr>
        </p15:guide>
        <p15:guide id="6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34200" cy="9144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40479"/>
            <a:ext cx="533400" cy="381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37F8-DB9F-4D58-B490-F5ECA928C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8A1E2FB-E16F-356C-E805-57F6B87B7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77001"/>
            <a:ext cx="6629400" cy="381000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/>
            </a:lvl1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Embargoed materials until 8:30 a.m. EDT,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3" r:id="rId4"/>
    <p:sldLayoutId id="2147483824" r:id="rId5"/>
    <p:sldLayoutId id="2147483825" r:id="rId6"/>
    <p:sldLayoutId id="2147483826" r:id="rId7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28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2641" indent="-166688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15504" algn="l" defTabSz="685800" rtl="0" eaLnBrk="1" latinLnBrk="0" hangingPunct="1">
        <a:spcBef>
          <a:spcPts val="225"/>
        </a:spcBef>
        <a:spcAft>
          <a:spcPts val="450"/>
        </a:spcAft>
        <a:buSzPct val="75000"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685800" rtl="0" eaLnBrk="1" latinLnBrk="0" hangingPunct="1">
        <a:spcBef>
          <a:spcPts val="225"/>
        </a:spcBef>
        <a:spcAft>
          <a:spcPts val="450"/>
        </a:spcAft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450"/>
        </a:spcAft>
        <a:buSzPct val="65000"/>
        <a:buFont typeface="Wingdings" panose="05000000000000000000" pitchFamily="2" charset="2"/>
        <a:buChar char="q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F749-D54B-4536-907E-20AE098AA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HomepageBaukasten Bold" pitchFamily="50" charset="0"/>
              </a:rPr>
              <a:t>Results of the</a:t>
            </a:r>
            <a:br>
              <a:rPr lang="en-US" b="0" dirty="0">
                <a:latin typeface="HomepageBaukasten Bold" pitchFamily="50" charset="0"/>
              </a:rPr>
            </a:br>
            <a:r>
              <a:rPr lang="en-US" b="0" dirty="0">
                <a:latin typeface="HomepageBaukasten Bold" pitchFamily="50" charset="0"/>
              </a:rPr>
              <a:t>2023 Comprehensive Update of the </a:t>
            </a:r>
            <a:br>
              <a:rPr lang="en-US" b="0" dirty="0">
                <a:latin typeface="HomepageBaukasten Bold" pitchFamily="50" charset="0"/>
              </a:rPr>
            </a:br>
            <a:r>
              <a:rPr lang="en-US" b="0" dirty="0">
                <a:latin typeface="HomepageBaukasten Bold" pitchFamily="50" charset="0"/>
              </a:rPr>
              <a:t>National Economic Accounts</a:t>
            </a:r>
            <a:br>
              <a:rPr lang="en-US" dirty="0"/>
            </a:br>
            <a:br>
              <a:rPr lang="en-US" dirty="0"/>
            </a:br>
            <a:r>
              <a:rPr lang="en-US" sz="2200" b="0" dirty="0">
                <a:latin typeface="HomepageBaukasten Book" pitchFamily="50" charset="0"/>
              </a:rPr>
              <a:t>Friday, October 13, 2023</a:t>
            </a:r>
            <a:br>
              <a:rPr lang="en-US" b="0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C557F4-6A13-481B-9654-5A314CF8B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i="1" dirty="0">
                <a:solidFill>
                  <a:schemeClr val="accent3"/>
                </a:solidFill>
              </a:rPr>
              <a:t>Released Thursday, September 28, 2023</a:t>
            </a:r>
          </a:p>
        </p:txBody>
      </p:sp>
    </p:spTree>
    <p:extLst>
      <p:ext uri="{BB962C8B-B14F-4D97-AF65-F5344CB8AC3E}">
        <p14:creationId xmlns:p14="http://schemas.microsoft.com/office/powerpoint/2010/main" val="44800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F83C-B97F-406B-9C35-1ABA4181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and revised source data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777453-F072-4040-9252-8F6DF345AC5B}"/>
              </a:ext>
            </a:extLst>
          </p:cNvPr>
          <p:cNvSpPr/>
          <p:nvPr/>
        </p:nvSpPr>
        <p:spPr>
          <a:xfrm>
            <a:off x="381000" y="1143000"/>
            <a:ext cx="2286000" cy="2895600"/>
          </a:xfrm>
          <a:prstGeom prst="roundRect">
            <a:avLst>
              <a:gd name="adj" fmla="val 7576"/>
            </a:avLst>
          </a:prstGeom>
          <a:solidFill>
            <a:srgbClr val="D5E3F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Quarterly Census of Employment and Wages</a:t>
            </a:r>
          </a:p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Occupational Employment Statistics </a:t>
            </a:r>
          </a:p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Producer Price Index</a:t>
            </a:r>
          </a:p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Price Index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53929C-AC4B-48E9-BD83-DFD0ED8EB830}"/>
              </a:ext>
            </a:extLst>
          </p:cNvPr>
          <p:cNvSpPr/>
          <p:nvPr/>
        </p:nvSpPr>
        <p:spPr>
          <a:xfrm>
            <a:off x="381000" y="4222121"/>
            <a:ext cx="2286000" cy="1797679"/>
          </a:xfrm>
          <a:prstGeom prst="roundRect">
            <a:avLst>
              <a:gd name="adj" fmla="val 7576"/>
            </a:avLst>
          </a:prstGeom>
          <a:solidFill>
            <a:srgbClr val="D5E3F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      </a:t>
            </a: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supply-use         tables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transactions accounts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7E2192-D991-4E66-A0DF-4006E0269AB0}"/>
              </a:ext>
            </a:extLst>
          </p:cNvPr>
          <p:cNvSpPr/>
          <p:nvPr/>
        </p:nvSpPr>
        <p:spPr>
          <a:xfrm>
            <a:off x="3132786" y="1143000"/>
            <a:ext cx="5638800" cy="2895600"/>
          </a:xfrm>
          <a:prstGeom prst="roundRect">
            <a:avLst>
              <a:gd name="adj" fmla="val 7576"/>
            </a:avLst>
          </a:prstGeom>
          <a:solidFill>
            <a:srgbClr val="D5E3F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371600" indent="-2349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2017 Economic Census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Community Survey</a:t>
            </a: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Capital Expenditures Survey</a:t>
            </a: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Retail Trade Survey</a:t>
            </a: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Survey of Manufactures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Survey of State and Local Government Finances</a:t>
            </a: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Wholesale Trade Survey</a:t>
            </a: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of Construction Put in Place Survey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Annual Survey</a:t>
            </a: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Quarterly Services Survey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275A75-8741-4845-95D0-6B1AFB935B6D}"/>
              </a:ext>
            </a:extLst>
          </p:cNvPr>
          <p:cNvSpPr/>
          <p:nvPr/>
        </p:nvSpPr>
        <p:spPr>
          <a:xfrm>
            <a:off x="3132786" y="4222121"/>
            <a:ext cx="5638800" cy="1797679"/>
          </a:xfrm>
          <a:prstGeom prst="roundRect">
            <a:avLst>
              <a:gd name="adj" fmla="val 7576"/>
            </a:avLst>
          </a:prstGeom>
          <a:solidFill>
            <a:srgbClr val="D5E3F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 Management and Budget: Federal budget</a:t>
            </a: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Revenue Service: Tax returns for corporations, sole proprietorships, and partnerships</a:t>
            </a: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Federal Reserve Board: FAUS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Agriculture: Farm statistics</a:t>
            </a:r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F40483F-9CB2-4F54-9FE9-57601E876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86" y="2819399"/>
            <a:ext cx="2783813" cy="278381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7A132-8281-753E-18E4-9B35AB715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6629400" cy="457200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3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F83C-B97F-406B-9C35-1ABA4181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89E1B-D2C2-4CCB-868C-9CB16751CB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2772" y="1674845"/>
            <a:ext cx="8380228" cy="4954555"/>
          </a:xfrm>
        </p:spPr>
        <p:txBody>
          <a:bodyPr>
            <a:normAutofit/>
          </a:bodyPr>
          <a:lstStyle/>
          <a:p>
            <a:pPr lvl="1"/>
            <a:endParaRPr lang="en-US" sz="1000" dirty="0"/>
          </a:p>
          <a:p>
            <a:r>
              <a:rPr lang="en-US" dirty="0"/>
              <a:t>Improved treatment of regulated investment companies (RICs) and real estate investment trusts (REITs)</a:t>
            </a:r>
          </a:p>
          <a:p>
            <a:endParaRPr lang="en-US" sz="1100" dirty="0"/>
          </a:p>
          <a:p>
            <a:r>
              <a:rPr lang="en-US" dirty="0"/>
              <a:t>Improved price measures</a:t>
            </a:r>
          </a:p>
          <a:p>
            <a:endParaRPr lang="en-US" sz="1100" dirty="0"/>
          </a:p>
          <a:p>
            <a:r>
              <a:rPr lang="en-US" dirty="0"/>
              <a:t>Improved measures of industries’ use of FISIM</a:t>
            </a:r>
          </a:p>
          <a:p>
            <a:endParaRPr lang="en-US" sz="1100" dirty="0"/>
          </a:p>
          <a:p>
            <a:r>
              <a:rPr lang="en-US" dirty="0"/>
              <a:t>Improved measures of investment in own-account software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5E14F-E692-ACB7-32A0-2194A69F4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772" y="6400800"/>
            <a:ext cx="6629400" cy="479424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8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F83C-B97F-406B-9C35-1ABA4181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89E1B-D2C2-4CCB-868C-9CB16751CB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990600"/>
            <a:ext cx="8380228" cy="5181600"/>
          </a:xfrm>
        </p:spPr>
        <p:txBody>
          <a:bodyPr>
            <a:normAutofit/>
          </a:bodyPr>
          <a:lstStyle/>
          <a:p>
            <a:pPr lvl="1"/>
            <a:endParaRPr lang="en-US" sz="1000" dirty="0"/>
          </a:p>
          <a:p>
            <a:pPr lvl="1"/>
            <a:endParaRPr lang="en-US" b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5E14F-E692-ACB7-32A0-2194A69F4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772" y="6400800"/>
            <a:ext cx="6629400" cy="479424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02B003-E33F-D0FD-2004-D102C3F3C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444792"/>
              </p:ext>
            </p:extLst>
          </p:nvPr>
        </p:nvGraphicFramePr>
        <p:xfrm>
          <a:off x="381001" y="1447800"/>
          <a:ext cx="8380228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87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3AA9-6C71-4B13-A704-0963AEB2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Real GDP</a:t>
            </a:r>
            <a:br>
              <a:rPr lang="en-US" b="1" dirty="0"/>
            </a:br>
            <a:r>
              <a:rPr lang="en-US" sz="1100" b="0" dirty="0"/>
              <a:t>[Percent change from preceding period, SAAR]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4E0AB6-C7C0-4AFE-A796-ACACB5CE2BD0}"/>
              </a:ext>
            </a:extLst>
          </p:cNvPr>
          <p:cNvCxnSpPr>
            <a:cxnSpLocks/>
          </p:cNvCxnSpPr>
          <p:nvPr/>
        </p:nvCxnSpPr>
        <p:spPr>
          <a:xfrm>
            <a:off x="1447800" y="6014224"/>
            <a:ext cx="6934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7FD6817-BFAA-4C92-BC04-869195FBA0D1}"/>
              </a:ext>
            </a:extLst>
          </p:cNvPr>
          <p:cNvGrpSpPr/>
          <p:nvPr/>
        </p:nvGrpSpPr>
        <p:grpSpPr>
          <a:xfrm>
            <a:off x="1638300" y="6049089"/>
            <a:ext cx="7124700" cy="246221"/>
            <a:chOff x="1638300" y="6063510"/>
            <a:chExt cx="7124700" cy="1459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96FF41-5AA5-4B40-BAA1-3A187D8CBB4E}"/>
                </a:ext>
              </a:extLst>
            </p:cNvPr>
            <p:cNvSpPr txBox="1"/>
            <p:nvPr/>
          </p:nvSpPr>
          <p:spPr>
            <a:xfrm>
              <a:off x="1638300" y="6063510"/>
              <a:ext cx="7124700" cy="14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Gotham Book" pitchFamily="50" charset="0"/>
                </a:rPr>
                <a:t>Previously Published (lighter shade)                           Revised (darker shade)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524737-05EE-4674-BE07-8CBCCB79680C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6132311"/>
              <a:ext cx="742950" cy="0"/>
            </a:xfrm>
            <a:prstGeom prst="line">
              <a:avLst/>
            </a:prstGeom>
            <a:ln w="63500">
              <a:solidFill>
                <a:srgbClr val="C3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8050BA-DD24-4635-9B24-7F4F60805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0650" y="6132467"/>
              <a:ext cx="742950" cy="946"/>
            </a:xfrm>
            <a:prstGeom prst="line">
              <a:avLst/>
            </a:prstGeom>
            <a:ln w="63500">
              <a:solidFill>
                <a:srgbClr val="005E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CFF8D3-3F53-40E7-9A4F-D4AC1E54C87C}"/>
              </a:ext>
            </a:extLst>
          </p:cNvPr>
          <p:cNvCxnSpPr/>
          <p:nvPr/>
        </p:nvCxnSpPr>
        <p:spPr>
          <a:xfrm flipH="1">
            <a:off x="7583263" y="233362"/>
            <a:ext cx="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CFF8D3-3F53-40E7-9A4F-D4AC1E54C87C}"/>
              </a:ext>
            </a:extLst>
          </p:cNvPr>
          <p:cNvCxnSpPr>
            <a:cxnSpLocks/>
          </p:cNvCxnSpPr>
          <p:nvPr/>
        </p:nvCxnSpPr>
        <p:spPr>
          <a:xfrm flipV="1">
            <a:off x="7239000" y="1508760"/>
            <a:ext cx="0" cy="3596640"/>
          </a:xfrm>
          <a:prstGeom prst="line">
            <a:avLst/>
          </a:prstGeom>
          <a:ln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7DE26EC-7D55-405B-A58F-C32091E3E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724777"/>
              </p:ext>
            </p:extLst>
          </p:nvPr>
        </p:nvGraphicFramePr>
        <p:xfrm>
          <a:off x="380999" y="1427953"/>
          <a:ext cx="8536377" cy="443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40F53B-E3F0-4751-9627-8B6D0DD5CB21}"/>
              </a:ext>
            </a:extLst>
          </p:cNvPr>
          <p:cNvCxnSpPr>
            <a:cxnSpLocks/>
          </p:cNvCxnSpPr>
          <p:nvPr/>
        </p:nvCxnSpPr>
        <p:spPr>
          <a:xfrm flipV="1">
            <a:off x="5715000" y="1562100"/>
            <a:ext cx="0" cy="3733800"/>
          </a:xfrm>
          <a:prstGeom prst="straightConnector1">
            <a:avLst/>
          </a:prstGeom>
          <a:ln w="9525">
            <a:solidFill>
              <a:srgbClr val="004C97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67C2E-CCB7-D04E-B252-6850366DD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772" y="6400800"/>
            <a:ext cx="6629400" cy="479424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5EA42-1E0D-31B2-E191-A3E6D7ADB335}"/>
              </a:ext>
            </a:extLst>
          </p:cNvPr>
          <p:cNvSpPr txBox="1"/>
          <p:nvPr/>
        </p:nvSpPr>
        <p:spPr>
          <a:xfrm>
            <a:off x="2339825" y="4421001"/>
            <a:ext cx="1492644" cy="549381"/>
          </a:xfrm>
          <a:prstGeom prst="rect">
            <a:avLst/>
          </a:prstGeom>
          <a:solidFill>
            <a:schemeClr val="bg1"/>
          </a:solidFill>
          <a:ln>
            <a:solidFill>
              <a:srgbClr val="2175AD"/>
            </a:solidFill>
            <a:prstDash val="sysDash"/>
          </a:ln>
        </p:spPr>
        <p:txBody>
          <a:bodyPr wrap="square" lIns="45720" tIns="45720" rIns="45720" bIns="45720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175AD"/>
                </a:solidFill>
                <a:effectLst/>
                <a:uLnTx/>
                <a:uFillTx/>
                <a:latin typeface="Gotham Book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75AD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Consumer spending and private fixed investment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14BE8F-FF01-BC62-B142-5BA8AD267B92}"/>
              </a:ext>
            </a:extLst>
          </p:cNvPr>
          <p:cNvSpPr txBox="1"/>
          <p:nvPr/>
        </p:nvSpPr>
        <p:spPr>
          <a:xfrm>
            <a:off x="2925964" y="1871881"/>
            <a:ext cx="1968892" cy="701731"/>
          </a:xfrm>
          <a:prstGeom prst="rect">
            <a:avLst/>
          </a:prstGeom>
          <a:solidFill>
            <a:schemeClr val="bg1"/>
          </a:solidFill>
          <a:ln>
            <a:solidFill>
              <a:srgbClr val="2175AD"/>
            </a:solidFill>
            <a:prstDash val="sysDash"/>
          </a:ln>
        </p:spPr>
        <p:txBody>
          <a:bodyPr wrap="square" lIns="45720" tIns="45720" rIns="45720" bIns="45720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175AD"/>
                </a:solidFill>
                <a:effectLst/>
                <a:uLnTx/>
                <a:uFillTx/>
                <a:latin typeface="Gotham Book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75AD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Consumer spending, state &amp; local government spending, private inventory investment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B7542-E6FB-D410-5B02-BEA1D596DEFB}"/>
              </a:ext>
            </a:extLst>
          </p:cNvPr>
          <p:cNvSpPr txBox="1"/>
          <p:nvPr/>
        </p:nvSpPr>
        <p:spPr>
          <a:xfrm>
            <a:off x="5919056" y="3578876"/>
            <a:ext cx="1243744" cy="883684"/>
          </a:xfrm>
          <a:prstGeom prst="rect">
            <a:avLst/>
          </a:prstGeom>
          <a:solidFill>
            <a:schemeClr val="bg1"/>
          </a:solidFill>
          <a:ln>
            <a:solidFill>
              <a:srgbClr val="2175AD"/>
            </a:solidFill>
            <a:prstDash val="sysDash"/>
          </a:ln>
        </p:spPr>
        <p:txBody>
          <a:bodyPr wrap="square" lIns="45720" tIns="45720" rIns="45720" bIns="45720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175AD"/>
                </a:solidFill>
                <a:effectLst/>
                <a:uLnTx/>
                <a:uFillTx/>
                <a:latin typeface="Gotham Book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75AD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Consumer spending and state &amp; local government spending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DD905B-C3BE-47B1-4D4A-1F8271889E9C}"/>
              </a:ext>
            </a:extLst>
          </p:cNvPr>
          <p:cNvSpPr txBox="1"/>
          <p:nvPr/>
        </p:nvSpPr>
        <p:spPr>
          <a:xfrm>
            <a:off x="7253280" y="2050346"/>
            <a:ext cx="1664097" cy="549381"/>
          </a:xfrm>
          <a:prstGeom prst="rect">
            <a:avLst/>
          </a:prstGeom>
          <a:solidFill>
            <a:schemeClr val="bg1"/>
          </a:solidFill>
          <a:ln>
            <a:solidFill>
              <a:srgbClr val="2175AD"/>
            </a:solidFill>
            <a:prstDash val="sysDash"/>
          </a:ln>
        </p:spPr>
        <p:txBody>
          <a:bodyPr wrap="square" lIns="45720" tIns="45720" rIns="45720" bIns="45720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175AD"/>
                </a:solidFill>
                <a:effectLst/>
                <a:uLnTx/>
                <a:uFillTx/>
                <a:latin typeface="Gotham Book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75AD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Consumer spending and federal government spending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F5BED197-F639-6413-1D6E-6FB9094CE85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779832" y="2352049"/>
            <a:ext cx="505920" cy="247314"/>
          </a:xfrm>
          <a:prstGeom prst="bentConnector3">
            <a:avLst>
              <a:gd name="adj1" fmla="val 94263"/>
            </a:avLst>
          </a:prstGeom>
          <a:ln>
            <a:solidFill>
              <a:srgbClr val="004C9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F07968BA-D7D4-BDF5-FA18-F106D6BDBE3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09798" y="4003114"/>
            <a:ext cx="848477" cy="1"/>
          </a:xfrm>
          <a:prstGeom prst="bentConnector3">
            <a:avLst>
              <a:gd name="adj1" fmla="val 50000"/>
            </a:avLst>
          </a:prstGeom>
          <a:ln>
            <a:solidFill>
              <a:srgbClr val="004C9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E8A4CEE1-770C-0066-DCBA-F1F909A14C6B}"/>
              </a:ext>
            </a:extLst>
          </p:cNvPr>
          <p:cNvCxnSpPr>
            <a:cxnSpLocks/>
          </p:cNvCxnSpPr>
          <p:nvPr/>
        </p:nvCxnSpPr>
        <p:spPr>
          <a:xfrm rot="16200000" flipV="1">
            <a:off x="5605895" y="2916145"/>
            <a:ext cx="1325460" cy="1"/>
          </a:xfrm>
          <a:prstGeom prst="bentConnector3">
            <a:avLst>
              <a:gd name="adj1" fmla="val 50000"/>
            </a:avLst>
          </a:prstGeom>
          <a:ln>
            <a:solidFill>
              <a:srgbClr val="004C9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F177D0F-2AF5-966F-A1ED-2536D01DC4CB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84770" y="2910923"/>
            <a:ext cx="622393" cy="1"/>
          </a:xfrm>
          <a:prstGeom prst="bentConnector3">
            <a:avLst>
              <a:gd name="adj1" fmla="val 50000"/>
            </a:avLst>
          </a:prstGeom>
          <a:ln>
            <a:solidFill>
              <a:srgbClr val="004C9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0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3AA9-6C71-4B13-A704-0963AEB2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Real GDP</a:t>
            </a:r>
            <a:br>
              <a:rPr lang="en-US" b="1" dirty="0"/>
            </a:br>
            <a:r>
              <a:rPr lang="en-US" sz="1100" b="0" dirty="0"/>
              <a:t>[Percent change from preceding period, SAAR]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CBD-5725-91C8-A2C1-A86716C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772" y="6400800"/>
            <a:ext cx="6629400" cy="452846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5A5DC42-2416-DA0F-58C6-3AFA6F49F2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566630"/>
              </p:ext>
            </p:extLst>
          </p:nvPr>
        </p:nvGraphicFramePr>
        <p:xfrm>
          <a:off x="652160" y="1981200"/>
          <a:ext cx="783968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48472" imgH="1790479" progId="Excel.Sheet.12">
                  <p:embed/>
                </p:oleObj>
              </mc:Choice>
              <mc:Fallback>
                <p:oleObj name="Worksheet" r:id="rId3" imgW="4848472" imgH="17904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160" y="1981200"/>
                        <a:ext cx="7839683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82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8026-8742-4FEA-86FF-9F4B3AFE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PCE excluding food and energy price index</a:t>
            </a:r>
            <a:br>
              <a:rPr lang="en-US" b="1" dirty="0"/>
            </a:br>
            <a:r>
              <a:rPr lang="en-US" sz="1100" b="0" dirty="0"/>
              <a:t>[Percent change from preceding period, SAAR]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4C9497-9E4D-4FFF-91B6-D49C393D65A0}"/>
              </a:ext>
            </a:extLst>
          </p:cNvPr>
          <p:cNvCxnSpPr>
            <a:cxnSpLocks/>
          </p:cNvCxnSpPr>
          <p:nvPr/>
        </p:nvCxnSpPr>
        <p:spPr>
          <a:xfrm>
            <a:off x="1447800" y="6014224"/>
            <a:ext cx="6934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26CECF-9F38-4BA0-9160-7F06A4529AFA}"/>
              </a:ext>
            </a:extLst>
          </p:cNvPr>
          <p:cNvCxnSpPr>
            <a:cxnSpLocks/>
          </p:cNvCxnSpPr>
          <p:nvPr/>
        </p:nvCxnSpPr>
        <p:spPr>
          <a:xfrm>
            <a:off x="1905000" y="6178153"/>
            <a:ext cx="762000" cy="8467"/>
          </a:xfrm>
          <a:prstGeom prst="line">
            <a:avLst/>
          </a:prstGeom>
          <a:ln w="63500">
            <a:solidFill>
              <a:srgbClr val="C7D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FFF64A-4F10-46C7-A4CC-89D9BFD6E04D}"/>
              </a:ext>
            </a:extLst>
          </p:cNvPr>
          <p:cNvCxnSpPr>
            <a:cxnSpLocks/>
          </p:cNvCxnSpPr>
          <p:nvPr/>
        </p:nvCxnSpPr>
        <p:spPr>
          <a:xfrm>
            <a:off x="5200650" y="6178153"/>
            <a:ext cx="762000" cy="8467"/>
          </a:xfrm>
          <a:prstGeom prst="line">
            <a:avLst/>
          </a:prstGeom>
          <a:ln w="63500">
            <a:solidFill>
              <a:srgbClr val="005C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5D6ED41-7EED-488B-8B60-9E88EC694D9A}"/>
              </a:ext>
            </a:extLst>
          </p:cNvPr>
          <p:cNvGrpSpPr/>
          <p:nvPr/>
        </p:nvGrpSpPr>
        <p:grpSpPr>
          <a:xfrm>
            <a:off x="1638300" y="6063510"/>
            <a:ext cx="7124700" cy="246221"/>
            <a:chOff x="1638300" y="6063510"/>
            <a:chExt cx="7124700" cy="2462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DB0B9C-3A46-4719-AD08-D13E08AE8497}"/>
                </a:ext>
              </a:extLst>
            </p:cNvPr>
            <p:cNvSpPr txBox="1"/>
            <p:nvPr/>
          </p:nvSpPr>
          <p:spPr>
            <a:xfrm>
              <a:off x="1638300" y="6063510"/>
              <a:ext cx="7124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Gotham Book" pitchFamily="50" charset="0"/>
                </a:rPr>
                <a:t>Previously Published (lighter shade)                          Revised (darker shade)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6DA39E-B1CD-46DA-BD46-03C4F942DBF0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6178153"/>
              <a:ext cx="762000" cy="8467"/>
            </a:xfrm>
            <a:prstGeom prst="line">
              <a:avLst/>
            </a:prstGeom>
            <a:ln w="63500">
              <a:solidFill>
                <a:srgbClr val="C3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F3516D-B881-4195-BEE7-27498FFD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200650" y="6178153"/>
              <a:ext cx="762000" cy="8467"/>
            </a:xfrm>
            <a:prstGeom prst="line">
              <a:avLst/>
            </a:prstGeom>
            <a:ln w="63500">
              <a:solidFill>
                <a:srgbClr val="005C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A968E-E769-203F-6517-38B688F20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25852"/>
            <a:ext cx="6629400" cy="432145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1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766942"/>
              </p:ext>
            </p:extLst>
          </p:nvPr>
        </p:nvGraphicFramePr>
        <p:xfrm>
          <a:off x="381000" y="1369217"/>
          <a:ext cx="8382000" cy="449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258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702859-444C-43F8-9502-00046958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 GDP by industry, 2018</a:t>
            </a:r>
            <a:br>
              <a:rPr lang="en-US" b="1" dirty="0"/>
            </a:br>
            <a:r>
              <a:rPr lang="en-US" sz="1100" b="0" dirty="0"/>
              <a:t>[Percent change from preceding period, SAAR]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E4AE1-FD41-DAD6-5AA5-911392E79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HomepageBaukasten Book" pitchFamily="50" charset="0"/>
                <a:ea typeface="+mn-ea"/>
                <a:cs typeface="+mn-cs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3B457D-CE4E-46EF-B9F4-4896B2E3BAAF}"/>
              </a:ext>
            </a:extLst>
          </p:cNvPr>
          <p:cNvCxnSpPr>
            <a:cxnSpLocks/>
          </p:cNvCxnSpPr>
          <p:nvPr/>
        </p:nvCxnSpPr>
        <p:spPr>
          <a:xfrm>
            <a:off x="1371600" y="6019800"/>
            <a:ext cx="6934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90BEC3-FFA9-4B10-9C49-C57DABFF80FE}"/>
              </a:ext>
            </a:extLst>
          </p:cNvPr>
          <p:cNvGrpSpPr/>
          <p:nvPr/>
        </p:nvGrpSpPr>
        <p:grpSpPr>
          <a:xfrm>
            <a:off x="1638300" y="6063510"/>
            <a:ext cx="7124700" cy="246221"/>
            <a:chOff x="1638300" y="6063510"/>
            <a:chExt cx="7124700" cy="2462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F0DE25-173A-402D-925D-CCD3D4E18B27}"/>
                </a:ext>
              </a:extLst>
            </p:cNvPr>
            <p:cNvSpPr txBox="1"/>
            <p:nvPr/>
          </p:nvSpPr>
          <p:spPr>
            <a:xfrm>
              <a:off x="1638300" y="6063510"/>
              <a:ext cx="7124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+mn-ea"/>
                  <a:cs typeface="+mn-cs"/>
                </a:rPr>
                <a:t>Previously Published (lighter shade)                          Revised (darker shade)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44DC62-EF34-49CE-A0E8-56662EBD20AC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6178153"/>
              <a:ext cx="762000" cy="8467"/>
            </a:xfrm>
            <a:prstGeom prst="line">
              <a:avLst/>
            </a:prstGeom>
            <a:ln w="63500">
              <a:solidFill>
                <a:srgbClr val="C3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75DF0D-838B-4BAB-8F6E-1F6DDE31654B}"/>
                </a:ext>
              </a:extLst>
            </p:cNvPr>
            <p:cNvCxnSpPr>
              <a:cxnSpLocks/>
            </p:cNvCxnSpPr>
            <p:nvPr/>
          </p:nvCxnSpPr>
          <p:spPr>
            <a:xfrm>
              <a:off x="5200650" y="6178153"/>
              <a:ext cx="762000" cy="8467"/>
            </a:xfrm>
            <a:prstGeom prst="line">
              <a:avLst/>
            </a:prstGeom>
            <a:ln w="63500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296D4EE-E736-4C4B-8074-B2F825E05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65373"/>
              </p:ext>
            </p:extLst>
          </p:nvPr>
        </p:nvGraphicFramePr>
        <p:xfrm>
          <a:off x="381001" y="1447800"/>
          <a:ext cx="83819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064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702859-444C-43F8-9502-00046958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 GDP by industry, 2019</a:t>
            </a:r>
            <a:br>
              <a:rPr lang="en-US" b="1" dirty="0"/>
            </a:br>
            <a:r>
              <a:rPr lang="en-US" sz="1100" b="0" dirty="0"/>
              <a:t>[Percent change from preceding period]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E4AE1-FD41-DAD6-5AA5-911392E79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3B457D-CE4E-46EF-B9F4-4896B2E3BAAF}"/>
              </a:ext>
            </a:extLst>
          </p:cNvPr>
          <p:cNvCxnSpPr>
            <a:cxnSpLocks/>
          </p:cNvCxnSpPr>
          <p:nvPr/>
        </p:nvCxnSpPr>
        <p:spPr>
          <a:xfrm>
            <a:off x="1371600" y="6019800"/>
            <a:ext cx="6934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90BEC3-FFA9-4B10-9C49-C57DABFF80FE}"/>
              </a:ext>
            </a:extLst>
          </p:cNvPr>
          <p:cNvGrpSpPr/>
          <p:nvPr/>
        </p:nvGrpSpPr>
        <p:grpSpPr>
          <a:xfrm>
            <a:off x="1638300" y="6063510"/>
            <a:ext cx="7124700" cy="246221"/>
            <a:chOff x="1638300" y="6063510"/>
            <a:chExt cx="7124700" cy="2462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F0DE25-173A-402D-925D-CCD3D4E18B27}"/>
                </a:ext>
              </a:extLst>
            </p:cNvPr>
            <p:cNvSpPr txBox="1"/>
            <p:nvPr/>
          </p:nvSpPr>
          <p:spPr>
            <a:xfrm>
              <a:off x="1638300" y="6063510"/>
              <a:ext cx="7124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Gotham Book" pitchFamily="50" charset="0"/>
                </a:rPr>
                <a:t>Previously Published (lighter shade)                          Revised (darker shade)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44DC62-EF34-49CE-A0E8-56662EBD20AC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6178153"/>
              <a:ext cx="762000" cy="8467"/>
            </a:xfrm>
            <a:prstGeom prst="line">
              <a:avLst/>
            </a:prstGeom>
            <a:ln w="63500">
              <a:solidFill>
                <a:srgbClr val="C3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75DF0D-838B-4BAB-8F6E-1F6DDE31654B}"/>
                </a:ext>
              </a:extLst>
            </p:cNvPr>
            <p:cNvCxnSpPr>
              <a:cxnSpLocks/>
            </p:cNvCxnSpPr>
            <p:nvPr/>
          </p:nvCxnSpPr>
          <p:spPr>
            <a:xfrm>
              <a:off x="5200650" y="6178153"/>
              <a:ext cx="762000" cy="8467"/>
            </a:xfrm>
            <a:prstGeom prst="line">
              <a:avLst/>
            </a:prstGeom>
            <a:ln w="63500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CE9883-4451-4571-8B9A-B14AC51639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279972"/>
              </p:ext>
            </p:extLst>
          </p:nvPr>
        </p:nvGraphicFramePr>
        <p:xfrm>
          <a:off x="95250" y="1447800"/>
          <a:ext cx="8667751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673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702859-444C-43F8-9502-00046958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 GDP by industry, 2020</a:t>
            </a:r>
            <a:br>
              <a:rPr lang="en-US" b="1" dirty="0"/>
            </a:br>
            <a:r>
              <a:rPr lang="en-US" sz="1100" b="0" dirty="0"/>
              <a:t>[Percent change from preceding period]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E4AE1-FD41-DAD6-5AA5-911392E79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3B457D-CE4E-46EF-B9F4-4896B2E3BAAF}"/>
              </a:ext>
            </a:extLst>
          </p:cNvPr>
          <p:cNvCxnSpPr>
            <a:cxnSpLocks/>
          </p:cNvCxnSpPr>
          <p:nvPr/>
        </p:nvCxnSpPr>
        <p:spPr>
          <a:xfrm>
            <a:off x="1371600" y="6019800"/>
            <a:ext cx="6934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90BEC3-FFA9-4B10-9C49-C57DABFF80FE}"/>
              </a:ext>
            </a:extLst>
          </p:cNvPr>
          <p:cNvGrpSpPr/>
          <p:nvPr/>
        </p:nvGrpSpPr>
        <p:grpSpPr>
          <a:xfrm>
            <a:off x="1638300" y="6063510"/>
            <a:ext cx="7124700" cy="246221"/>
            <a:chOff x="1638300" y="6063510"/>
            <a:chExt cx="7124700" cy="2462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F0DE25-173A-402D-925D-CCD3D4E18B27}"/>
                </a:ext>
              </a:extLst>
            </p:cNvPr>
            <p:cNvSpPr txBox="1"/>
            <p:nvPr/>
          </p:nvSpPr>
          <p:spPr>
            <a:xfrm>
              <a:off x="1638300" y="6063510"/>
              <a:ext cx="7124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Gotham Book" pitchFamily="50" charset="0"/>
                </a:rPr>
                <a:t>Previously Published (lighter shade)                          Revised (darker shade)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44DC62-EF34-49CE-A0E8-56662EBD20AC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6178153"/>
              <a:ext cx="762000" cy="8467"/>
            </a:xfrm>
            <a:prstGeom prst="line">
              <a:avLst/>
            </a:prstGeom>
            <a:ln w="63500">
              <a:solidFill>
                <a:srgbClr val="C3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75DF0D-838B-4BAB-8F6E-1F6DDE31654B}"/>
                </a:ext>
              </a:extLst>
            </p:cNvPr>
            <p:cNvCxnSpPr>
              <a:cxnSpLocks/>
            </p:cNvCxnSpPr>
            <p:nvPr/>
          </p:nvCxnSpPr>
          <p:spPr>
            <a:xfrm>
              <a:off x="5200650" y="6178153"/>
              <a:ext cx="762000" cy="8467"/>
            </a:xfrm>
            <a:prstGeom prst="line">
              <a:avLst/>
            </a:prstGeom>
            <a:ln w="63500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6E9B729-50B8-4B64-A13B-00F5BB578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720676"/>
              </p:ext>
            </p:extLst>
          </p:nvPr>
        </p:nvGraphicFramePr>
        <p:xfrm>
          <a:off x="141514" y="1447800"/>
          <a:ext cx="8610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504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702859-444C-43F8-9502-00046958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 GDP by industry, 2021</a:t>
            </a:r>
            <a:br>
              <a:rPr lang="en-US" b="1" dirty="0"/>
            </a:br>
            <a:r>
              <a:rPr lang="en-US" sz="1100" b="0" dirty="0"/>
              <a:t>[Percent change from preceding period]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E4AE1-FD41-DAD6-5AA5-911392E79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3B457D-CE4E-46EF-B9F4-4896B2E3BAAF}"/>
              </a:ext>
            </a:extLst>
          </p:cNvPr>
          <p:cNvCxnSpPr>
            <a:cxnSpLocks/>
          </p:cNvCxnSpPr>
          <p:nvPr/>
        </p:nvCxnSpPr>
        <p:spPr>
          <a:xfrm>
            <a:off x="1371600" y="6019800"/>
            <a:ext cx="6934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90BEC3-FFA9-4B10-9C49-C57DABFF80FE}"/>
              </a:ext>
            </a:extLst>
          </p:cNvPr>
          <p:cNvGrpSpPr/>
          <p:nvPr/>
        </p:nvGrpSpPr>
        <p:grpSpPr>
          <a:xfrm>
            <a:off x="1638300" y="6063510"/>
            <a:ext cx="7124700" cy="246221"/>
            <a:chOff x="1638300" y="6063510"/>
            <a:chExt cx="7124700" cy="2462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F0DE25-173A-402D-925D-CCD3D4E18B27}"/>
                </a:ext>
              </a:extLst>
            </p:cNvPr>
            <p:cNvSpPr txBox="1"/>
            <p:nvPr/>
          </p:nvSpPr>
          <p:spPr>
            <a:xfrm>
              <a:off x="1638300" y="6063510"/>
              <a:ext cx="7124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Gotham Book" pitchFamily="50" charset="0"/>
                </a:rPr>
                <a:t>Previously Published (lighter shade)                          Revised (darker shade)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44DC62-EF34-49CE-A0E8-56662EBD20AC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6178153"/>
              <a:ext cx="762000" cy="8467"/>
            </a:xfrm>
            <a:prstGeom prst="line">
              <a:avLst/>
            </a:prstGeom>
            <a:ln w="63500">
              <a:solidFill>
                <a:srgbClr val="C3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75DF0D-838B-4BAB-8F6E-1F6DDE31654B}"/>
                </a:ext>
              </a:extLst>
            </p:cNvPr>
            <p:cNvCxnSpPr>
              <a:cxnSpLocks/>
            </p:cNvCxnSpPr>
            <p:nvPr/>
          </p:nvCxnSpPr>
          <p:spPr>
            <a:xfrm>
              <a:off x="5200650" y="6178153"/>
              <a:ext cx="762000" cy="8467"/>
            </a:xfrm>
            <a:prstGeom prst="line">
              <a:avLst/>
            </a:prstGeom>
            <a:ln w="63500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03B5E8-0BD9-425A-85E3-8B34DA3F4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583946"/>
              </p:ext>
            </p:extLst>
          </p:nvPr>
        </p:nvGraphicFramePr>
        <p:xfrm>
          <a:off x="0" y="1447799"/>
          <a:ext cx="8763001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563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0770B15-0892-3817-17B3-52F170EB7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D09AE6A-76E2-11A0-7DDE-402DF7D1004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8734398"/>
              </p:ext>
            </p:extLst>
          </p:nvPr>
        </p:nvGraphicFramePr>
        <p:xfrm>
          <a:off x="381000" y="11430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2767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702859-444C-43F8-9502-00046958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 GDP by industry, 2022</a:t>
            </a:r>
            <a:br>
              <a:rPr lang="en-US" b="1" dirty="0"/>
            </a:br>
            <a:r>
              <a:rPr lang="en-US" sz="1100" b="0" dirty="0"/>
              <a:t>[Percent change from preceding period]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E4AE1-FD41-DAD6-5AA5-911392E79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3B457D-CE4E-46EF-B9F4-4896B2E3BAAF}"/>
              </a:ext>
            </a:extLst>
          </p:cNvPr>
          <p:cNvCxnSpPr>
            <a:cxnSpLocks/>
          </p:cNvCxnSpPr>
          <p:nvPr/>
        </p:nvCxnSpPr>
        <p:spPr>
          <a:xfrm>
            <a:off x="1371600" y="6019800"/>
            <a:ext cx="6934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90BEC3-FFA9-4B10-9C49-C57DABFF80FE}"/>
              </a:ext>
            </a:extLst>
          </p:cNvPr>
          <p:cNvGrpSpPr/>
          <p:nvPr/>
        </p:nvGrpSpPr>
        <p:grpSpPr>
          <a:xfrm>
            <a:off x="1638300" y="6063510"/>
            <a:ext cx="7124700" cy="246221"/>
            <a:chOff x="1638300" y="6063510"/>
            <a:chExt cx="7124700" cy="2462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F0DE25-173A-402D-925D-CCD3D4E18B27}"/>
                </a:ext>
              </a:extLst>
            </p:cNvPr>
            <p:cNvSpPr txBox="1"/>
            <p:nvPr/>
          </p:nvSpPr>
          <p:spPr>
            <a:xfrm>
              <a:off x="1638300" y="6063510"/>
              <a:ext cx="7124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Gotham Book" pitchFamily="50" charset="0"/>
                </a:rPr>
                <a:t>Previously Published (lighter shade)                          Revised (darker shade)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44DC62-EF34-49CE-A0E8-56662EBD20AC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6178153"/>
              <a:ext cx="762000" cy="8467"/>
            </a:xfrm>
            <a:prstGeom prst="line">
              <a:avLst/>
            </a:prstGeom>
            <a:ln w="63500">
              <a:solidFill>
                <a:srgbClr val="C3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75DF0D-838B-4BAB-8F6E-1F6DDE31654B}"/>
                </a:ext>
              </a:extLst>
            </p:cNvPr>
            <p:cNvCxnSpPr>
              <a:cxnSpLocks/>
            </p:cNvCxnSpPr>
            <p:nvPr/>
          </p:nvCxnSpPr>
          <p:spPr>
            <a:xfrm>
              <a:off x="5200650" y="6178153"/>
              <a:ext cx="762000" cy="8467"/>
            </a:xfrm>
            <a:prstGeom prst="line">
              <a:avLst/>
            </a:prstGeom>
            <a:ln w="63500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E5316E-3186-4676-A776-62CC98FFE7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698697"/>
              </p:ext>
            </p:extLst>
          </p:nvPr>
        </p:nvGraphicFramePr>
        <p:xfrm>
          <a:off x="209550" y="1447799"/>
          <a:ext cx="8553451" cy="441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839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7620-674B-4B2A-AE77-6CD84412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income</a:t>
            </a:r>
            <a:br>
              <a:rPr lang="en-US" b="1" dirty="0"/>
            </a:br>
            <a:r>
              <a:rPr lang="en-US" sz="1100" b="0" dirty="0"/>
              <a:t>[Revision in level]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E883-DD63-9C65-91EA-B45F8E58A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772" y="6400799"/>
            <a:ext cx="6629400" cy="501649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1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085785"/>
              </p:ext>
            </p:extLst>
          </p:nvPr>
        </p:nvGraphicFramePr>
        <p:xfrm>
          <a:off x="382771" y="1295399"/>
          <a:ext cx="8532629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022E0C-99E1-9AFA-6502-311EF2FA47A2}"/>
              </a:ext>
            </a:extLst>
          </p:cNvPr>
          <p:cNvCxnSpPr>
            <a:cxnSpLocks/>
          </p:cNvCxnSpPr>
          <p:nvPr/>
        </p:nvCxnSpPr>
        <p:spPr>
          <a:xfrm>
            <a:off x="2572693" y="1523998"/>
            <a:ext cx="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259B62-8BD7-69E5-2D20-8E4FCAB03B2A}"/>
              </a:ext>
            </a:extLst>
          </p:cNvPr>
          <p:cNvCxnSpPr>
            <a:cxnSpLocks/>
          </p:cNvCxnSpPr>
          <p:nvPr/>
        </p:nvCxnSpPr>
        <p:spPr>
          <a:xfrm>
            <a:off x="3826129" y="1523998"/>
            <a:ext cx="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04C5A8-E21D-7531-A2D8-8A432D713CD4}"/>
              </a:ext>
            </a:extLst>
          </p:cNvPr>
          <p:cNvCxnSpPr>
            <a:cxnSpLocks/>
          </p:cNvCxnSpPr>
          <p:nvPr/>
        </p:nvCxnSpPr>
        <p:spPr>
          <a:xfrm>
            <a:off x="5105400" y="1523998"/>
            <a:ext cx="0" cy="3733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BD773A-89E8-88B3-40BE-8819DC1D2B44}"/>
              </a:ext>
            </a:extLst>
          </p:cNvPr>
          <p:cNvCxnSpPr>
            <a:cxnSpLocks/>
          </p:cNvCxnSpPr>
          <p:nvPr/>
        </p:nvCxnSpPr>
        <p:spPr>
          <a:xfrm>
            <a:off x="6382694" y="1523998"/>
            <a:ext cx="0" cy="3733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ED3F5E-9294-5037-158C-F116193EEECF}"/>
              </a:ext>
            </a:extLst>
          </p:cNvPr>
          <p:cNvCxnSpPr>
            <a:cxnSpLocks/>
          </p:cNvCxnSpPr>
          <p:nvPr/>
        </p:nvCxnSpPr>
        <p:spPr>
          <a:xfrm>
            <a:off x="7629053" y="1539548"/>
            <a:ext cx="0" cy="3718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8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C28044-85A2-4713-9350-BDB32AE9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Personal income</a:t>
            </a:r>
            <a:br>
              <a:rPr lang="en-US" b="1" dirty="0"/>
            </a:br>
            <a:r>
              <a:rPr lang="en-US" sz="1100" b="0" dirty="0"/>
              <a:t>[Revision in level]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780F6-4567-B532-83DC-A1A4D5225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772" y="6400800"/>
            <a:ext cx="6629400" cy="498997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3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66035"/>
              </p:ext>
            </p:extLst>
          </p:nvPr>
        </p:nvGraphicFramePr>
        <p:xfrm>
          <a:off x="457200" y="14478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9744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86C6-27EE-45F8-8F99-43CAA0A4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Personal saving rate</a:t>
            </a:r>
            <a:br>
              <a:rPr lang="en-US" b="1" dirty="0"/>
            </a:br>
            <a:r>
              <a:rPr lang="en-US" sz="1100" b="0" dirty="0"/>
              <a:t>[Personal saving as a percentage of disposable personal income]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106B2F-A41E-4FAD-A8C7-A79E765C1B64}"/>
              </a:ext>
            </a:extLst>
          </p:cNvPr>
          <p:cNvCxnSpPr>
            <a:cxnSpLocks/>
          </p:cNvCxnSpPr>
          <p:nvPr/>
        </p:nvCxnSpPr>
        <p:spPr>
          <a:xfrm>
            <a:off x="1447800" y="6014224"/>
            <a:ext cx="6934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AB2DFD-C72F-4422-B98C-B90D7801064F}"/>
              </a:ext>
            </a:extLst>
          </p:cNvPr>
          <p:cNvGrpSpPr/>
          <p:nvPr/>
        </p:nvGrpSpPr>
        <p:grpSpPr>
          <a:xfrm>
            <a:off x="1638300" y="6042625"/>
            <a:ext cx="7124700" cy="329775"/>
            <a:chOff x="1638300" y="6111080"/>
            <a:chExt cx="7124700" cy="2462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F66C72-D320-432B-B2C2-B04B29B7FC85}"/>
                </a:ext>
              </a:extLst>
            </p:cNvPr>
            <p:cNvSpPr txBox="1"/>
            <p:nvPr/>
          </p:nvSpPr>
          <p:spPr>
            <a:xfrm>
              <a:off x="1638300" y="6111080"/>
              <a:ext cx="7124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Gotham Book" pitchFamily="50" charset="0"/>
                </a:rPr>
                <a:t>Previously Published (lighter shade)                          Revised (darker shade)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C45444-F462-415E-9DE4-EEF07CEC5F86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6207825"/>
              <a:ext cx="762000" cy="0"/>
            </a:xfrm>
            <a:prstGeom prst="line">
              <a:avLst/>
            </a:prstGeom>
            <a:ln w="63500">
              <a:solidFill>
                <a:srgbClr val="C3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7F5C3F-90A5-4356-9FCB-72F2DCDFCEA6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6207825"/>
              <a:ext cx="762000" cy="0"/>
            </a:xfrm>
            <a:prstGeom prst="line">
              <a:avLst/>
            </a:prstGeom>
            <a:ln w="63500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36BA4-AC39-5600-93F1-AFC4E5314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6629400" cy="479424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17D2E3-05DF-FDDC-5153-842320FF0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152991"/>
              </p:ext>
            </p:extLst>
          </p:nvPr>
        </p:nvGraphicFramePr>
        <p:xfrm>
          <a:off x="381000" y="1447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6183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75748-CE64-1A59-1920-4CB21C3C1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886" y="6425682"/>
            <a:ext cx="6629400" cy="50164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HomepageBaukasten Book" pitchFamily="50" charset="0"/>
                <a:ea typeface="+mn-ea"/>
                <a:cs typeface="+mn-cs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AB7EEA-A0D3-4429-AA7D-BFDAA1D535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319427"/>
              </p:ext>
            </p:extLst>
          </p:nvPr>
        </p:nvGraphicFramePr>
        <p:xfrm>
          <a:off x="381000" y="1447799"/>
          <a:ext cx="8382000" cy="482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0103C9E-DC0F-6DFC-58FE-95B4A859708F}"/>
              </a:ext>
            </a:extLst>
          </p:cNvPr>
          <p:cNvSpPr txBox="1">
            <a:spLocks/>
          </p:cNvSpPr>
          <p:nvPr/>
        </p:nvSpPr>
        <p:spPr>
          <a:xfrm>
            <a:off x="391886" y="304799"/>
            <a:ext cx="7086600" cy="632927"/>
          </a:xfrm>
          <a:prstGeom prst="rect">
            <a:avLst/>
          </a:prstGeom>
        </p:spPr>
        <p:txBody>
          <a:bodyPr vert="horz" lIns="91440" tIns="45720" rIns="91440" bIns="0" rtlCol="0" anchor="ctr">
            <a:normAutofit fontScale="90000"/>
          </a:bodyPr>
          <a:lstStyle>
            <a:lvl1pPr defTabSz="685800">
              <a:spcBef>
                <a:spcPct val="0"/>
              </a:spcBef>
              <a:buNone/>
              <a:defRPr sz="2700" b="1">
                <a:solidFill>
                  <a:schemeClr val="accent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9EA2A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Revisions in national, personal, and business saving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9EA2A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A2A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[Billions of dollars]</a:t>
            </a:r>
          </a:p>
        </p:txBody>
      </p:sp>
    </p:spTree>
    <p:extLst>
      <p:ext uri="{BB962C8B-B14F-4D97-AF65-F5344CB8AC3E}">
        <p14:creationId xmlns:p14="http://schemas.microsoft.com/office/powerpoint/2010/main" val="3299751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C28009-9FDE-4947-A201-052A422C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Statistical discrepancy</a:t>
            </a:r>
            <a:br>
              <a:rPr lang="en-US" b="1" dirty="0"/>
            </a:br>
            <a:r>
              <a:rPr lang="en-US" sz="1100" b="0" dirty="0"/>
              <a:t>[Billions of dollars]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9D9B7-3E03-45AA-BAD0-F92BF82FE376}"/>
              </a:ext>
            </a:extLst>
          </p:cNvPr>
          <p:cNvSpPr txBox="1"/>
          <p:nvPr/>
        </p:nvSpPr>
        <p:spPr>
          <a:xfrm>
            <a:off x="1638300" y="6063510"/>
            <a:ext cx="712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Gotham Book" pitchFamily="50" charset="0"/>
              </a:rPr>
              <a:t>Previously Published (lighter shade)                          Revised (darker shade)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032EBD-E1F0-465E-849C-60F7051FB160}"/>
              </a:ext>
            </a:extLst>
          </p:cNvPr>
          <p:cNvCxnSpPr>
            <a:cxnSpLocks/>
          </p:cNvCxnSpPr>
          <p:nvPr/>
        </p:nvCxnSpPr>
        <p:spPr>
          <a:xfrm>
            <a:off x="1905000" y="6178153"/>
            <a:ext cx="762000" cy="8467"/>
          </a:xfrm>
          <a:prstGeom prst="line">
            <a:avLst/>
          </a:prstGeom>
          <a:ln w="63500">
            <a:solidFill>
              <a:srgbClr val="C3D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C60EB2-7352-4BFF-90B2-5E9CE389BE6B}"/>
              </a:ext>
            </a:extLst>
          </p:cNvPr>
          <p:cNvCxnSpPr>
            <a:cxnSpLocks/>
          </p:cNvCxnSpPr>
          <p:nvPr/>
        </p:nvCxnSpPr>
        <p:spPr>
          <a:xfrm>
            <a:off x="5200650" y="6178153"/>
            <a:ext cx="762000" cy="8467"/>
          </a:xfrm>
          <a:prstGeom prst="line">
            <a:avLst/>
          </a:prstGeom>
          <a:ln w="63500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1D49E-0583-4E4C-F2DB-C0E764864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1" y="6400800"/>
            <a:ext cx="6629400" cy="501649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8F130FA-FAD7-4FFC-A39E-9A8B1AC8FE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693472"/>
              </p:ext>
            </p:extLst>
          </p:nvPr>
        </p:nvGraphicFramePr>
        <p:xfrm>
          <a:off x="381000" y="1447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297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F4CD-0DA8-13F0-A7DD-4542CF3E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80" y="457201"/>
            <a:ext cx="6934200" cy="525948"/>
          </a:xfrm>
        </p:spPr>
        <p:txBody>
          <a:bodyPr vert="horz" lIns="91440" tIns="45720" rIns="91440" bIns="0" rtlCol="0" anchor="ctr">
            <a:noAutofit/>
          </a:bodyPr>
          <a:lstStyle/>
          <a:p>
            <a:br>
              <a:rPr lang="en-US" sz="2700" b="1" dirty="0"/>
            </a:br>
            <a:r>
              <a:rPr lang="en-US" sz="2700" b="1" dirty="0"/>
              <a:t>Harmonizing BEA’s Statistics</a:t>
            </a:r>
            <a:br>
              <a:rPr lang="en-US" sz="2700" b="1" dirty="0"/>
            </a:br>
            <a:endParaRPr lang="en-US" sz="27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D2BAFF-AF85-7E19-6144-2126728FE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120012"/>
              </p:ext>
            </p:extLst>
          </p:nvPr>
        </p:nvGraphicFramePr>
        <p:xfrm>
          <a:off x="221942" y="1118586"/>
          <a:ext cx="8682361" cy="508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4E03F-4279-7B5A-82B0-710D4E76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C37F8-DB9F-4D58-B490-F5ECA928CAA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9BFD66E-4975-E242-0653-721E291DC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80" y="6484649"/>
            <a:ext cx="6629400" cy="5016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spcAft>
                <a:spcPts val="115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330A8-4B57-3C84-7850-8B9F9CE8BF11}"/>
              </a:ext>
            </a:extLst>
          </p:cNvPr>
          <p:cNvSpPr txBox="1"/>
          <p:nvPr/>
        </p:nvSpPr>
        <p:spPr>
          <a:xfrm>
            <a:off x="5257800" y="5181600"/>
            <a:ext cx="329184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Concurrent Release of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Integrated Statistics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National Accounts Directorate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9DF52-0E1B-DDBD-78F4-3B4BD2CBF25F}"/>
              </a:ext>
            </a:extLst>
          </p:cNvPr>
          <p:cNvSpPr txBox="1"/>
          <p:nvPr/>
        </p:nvSpPr>
        <p:spPr>
          <a:xfrm>
            <a:off x="609600" y="1282523"/>
            <a:ext cx="33528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Expanded &amp; Improved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Industry Statistics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Industry Economics Directorate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06CB3-5B8D-26F9-8A25-85BA93332E45}"/>
              </a:ext>
            </a:extLst>
          </p:cNvPr>
          <p:cNvSpPr txBox="1"/>
          <p:nvPr/>
        </p:nvSpPr>
        <p:spPr>
          <a:xfrm>
            <a:off x="4462586" y="1453377"/>
            <a:ext cx="4459471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2019: Organizational Alignment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304629-71B3-9BDD-D51C-95CEA7A2C446}"/>
              </a:ext>
            </a:extLst>
          </p:cNvPr>
          <p:cNvCxnSpPr>
            <a:cxnSpLocks/>
          </p:cNvCxnSpPr>
          <p:nvPr/>
        </p:nvCxnSpPr>
        <p:spPr>
          <a:xfrm>
            <a:off x="4493066" y="1667527"/>
            <a:ext cx="45720" cy="45290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1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EF8B-0555-2898-0C18-1B41EA31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Benefits of Integration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269BA-D37B-886B-48E5-3F2E2DE3F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HomepageBaukasten Book" pitchFamily="50" charset="0"/>
                <a:ea typeface="+mn-ea"/>
                <a:cs typeface="+mn-cs"/>
              </a:rPr>
              <a:t>2023 Comprehensive Update of the National Economic Accounts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D86018"/>
                </a:solidFill>
                <a:effectLst/>
                <a:uLnTx/>
                <a:uFillTx/>
                <a:latin typeface="HomepageBaukasten Book" pitchFamily="50" charset="0"/>
                <a:ea typeface="+mn-ea"/>
                <a:cs typeface="+mn-cs"/>
              </a:rPr>
              <a:t>Released Thursday, September 28, 2023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D86018"/>
              </a:solidFill>
              <a:effectLst/>
              <a:uLnTx/>
              <a:uFillTx/>
              <a:latin typeface="HomepageBaukasten Book" pitchFamily="50" charset="0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835DF7-3418-CADE-716F-BE8EF3AD03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7117974"/>
              </p:ext>
            </p:extLst>
          </p:nvPr>
        </p:nvGraphicFramePr>
        <p:xfrm>
          <a:off x="482082" y="1493837"/>
          <a:ext cx="8280918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Up 7">
            <a:extLst>
              <a:ext uri="{FF2B5EF4-FFF2-40B4-BE49-F238E27FC236}">
                <a16:creationId xmlns:a16="http://schemas.microsoft.com/office/drawing/2014/main" id="{D7A34577-EF63-CB1E-0EDA-20A6F5B0D548}"/>
              </a:ext>
            </a:extLst>
          </p:cNvPr>
          <p:cNvSpPr/>
          <p:nvPr/>
        </p:nvSpPr>
        <p:spPr>
          <a:xfrm rot="18077317">
            <a:off x="3350949" y="3869232"/>
            <a:ext cx="457200" cy="381000"/>
          </a:xfrm>
          <a:prstGeom prst="upArrow">
            <a:avLst/>
          </a:prstGeom>
          <a:solidFill>
            <a:srgbClr val="D86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7F56B3BB-662D-83C8-EABA-ACB39232E057}"/>
              </a:ext>
            </a:extLst>
          </p:cNvPr>
          <p:cNvSpPr/>
          <p:nvPr/>
        </p:nvSpPr>
        <p:spPr>
          <a:xfrm>
            <a:off x="4373993" y="3358836"/>
            <a:ext cx="457200" cy="474182"/>
          </a:xfrm>
          <a:prstGeom prst="upArrow">
            <a:avLst/>
          </a:prstGeom>
          <a:solidFill>
            <a:srgbClr val="D86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00A7B994-2278-5953-2C40-F2510F02FDFB}"/>
              </a:ext>
            </a:extLst>
          </p:cNvPr>
          <p:cNvSpPr/>
          <p:nvPr/>
        </p:nvSpPr>
        <p:spPr>
          <a:xfrm rot="3351191">
            <a:off x="5340310" y="3867401"/>
            <a:ext cx="457200" cy="381000"/>
          </a:xfrm>
          <a:prstGeom prst="upArrow">
            <a:avLst/>
          </a:prstGeom>
          <a:solidFill>
            <a:srgbClr val="D86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68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D25EB1-1027-46EE-B84F-EA770C715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Gross Domestic Product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AD8FF4-E06A-45BD-97AE-45473E27DF13}"/>
              </a:ext>
            </a:extLst>
          </p:cNvPr>
          <p:cNvCxnSpPr>
            <a:cxnSpLocks/>
          </p:cNvCxnSpPr>
          <p:nvPr/>
        </p:nvCxnSpPr>
        <p:spPr>
          <a:xfrm>
            <a:off x="1169525" y="5825875"/>
            <a:ext cx="6934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75D4FBD-AA69-4D5B-97B6-F2857C66463D}"/>
              </a:ext>
            </a:extLst>
          </p:cNvPr>
          <p:cNvSpPr/>
          <p:nvPr/>
        </p:nvSpPr>
        <p:spPr>
          <a:xfrm>
            <a:off x="4694752" y="5948413"/>
            <a:ext cx="182880" cy="146822"/>
          </a:xfrm>
          <a:prstGeom prst="rect">
            <a:avLst/>
          </a:prstGeom>
          <a:solidFill>
            <a:srgbClr val="D86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13A66-30BF-479F-A0BC-44C2F2F0AAEF}"/>
              </a:ext>
            </a:extLst>
          </p:cNvPr>
          <p:cNvSpPr txBox="1"/>
          <p:nvPr/>
        </p:nvSpPr>
        <p:spPr>
          <a:xfrm>
            <a:off x="4995204" y="5881635"/>
            <a:ext cx="3610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</a:rPr>
              <a:t>Real GDP, Percent Change, Revised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13BD25-D342-42AF-8BC2-AC7052463464}"/>
              </a:ext>
            </a:extLst>
          </p:cNvPr>
          <p:cNvSpPr/>
          <p:nvPr/>
        </p:nvSpPr>
        <p:spPr>
          <a:xfrm>
            <a:off x="4694752" y="6151288"/>
            <a:ext cx="182880" cy="146822"/>
          </a:xfrm>
          <a:prstGeom prst="rect">
            <a:avLst/>
          </a:prstGeom>
          <a:solidFill>
            <a:srgbClr val="F9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CDBE20-3B86-4542-B705-9E4F68DF8287}"/>
              </a:ext>
            </a:extLst>
          </p:cNvPr>
          <p:cNvSpPr txBox="1"/>
          <p:nvPr/>
        </p:nvSpPr>
        <p:spPr>
          <a:xfrm>
            <a:off x="4995204" y="6118198"/>
            <a:ext cx="3269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</a:rPr>
              <a:t>Real GDP, Percent Change, Previously Published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1AABA0-94B7-4850-9152-172529CF7EBA}"/>
              </a:ext>
            </a:extLst>
          </p:cNvPr>
          <p:cNvSpPr txBox="1"/>
          <p:nvPr/>
        </p:nvSpPr>
        <p:spPr>
          <a:xfrm>
            <a:off x="2051951" y="5901519"/>
            <a:ext cx="207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</a:rPr>
              <a:t>GDP, Revised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C40408B-E3B6-4EE5-B486-57694F62734B}"/>
              </a:ext>
            </a:extLst>
          </p:cNvPr>
          <p:cNvCxnSpPr>
            <a:cxnSpLocks/>
          </p:cNvCxnSpPr>
          <p:nvPr/>
        </p:nvCxnSpPr>
        <p:spPr>
          <a:xfrm>
            <a:off x="1683694" y="6026400"/>
            <a:ext cx="365760" cy="0"/>
          </a:xfrm>
          <a:prstGeom prst="line">
            <a:avLst/>
          </a:prstGeom>
          <a:ln w="63500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E23264D-A7C0-4BB0-894A-F4F886DA4C8D}"/>
              </a:ext>
            </a:extLst>
          </p:cNvPr>
          <p:cNvSpPr txBox="1"/>
          <p:nvPr/>
        </p:nvSpPr>
        <p:spPr>
          <a:xfrm>
            <a:off x="2045826" y="6118198"/>
            <a:ext cx="2590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</a:rPr>
              <a:t>GDP, Previously Published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736565-4580-49C7-9D08-C1DD0D96A512}"/>
              </a:ext>
            </a:extLst>
          </p:cNvPr>
          <p:cNvCxnSpPr>
            <a:cxnSpLocks/>
          </p:cNvCxnSpPr>
          <p:nvPr/>
        </p:nvCxnSpPr>
        <p:spPr>
          <a:xfrm>
            <a:off x="1680066" y="6241308"/>
            <a:ext cx="365760" cy="0"/>
          </a:xfrm>
          <a:prstGeom prst="line">
            <a:avLst/>
          </a:prstGeom>
          <a:ln w="63500">
            <a:solidFill>
              <a:srgbClr val="C3D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6B1C74-17D8-7025-831B-317472793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56216"/>
            <a:ext cx="6629400" cy="501649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5CC06F-8AEA-4C21-82A9-26D38EE52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356"/>
              </p:ext>
            </p:extLst>
          </p:nvPr>
        </p:nvGraphicFramePr>
        <p:xfrm>
          <a:off x="423862" y="1028700"/>
          <a:ext cx="8296276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6AA27-850B-98AF-82EA-84DBA25E1B4A}"/>
              </a:ext>
            </a:extLst>
          </p:cNvPr>
          <p:cNvCxnSpPr/>
          <p:nvPr/>
        </p:nvCxnSpPr>
        <p:spPr>
          <a:xfrm>
            <a:off x="1169525" y="3195873"/>
            <a:ext cx="6670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89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0E38-9551-4B65-BEB5-12791219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99527"/>
            <a:ext cx="6956589" cy="914400"/>
          </a:xfrm>
        </p:spPr>
        <p:txBody>
          <a:bodyPr/>
          <a:lstStyle/>
          <a:p>
            <a:r>
              <a:rPr lang="en-US" b="1" dirty="0"/>
              <a:t>Average annual rates of change for real GDP,</a:t>
            </a:r>
            <a:br>
              <a:rPr lang="en-US" b="1" dirty="0"/>
            </a:br>
            <a:r>
              <a:rPr lang="en-US" b="1" dirty="0"/>
              <a:t>business cycles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3179E7-3621-40FB-BC77-A96B5F7C6D79}"/>
              </a:ext>
            </a:extLst>
          </p:cNvPr>
          <p:cNvGrpSpPr/>
          <p:nvPr/>
        </p:nvGrpSpPr>
        <p:grpSpPr>
          <a:xfrm>
            <a:off x="1009650" y="5973962"/>
            <a:ext cx="7124700" cy="426837"/>
            <a:chOff x="1036520" y="6008158"/>
            <a:chExt cx="7124700" cy="3196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540E03-2687-430F-8CD4-623900784990}"/>
                </a:ext>
              </a:extLst>
            </p:cNvPr>
            <p:cNvGrpSpPr/>
            <p:nvPr/>
          </p:nvGrpSpPr>
          <p:grpSpPr>
            <a:xfrm>
              <a:off x="1036520" y="6008158"/>
              <a:ext cx="7124700" cy="319606"/>
              <a:chOff x="1036520" y="6008158"/>
              <a:chExt cx="7124700" cy="31960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5A3F3A-46DB-4536-88E5-845BF396A21C}"/>
                  </a:ext>
                </a:extLst>
              </p:cNvPr>
              <p:cNvSpPr txBox="1"/>
              <p:nvPr/>
            </p:nvSpPr>
            <p:spPr>
              <a:xfrm>
                <a:off x="1036520" y="6081543"/>
                <a:ext cx="71247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Gotham Book" pitchFamily="50" charset="0"/>
                  </a:rPr>
                  <a:t>Previously Published (lighter shade)                                        Revised (darker shade)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848C152-8F28-47B3-BBAD-AB2A0F8F1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4900" y="6008158"/>
                <a:ext cx="69342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E7E4502-A54A-4EAC-B81A-4A6599D2E4C3}"/>
                </a:ext>
              </a:extLst>
            </p:cNvPr>
            <p:cNvGrpSpPr/>
            <p:nvPr/>
          </p:nvGrpSpPr>
          <p:grpSpPr>
            <a:xfrm>
              <a:off x="4559247" y="6111759"/>
              <a:ext cx="841248" cy="196363"/>
              <a:chOff x="4559247" y="6041538"/>
              <a:chExt cx="841248" cy="19636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A73DB8-9172-4401-87CE-9D6A018FD546}"/>
                  </a:ext>
                </a:extLst>
              </p:cNvPr>
              <p:cNvSpPr/>
              <p:nvPr/>
            </p:nvSpPr>
            <p:spPr>
              <a:xfrm>
                <a:off x="4559247" y="6042973"/>
                <a:ext cx="420624" cy="194928"/>
              </a:xfrm>
              <a:prstGeom prst="rect">
                <a:avLst/>
              </a:prstGeom>
              <a:solidFill>
                <a:srgbClr val="C3D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E7C2968-A808-4DB3-87AB-9B184C0C0DA0}"/>
                  </a:ext>
                </a:extLst>
              </p:cNvPr>
              <p:cNvSpPr/>
              <p:nvPr/>
            </p:nvSpPr>
            <p:spPr>
              <a:xfrm>
                <a:off x="4979871" y="6041538"/>
                <a:ext cx="420624" cy="194928"/>
              </a:xfrm>
              <a:prstGeom prst="rect">
                <a:avLst/>
              </a:prstGeom>
              <a:solidFill>
                <a:srgbClr val="004C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584BC-27AF-73A2-6226-BEE9A2DCD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551" y="6404851"/>
            <a:ext cx="6629400" cy="501649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2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487361"/>
              </p:ext>
            </p:extLst>
          </p:nvPr>
        </p:nvGraphicFramePr>
        <p:xfrm>
          <a:off x="381000" y="1295401"/>
          <a:ext cx="8381999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521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35463A7-8BEC-4D02-8540-0C9580E4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 in real GDP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5423F0-F29B-4D76-8894-7D1FA4211BD1}"/>
              </a:ext>
            </a:extLst>
          </p:cNvPr>
          <p:cNvGrpSpPr/>
          <p:nvPr/>
        </p:nvGrpSpPr>
        <p:grpSpPr>
          <a:xfrm>
            <a:off x="1009650" y="6019800"/>
            <a:ext cx="7124700" cy="381000"/>
            <a:chOff x="1036520" y="6008158"/>
            <a:chExt cx="7124700" cy="31960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A1C2E7B-5DB6-482D-A5C1-260C994DA672}"/>
                </a:ext>
              </a:extLst>
            </p:cNvPr>
            <p:cNvGrpSpPr/>
            <p:nvPr/>
          </p:nvGrpSpPr>
          <p:grpSpPr>
            <a:xfrm>
              <a:off x="1036520" y="6008158"/>
              <a:ext cx="7124700" cy="319606"/>
              <a:chOff x="1036520" y="6008158"/>
              <a:chExt cx="7124700" cy="31960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0A800D-9408-4D5D-92AC-AEC4E89C9AD5}"/>
                  </a:ext>
                </a:extLst>
              </p:cNvPr>
              <p:cNvSpPr txBox="1"/>
              <p:nvPr/>
            </p:nvSpPr>
            <p:spPr>
              <a:xfrm>
                <a:off x="1036520" y="6081543"/>
                <a:ext cx="71247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Gotham Book" pitchFamily="50" charset="0"/>
                  </a:rPr>
                  <a:t>Previously Published (lighter shade)                                        Revised (darker shade)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1EBA382-6414-47DB-AFEC-72743DF54C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4900" y="6008158"/>
                <a:ext cx="69342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924573-CFDF-4817-9E1E-498FBABFB8D8}"/>
                </a:ext>
              </a:extLst>
            </p:cNvPr>
            <p:cNvGrpSpPr/>
            <p:nvPr/>
          </p:nvGrpSpPr>
          <p:grpSpPr>
            <a:xfrm>
              <a:off x="4559247" y="6111759"/>
              <a:ext cx="841248" cy="196363"/>
              <a:chOff x="4559247" y="6041538"/>
              <a:chExt cx="841248" cy="19636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CB8CAA-930C-4E0F-85B0-0ABA6FF006C7}"/>
                  </a:ext>
                </a:extLst>
              </p:cNvPr>
              <p:cNvSpPr/>
              <p:nvPr/>
            </p:nvSpPr>
            <p:spPr>
              <a:xfrm>
                <a:off x="4559247" y="6041538"/>
                <a:ext cx="420624" cy="196363"/>
              </a:xfrm>
              <a:prstGeom prst="rect">
                <a:avLst/>
              </a:prstGeom>
              <a:solidFill>
                <a:srgbClr val="C7DF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CCEB42-5C6B-4774-923C-F8A0B8E31AF5}"/>
                  </a:ext>
                </a:extLst>
              </p:cNvPr>
              <p:cNvSpPr/>
              <p:nvPr/>
            </p:nvSpPr>
            <p:spPr>
              <a:xfrm>
                <a:off x="4979871" y="6041538"/>
                <a:ext cx="420624" cy="194928"/>
              </a:xfrm>
              <a:prstGeom prst="rect">
                <a:avLst/>
              </a:prstGeom>
              <a:solidFill>
                <a:srgbClr val="004C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6582-B7E8-3FE4-5253-C07CBD53E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772" y="6399069"/>
            <a:ext cx="6629400" cy="501649"/>
          </a:xfrm>
        </p:spPr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rgbClr val="000000">
                    <a:tint val="75000"/>
                  </a:srgbClr>
                </a:solidFill>
                <a:latin typeface="HomepageBaukasten Book" pitchFamily="50" charset="0"/>
              </a:rPr>
              <a:t>2023 Comprehensive Update of the National Economic Accounts   </a:t>
            </a: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2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945505"/>
              </p:ext>
            </p:extLst>
          </p:nvPr>
        </p:nvGraphicFramePr>
        <p:xfrm>
          <a:off x="382772" y="1295400"/>
          <a:ext cx="838022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439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68351C7-7943-43A7-8F21-3EEDC2989B3F}"/>
              </a:ext>
            </a:extLst>
          </p:cNvPr>
          <p:cNvGrpSpPr/>
          <p:nvPr/>
        </p:nvGrpSpPr>
        <p:grpSpPr>
          <a:xfrm>
            <a:off x="851026" y="5712589"/>
            <a:ext cx="7993412" cy="574005"/>
            <a:chOff x="1391030" y="5782887"/>
            <a:chExt cx="4441764" cy="86539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FFB17F-5C1A-45A0-A374-4C2010081F23}"/>
                </a:ext>
              </a:extLst>
            </p:cNvPr>
            <p:cNvGrpSpPr/>
            <p:nvPr/>
          </p:nvGrpSpPr>
          <p:grpSpPr>
            <a:xfrm>
              <a:off x="1391030" y="6391722"/>
              <a:ext cx="2924261" cy="256562"/>
              <a:chOff x="3229845" y="6439290"/>
              <a:chExt cx="2924261" cy="2565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109206-EEB6-4717-9A74-F22B5FFB0D96}"/>
                  </a:ext>
                </a:extLst>
              </p:cNvPr>
              <p:cNvSpPr txBox="1"/>
              <p:nvPr/>
            </p:nvSpPr>
            <p:spPr>
              <a:xfrm>
                <a:off x="3892329" y="6439290"/>
                <a:ext cx="2261777" cy="232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 Book" pitchFamily="50" charset="0"/>
                    <a:ea typeface="+mn-ea"/>
                    <a:cs typeface="+mn-cs"/>
                  </a:rPr>
                  <a:t>Government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6E516C-1C53-4D70-A448-024394B2E422}"/>
                  </a:ext>
                </a:extLst>
              </p:cNvPr>
              <p:cNvSpPr/>
              <p:nvPr/>
            </p:nvSpPr>
            <p:spPr>
              <a:xfrm>
                <a:off x="3531215" y="6460326"/>
                <a:ext cx="283450" cy="220708"/>
              </a:xfrm>
              <a:prstGeom prst="rect">
                <a:avLst/>
              </a:prstGeom>
              <a:solidFill>
                <a:srgbClr val="007D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 Book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8E137A3-7BB7-459E-BFA8-5FA81C27F8CD}"/>
                  </a:ext>
                </a:extLst>
              </p:cNvPr>
              <p:cNvSpPr/>
              <p:nvPr/>
            </p:nvSpPr>
            <p:spPr>
              <a:xfrm>
                <a:off x="3229845" y="6476778"/>
                <a:ext cx="272454" cy="219074"/>
              </a:xfrm>
              <a:prstGeom prst="rect">
                <a:avLst/>
              </a:prstGeom>
              <a:solidFill>
                <a:srgbClr val="2DCC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 Book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37585E6-FFA1-49EC-B18B-50EC336315BD}"/>
                </a:ext>
              </a:extLst>
            </p:cNvPr>
            <p:cNvGrpSpPr/>
            <p:nvPr/>
          </p:nvGrpSpPr>
          <p:grpSpPr>
            <a:xfrm>
              <a:off x="1391030" y="6096493"/>
              <a:ext cx="4365563" cy="232009"/>
              <a:chOff x="3229845" y="6069503"/>
              <a:chExt cx="4365563" cy="23200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FD5160-9540-45B5-A889-429FB95E3A35}"/>
                  </a:ext>
                </a:extLst>
              </p:cNvPr>
              <p:cNvSpPr txBox="1"/>
              <p:nvPr/>
            </p:nvSpPr>
            <p:spPr>
              <a:xfrm>
                <a:off x="3892329" y="6069503"/>
                <a:ext cx="3703079" cy="2320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 Book" pitchFamily="50" charset="0"/>
                    <a:ea typeface="+mn-ea"/>
                    <a:cs typeface="+mn-cs"/>
                  </a:rPr>
                  <a:t>Private goods-producing industries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838D29-B5C6-48BB-9D72-6071E026341F}"/>
                  </a:ext>
                </a:extLst>
              </p:cNvPr>
              <p:cNvSpPr/>
              <p:nvPr/>
            </p:nvSpPr>
            <p:spPr>
              <a:xfrm>
                <a:off x="3530712" y="6069503"/>
                <a:ext cx="289539" cy="220708"/>
              </a:xfrm>
              <a:prstGeom prst="rect">
                <a:avLst/>
              </a:prstGeom>
              <a:solidFill>
                <a:srgbClr val="D860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 Book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18501B-D69E-426C-9245-A780EC04F89A}"/>
                  </a:ext>
                </a:extLst>
              </p:cNvPr>
              <p:cNvSpPr/>
              <p:nvPr/>
            </p:nvSpPr>
            <p:spPr>
              <a:xfrm>
                <a:off x="3229845" y="6069503"/>
                <a:ext cx="272454" cy="219073"/>
              </a:xfrm>
              <a:prstGeom prst="rect">
                <a:avLst/>
              </a:prstGeom>
              <a:solidFill>
                <a:srgbClr val="F2A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 Book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BE4078-E2F3-488E-AA3E-C2BD530E2C26}"/>
                </a:ext>
              </a:extLst>
            </p:cNvPr>
            <p:cNvGrpSpPr/>
            <p:nvPr/>
          </p:nvGrpSpPr>
          <p:grpSpPr>
            <a:xfrm>
              <a:off x="1391030" y="5782887"/>
              <a:ext cx="4441764" cy="236683"/>
              <a:chOff x="3229845" y="5660555"/>
              <a:chExt cx="4441764" cy="23668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A398FD-BC78-4FC6-B7B9-CC9B122AD519}"/>
                  </a:ext>
                </a:extLst>
              </p:cNvPr>
              <p:cNvSpPr txBox="1"/>
              <p:nvPr/>
            </p:nvSpPr>
            <p:spPr>
              <a:xfrm>
                <a:off x="3892329" y="5661045"/>
                <a:ext cx="3779280" cy="2320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otham Book" pitchFamily="50" charset="0"/>
                    <a:ea typeface="+mn-ea"/>
                    <a:cs typeface="+mn-cs"/>
                  </a:rPr>
                  <a:t>Private services-producing industries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3AF8F6C-051D-4EF4-97F5-2DFA8883CD43}"/>
                  </a:ext>
                </a:extLst>
              </p:cNvPr>
              <p:cNvSpPr/>
              <p:nvPr/>
            </p:nvSpPr>
            <p:spPr>
              <a:xfrm>
                <a:off x="3530712" y="5660555"/>
                <a:ext cx="283953" cy="236683"/>
              </a:xfrm>
              <a:prstGeom prst="rect">
                <a:avLst/>
              </a:prstGeom>
              <a:solidFill>
                <a:srgbClr val="005E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 Book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4DA1963-9599-4B39-B86C-3F0434D98A40}"/>
                  </a:ext>
                </a:extLst>
              </p:cNvPr>
              <p:cNvSpPr/>
              <p:nvPr/>
            </p:nvSpPr>
            <p:spPr>
              <a:xfrm>
                <a:off x="3229845" y="5665309"/>
                <a:ext cx="272454" cy="219074"/>
              </a:xfrm>
              <a:prstGeom prst="rect">
                <a:avLst/>
              </a:prstGeom>
              <a:solidFill>
                <a:srgbClr val="C3D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 Book" pitchFamily="50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800B9BED-1FC1-44C1-B21B-5D2D1732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228600"/>
            <a:ext cx="6956589" cy="685800"/>
          </a:xfrm>
        </p:spPr>
        <p:txBody>
          <a:bodyPr anchor="b">
            <a:normAutofit/>
          </a:bodyPr>
          <a:lstStyle/>
          <a:p>
            <a:r>
              <a:rPr lang="en-US" dirty="0"/>
              <a:t>Change in real GDP by industry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8A9089-2F0B-44C0-99A2-E5AF5E48F82A}"/>
              </a:ext>
            </a:extLst>
          </p:cNvPr>
          <p:cNvCxnSpPr>
            <a:cxnSpLocks/>
          </p:cNvCxnSpPr>
          <p:nvPr/>
        </p:nvCxnSpPr>
        <p:spPr>
          <a:xfrm>
            <a:off x="787313" y="5562600"/>
            <a:ext cx="78232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23A56-D6EC-CBD4-C0DE-D8F980514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6629400" cy="4794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HomepageBaukasten Book" pitchFamily="50" charset="0"/>
                <a:ea typeface="+mn-ea"/>
                <a:cs typeface="+mn-cs"/>
              </a:rPr>
              <a:t>2023 Comprehensive Update of the National Economic Accounts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D86018"/>
                </a:solidFill>
                <a:effectLst/>
                <a:uLnTx/>
                <a:uFillTx/>
                <a:latin typeface="HomepageBaukasten Book" pitchFamily="50" charset="0"/>
                <a:ea typeface="+mn-ea"/>
                <a:cs typeface="+mn-cs"/>
              </a:rPr>
              <a:t>Released Thursday, September 28, 2023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D86018"/>
              </a:solidFill>
              <a:effectLst/>
              <a:uLnTx/>
              <a:uFillTx/>
              <a:latin typeface="HomepageBaukasten Book" pitchFamily="50" charset="0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01468AD-D815-4B82-A32C-72D3DD3306FC}"/>
              </a:ext>
            </a:extLst>
          </p:cNvPr>
          <p:cNvGraphicFramePr>
            <a:graphicFrameLocks/>
          </p:cNvGraphicFramePr>
          <p:nvPr/>
        </p:nvGraphicFramePr>
        <p:xfrm>
          <a:off x="381000" y="1311065"/>
          <a:ext cx="8382000" cy="429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7">
            <a:extLst>
              <a:ext uri="{FF2B5EF4-FFF2-40B4-BE49-F238E27FC236}">
                <a16:creationId xmlns:a16="http://schemas.microsoft.com/office/drawing/2014/main" id="{A8DDEBFD-9DFD-46EF-8808-9546688810B0}"/>
              </a:ext>
            </a:extLst>
          </p:cNvPr>
          <p:cNvSpPr txBox="1"/>
          <p:nvPr/>
        </p:nvSpPr>
        <p:spPr>
          <a:xfrm>
            <a:off x="670432" y="5448664"/>
            <a:ext cx="807428" cy="26271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Published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2C3A79BF-007D-4F38-B5B9-0FEE7E98759A}"/>
              </a:ext>
            </a:extLst>
          </p:cNvPr>
          <p:cNvSpPr txBox="1"/>
          <p:nvPr/>
        </p:nvSpPr>
        <p:spPr>
          <a:xfrm>
            <a:off x="1339165" y="5448664"/>
            <a:ext cx="823244" cy="29737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Revised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34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E01D48-9CF8-4A61-B012-EF55D1AD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 in real GDP and real GDI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77697-44E5-4D2B-BE93-B998C7828821}"/>
              </a:ext>
            </a:extLst>
          </p:cNvPr>
          <p:cNvSpPr/>
          <p:nvPr/>
        </p:nvSpPr>
        <p:spPr>
          <a:xfrm>
            <a:off x="3172769" y="5929659"/>
            <a:ext cx="182880" cy="146822"/>
          </a:xfrm>
          <a:prstGeom prst="rect">
            <a:avLst/>
          </a:prstGeom>
          <a:solidFill>
            <a:srgbClr val="D86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D7F0A-62DB-4060-8895-664A826128D8}"/>
              </a:ext>
            </a:extLst>
          </p:cNvPr>
          <p:cNvSpPr txBox="1"/>
          <p:nvPr/>
        </p:nvSpPr>
        <p:spPr>
          <a:xfrm>
            <a:off x="3387604" y="5869020"/>
            <a:ext cx="3610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Real GDI, Revised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F1AA9C-1B2B-45FC-8BD6-414DE81B6EEC}"/>
              </a:ext>
            </a:extLst>
          </p:cNvPr>
          <p:cNvSpPr/>
          <p:nvPr/>
        </p:nvSpPr>
        <p:spPr>
          <a:xfrm>
            <a:off x="3177209" y="6123973"/>
            <a:ext cx="182880" cy="146822"/>
          </a:xfrm>
          <a:prstGeom prst="rect">
            <a:avLst/>
          </a:prstGeom>
          <a:solidFill>
            <a:srgbClr val="F9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53693-F310-48B5-9B9E-C8303FC44646}"/>
              </a:ext>
            </a:extLst>
          </p:cNvPr>
          <p:cNvSpPr txBox="1"/>
          <p:nvPr/>
        </p:nvSpPr>
        <p:spPr>
          <a:xfrm>
            <a:off x="3387604" y="6055428"/>
            <a:ext cx="3269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Real GDI, Previously Published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352B0-8623-4FD4-8649-C449A89C37A1}"/>
              </a:ext>
            </a:extLst>
          </p:cNvPr>
          <p:cNvSpPr txBox="1"/>
          <p:nvPr/>
        </p:nvSpPr>
        <p:spPr>
          <a:xfrm>
            <a:off x="831791" y="5889329"/>
            <a:ext cx="20710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Real GDP, Revised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6A081D-BCCE-4B74-914F-1A0BCA8A5A4D}"/>
              </a:ext>
            </a:extLst>
          </p:cNvPr>
          <p:cNvSpPr txBox="1"/>
          <p:nvPr/>
        </p:nvSpPr>
        <p:spPr>
          <a:xfrm>
            <a:off x="825233" y="6069551"/>
            <a:ext cx="2252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Real GDP, Previously Published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90C6A6-19C8-4DA9-BD68-18AE6835B2E3}"/>
              </a:ext>
            </a:extLst>
          </p:cNvPr>
          <p:cNvSpPr/>
          <p:nvPr/>
        </p:nvSpPr>
        <p:spPr>
          <a:xfrm>
            <a:off x="658522" y="5936594"/>
            <a:ext cx="182880" cy="14682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42042-9D72-4AD1-B411-0A29C5E8F2EC}"/>
              </a:ext>
            </a:extLst>
          </p:cNvPr>
          <p:cNvSpPr/>
          <p:nvPr/>
        </p:nvSpPr>
        <p:spPr>
          <a:xfrm>
            <a:off x="650597" y="6122888"/>
            <a:ext cx="182880" cy="146822"/>
          </a:xfrm>
          <a:prstGeom prst="rect">
            <a:avLst/>
          </a:prstGeom>
          <a:solidFill>
            <a:srgbClr val="C3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E72ED4-A921-41EA-88E2-67A26906E5E2}"/>
              </a:ext>
            </a:extLst>
          </p:cNvPr>
          <p:cNvCxnSpPr>
            <a:cxnSpLocks/>
          </p:cNvCxnSpPr>
          <p:nvPr/>
        </p:nvCxnSpPr>
        <p:spPr>
          <a:xfrm>
            <a:off x="5791200" y="6185396"/>
            <a:ext cx="381000" cy="0"/>
          </a:xfrm>
          <a:prstGeom prst="line">
            <a:avLst/>
          </a:prstGeom>
          <a:ln w="63500">
            <a:solidFill>
              <a:srgbClr val="C3D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08A7B3-5CDF-44DE-882A-2E8BBFCB13C3}"/>
              </a:ext>
            </a:extLst>
          </p:cNvPr>
          <p:cNvCxnSpPr>
            <a:cxnSpLocks/>
          </p:cNvCxnSpPr>
          <p:nvPr/>
        </p:nvCxnSpPr>
        <p:spPr>
          <a:xfrm flipV="1">
            <a:off x="5791200" y="6019763"/>
            <a:ext cx="381000" cy="4090"/>
          </a:xfrm>
          <a:prstGeom prst="line">
            <a:avLst/>
          </a:prstGeom>
          <a:ln w="63500">
            <a:solidFill>
              <a:srgbClr val="005E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B5F0C7-6B78-436A-AFCF-DB8673230D9F}"/>
              </a:ext>
            </a:extLst>
          </p:cNvPr>
          <p:cNvSpPr txBox="1"/>
          <p:nvPr/>
        </p:nvSpPr>
        <p:spPr>
          <a:xfrm>
            <a:off x="6108161" y="5903996"/>
            <a:ext cx="3610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Statistical discrepancy, Revised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566467-20F8-40E4-B4B7-2EAB248C0BA9}"/>
              </a:ext>
            </a:extLst>
          </p:cNvPr>
          <p:cNvSpPr txBox="1"/>
          <p:nvPr/>
        </p:nvSpPr>
        <p:spPr>
          <a:xfrm>
            <a:off x="6113077" y="6057594"/>
            <a:ext cx="3610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Statistical discrepancy, Previously Published</a:t>
            </a:r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C6B8AC5E-8042-45B3-872F-56B9C776EA9C}"/>
              </a:ext>
            </a:extLst>
          </p:cNvPr>
          <p:cNvSpPr txBox="1">
            <a:spLocks/>
          </p:cNvSpPr>
          <p:nvPr/>
        </p:nvSpPr>
        <p:spPr>
          <a:xfrm>
            <a:off x="381000" y="6456556"/>
            <a:ext cx="6629400" cy="5016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omepageBaukasten Book" pitchFamily="50" charset="0"/>
                <a:ea typeface="+mn-ea"/>
                <a:cs typeface="+mn-cs"/>
              </a:rPr>
              <a:t>2023 Comprehensive Update of the National Economic Accounts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omepageBaukasten Book" pitchFamily="50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800" b="1" i="1" dirty="0">
                <a:solidFill>
                  <a:srgbClr val="D86018"/>
                </a:solidFill>
                <a:latin typeface="HomepageBaukasten Book" pitchFamily="50" charset="0"/>
              </a:rPr>
              <a:t>Released Thursday, September 28, 2023</a:t>
            </a:r>
            <a:endParaRPr lang="en-US" sz="800" i="1" dirty="0">
              <a:solidFill>
                <a:srgbClr val="D86018"/>
              </a:solidFill>
              <a:latin typeface="HomepageBaukasten Book" pitchFamily="50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1DD7CE-920F-477E-A777-4FD858D6E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004738"/>
              </p:ext>
            </p:extLst>
          </p:nvPr>
        </p:nvGraphicFramePr>
        <p:xfrm>
          <a:off x="388088" y="1495425"/>
          <a:ext cx="8448094" cy="216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EF488E-8DC8-4F58-A668-90F7E38BDA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309995"/>
              </p:ext>
            </p:extLst>
          </p:nvPr>
        </p:nvGraphicFramePr>
        <p:xfrm>
          <a:off x="388088" y="3798329"/>
          <a:ext cx="8374911" cy="205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223BDE-48AF-23E0-E833-D2FE05394E8D}"/>
              </a:ext>
            </a:extLst>
          </p:cNvPr>
          <p:cNvCxnSpPr>
            <a:cxnSpLocks/>
          </p:cNvCxnSpPr>
          <p:nvPr/>
        </p:nvCxnSpPr>
        <p:spPr>
          <a:xfrm>
            <a:off x="1249378" y="2888055"/>
            <a:ext cx="74419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47404"/>
      </p:ext>
    </p:extLst>
  </p:cSld>
  <p:clrMapOvr>
    <a:masterClrMapping/>
  </p:clrMapOvr>
</p:sld>
</file>

<file path=ppt/theme/theme1.xml><?xml version="1.0" encoding="utf-8"?>
<a:theme xmlns:a="http://schemas.openxmlformats.org/drawingml/2006/main" name="BriefingSlideMaster">
  <a:themeElements>
    <a:clrScheme name="BEA-Colors">
      <a:dk1>
        <a:srgbClr val="000000"/>
      </a:dk1>
      <a:lt1>
        <a:srgbClr val="FFFFFF"/>
      </a:lt1>
      <a:dk2>
        <a:srgbClr val="004C97"/>
      </a:dk2>
      <a:lt2>
        <a:srgbClr val="FFE9C3"/>
      </a:lt2>
      <a:accent1>
        <a:srgbClr val="004C97"/>
      </a:accent1>
      <a:accent2>
        <a:srgbClr val="C3D7EE"/>
      </a:accent2>
      <a:accent3>
        <a:srgbClr val="D86018"/>
      </a:accent3>
      <a:accent4>
        <a:srgbClr val="F2A900"/>
      </a:accent4>
      <a:accent5>
        <a:srgbClr val="9EA2A2"/>
      </a:accent5>
      <a:accent6>
        <a:srgbClr val="DCDEDF"/>
      </a:accent6>
      <a:hlink>
        <a:srgbClr val="004C97"/>
      </a:hlink>
      <a:folHlink>
        <a:srgbClr val="801F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thicThemeBarTwoLineTitle" id="{4F9D1F92-FEE5-4C31-8362-D195F0EFC832}" vid="{FDB49F83-83BF-41BB-BC8B-C8D5B1E1319C}"/>
    </a:ext>
  </a:extLst>
</a:theme>
</file>

<file path=ppt/theme/theme2.xml><?xml version="1.0" encoding="utf-8"?>
<a:theme xmlns:a="http://schemas.openxmlformats.org/drawingml/2006/main" name="1_Office Theme">
  <a:themeElements>
    <a:clrScheme name="BEA-Colors">
      <a:dk1>
        <a:srgbClr val="000000"/>
      </a:dk1>
      <a:lt1>
        <a:srgbClr val="FFFFFF"/>
      </a:lt1>
      <a:dk2>
        <a:srgbClr val="004C97"/>
      </a:dk2>
      <a:lt2>
        <a:srgbClr val="FFE9C3"/>
      </a:lt2>
      <a:accent1>
        <a:srgbClr val="004C97"/>
      </a:accent1>
      <a:accent2>
        <a:srgbClr val="C3D7EE"/>
      </a:accent2>
      <a:accent3>
        <a:srgbClr val="D86018"/>
      </a:accent3>
      <a:accent4>
        <a:srgbClr val="F2A900"/>
      </a:accent4>
      <a:accent5>
        <a:srgbClr val="9EA2A2"/>
      </a:accent5>
      <a:accent6>
        <a:srgbClr val="DCDEDF"/>
      </a:accent6>
      <a:hlink>
        <a:srgbClr val="004C97"/>
      </a:hlink>
      <a:folHlink>
        <a:srgbClr val="801F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6B229B4-1787-4641-85FC-39DDF6C7DFC3}" vid="{88B9F7B0-10EE-48B9-8C25-F8F2A612E0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A-Colors">
    <a:dk1>
      <a:srgbClr val="000000"/>
    </a:dk1>
    <a:lt1>
      <a:srgbClr val="FFFFFF"/>
    </a:lt1>
    <a:dk2>
      <a:srgbClr val="004C97"/>
    </a:dk2>
    <a:lt2>
      <a:srgbClr val="FFE9C3"/>
    </a:lt2>
    <a:accent1>
      <a:srgbClr val="004C97"/>
    </a:accent1>
    <a:accent2>
      <a:srgbClr val="C3D7EE"/>
    </a:accent2>
    <a:accent3>
      <a:srgbClr val="D86018"/>
    </a:accent3>
    <a:accent4>
      <a:srgbClr val="F2A900"/>
    </a:accent4>
    <a:accent5>
      <a:srgbClr val="9EA2A2"/>
    </a:accent5>
    <a:accent6>
      <a:srgbClr val="DCDEDF"/>
    </a:accent6>
    <a:hlink>
      <a:srgbClr val="004C97"/>
    </a:hlink>
    <a:folHlink>
      <a:srgbClr val="801F43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EA-Colors">
    <a:dk1>
      <a:srgbClr val="000000"/>
    </a:dk1>
    <a:lt1>
      <a:srgbClr val="FFFFFF"/>
    </a:lt1>
    <a:dk2>
      <a:srgbClr val="004C97"/>
    </a:dk2>
    <a:lt2>
      <a:srgbClr val="FFE9C3"/>
    </a:lt2>
    <a:accent1>
      <a:srgbClr val="004C97"/>
    </a:accent1>
    <a:accent2>
      <a:srgbClr val="C3D7EE"/>
    </a:accent2>
    <a:accent3>
      <a:srgbClr val="D86018"/>
    </a:accent3>
    <a:accent4>
      <a:srgbClr val="F2A900"/>
    </a:accent4>
    <a:accent5>
      <a:srgbClr val="9EA2A2"/>
    </a:accent5>
    <a:accent6>
      <a:srgbClr val="DCDEDF"/>
    </a:accent6>
    <a:hlink>
      <a:srgbClr val="004C97"/>
    </a:hlink>
    <a:folHlink>
      <a:srgbClr val="801F43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EA-Colors">
    <a:dk1>
      <a:srgbClr val="000000"/>
    </a:dk1>
    <a:lt1>
      <a:srgbClr val="FFFFFF"/>
    </a:lt1>
    <a:dk2>
      <a:srgbClr val="004C97"/>
    </a:dk2>
    <a:lt2>
      <a:srgbClr val="FFE9C3"/>
    </a:lt2>
    <a:accent1>
      <a:srgbClr val="004C97"/>
    </a:accent1>
    <a:accent2>
      <a:srgbClr val="C3D7EE"/>
    </a:accent2>
    <a:accent3>
      <a:srgbClr val="D86018"/>
    </a:accent3>
    <a:accent4>
      <a:srgbClr val="F2A900"/>
    </a:accent4>
    <a:accent5>
      <a:srgbClr val="9EA2A2"/>
    </a:accent5>
    <a:accent6>
      <a:srgbClr val="DCDEDF"/>
    </a:accent6>
    <a:hlink>
      <a:srgbClr val="004C97"/>
    </a:hlink>
    <a:folHlink>
      <a:srgbClr val="801F43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EA-Colors">
    <a:dk1>
      <a:srgbClr val="000000"/>
    </a:dk1>
    <a:lt1>
      <a:srgbClr val="FFFFFF"/>
    </a:lt1>
    <a:dk2>
      <a:srgbClr val="004C97"/>
    </a:dk2>
    <a:lt2>
      <a:srgbClr val="FFE9C3"/>
    </a:lt2>
    <a:accent1>
      <a:srgbClr val="004C97"/>
    </a:accent1>
    <a:accent2>
      <a:srgbClr val="C3D7EE"/>
    </a:accent2>
    <a:accent3>
      <a:srgbClr val="D86018"/>
    </a:accent3>
    <a:accent4>
      <a:srgbClr val="F2A900"/>
    </a:accent4>
    <a:accent5>
      <a:srgbClr val="9EA2A2"/>
    </a:accent5>
    <a:accent6>
      <a:srgbClr val="DCDEDF"/>
    </a:accent6>
    <a:hlink>
      <a:srgbClr val="004C97"/>
    </a:hlink>
    <a:folHlink>
      <a:srgbClr val="801F43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EA-Colors">
    <a:dk1>
      <a:srgbClr val="000000"/>
    </a:dk1>
    <a:lt1>
      <a:srgbClr val="FFFFFF"/>
    </a:lt1>
    <a:dk2>
      <a:srgbClr val="004C97"/>
    </a:dk2>
    <a:lt2>
      <a:srgbClr val="FFE9C3"/>
    </a:lt2>
    <a:accent1>
      <a:srgbClr val="004C97"/>
    </a:accent1>
    <a:accent2>
      <a:srgbClr val="C3D7EE"/>
    </a:accent2>
    <a:accent3>
      <a:srgbClr val="D86018"/>
    </a:accent3>
    <a:accent4>
      <a:srgbClr val="F2A900"/>
    </a:accent4>
    <a:accent5>
      <a:srgbClr val="9EA2A2"/>
    </a:accent5>
    <a:accent6>
      <a:srgbClr val="DCDEDF"/>
    </a:accent6>
    <a:hlink>
      <a:srgbClr val="004C97"/>
    </a:hlink>
    <a:folHlink>
      <a:srgbClr val="801F43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EA-Colors">
    <a:dk1>
      <a:srgbClr val="000000"/>
    </a:dk1>
    <a:lt1>
      <a:srgbClr val="FFFFFF"/>
    </a:lt1>
    <a:dk2>
      <a:srgbClr val="004C97"/>
    </a:dk2>
    <a:lt2>
      <a:srgbClr val="FFE9C3"/>
    </a:lt2>
    <a:accent1>
      <a:srgbClr val="004C97"/>
    </a:accent1>
    <a:accent2>
      <a:srgbClr val="C3D7EE"/>
    </a:accent2>
    <a:accent3>
      <a:srgbClr val="D86018"/>
    </a:accent3>
    <a:accent4>
      <a:srgbClr val="F2A900"/>
    </a:accent4>
    <a:accent5>
      <a:srgbClr val="9EA2A2"/>
    </a:accent5>
    <a:accent6>
      <a:srgbClr val="DCDEDF"/>
    </a:accent6>
    <a:hlink>
      <a:srgbClr val="004C97"/>
    </a:hlink>
    <a:folHlink>
      <a:srgbClr val="801F43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EA-Colors">
    <a:dk1>
      <a:srgbClr val="000000"/>
    </a:dk1>
    <a:lt1>
      <a:srgbClr val="FFFFFF"/>
    </a:lt1>
    <a:dk2>
      <a:srgbClr val="004C97"/>
    </a:dk2>
    <a:lt2>
      <a:srgbClr val="FFE9C3"/>
    </a:lt2>
    <a:accent1>
      <a:srgbClr val="004C97"/>
    </a:accent1>
    <a:accent2>
      <a:srgbClr val="C3D7EE"/>
    </a:accent2>
    <a:accent3>
      <a:srgbClr val="D86018"/>
    </a:accent3>
    <a:accent4>
      <a:srgbClr val="F2A900"/>
    </a:accent4>
    <a:accent5>
      <a:srgbClr val="9EA2A2"/>
    </a:accent5>
    <a:accent6>
      <a:srgbClr val="DCDEDF"/>
    </a:accent6>
    <a:hlink>
      <a:srgbClr val="004C97"/>
    </a:hlink>
    <a:folHlink>
      <a:srgbClr val="801F43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3DCB0737F294A850E919CDD78632E" ma:contentTypeVersion="2" ma:contentTypeDescription="Create a new document." ma:contentTypeScope="" ma:versionID="a6b0d0bab18641168fcd708e5be66cdb">
  <xsd:schema xmlns:xsd="http://www.w3.org/2001/XMLSchema" xmlns:xs="http://www.w3.org/2001/XMLSchema" xmlns:p="http://schemas.microsoft.com/office/2006/metadata/properties" xmlns:ns2="196b3e68-bca6-4f8c-b2db-f7b30459167a" targetNamespace="http://schemas.microsoft.com/office/2006/metadata/properties" ma:root="true" ma:fieldsID="cc58d9f6d59e48442252636d88125b50" ns2:_="">
    <xsd:import namespace="196b3e68-bca6-4f8c-b2db-f7b3045916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b3e68-bca6-4f8c-b2db-f7b304591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26B2B6-9052-4CAC-AC18-BAA2FA0C49FA}">
  <ds:schemaRefs>
    <ds:schemaRef ds:uri="196b3e68-bca6-4f8c-b2db-f7b3045916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873455-1449-4236-B602-019EDEE339BB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196b3e68-bca6-4f8c-b2db-f7b30459167a"/>
  </ds:schemaRefs>
</ds:datastoreItem>
</file>

<file path=customXml/itemProps3.xml><?xml version="1.0" encoding="utf-8"?>
<ds:datastoreItem xmlns:ds="http://schemas.openxmlformats.org/officeDocument/2006/customXml" ds:itemID="{7B46A477-CA88-490B-9162-696302C1B7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GothicThemeBarTwoLineTitle</Template>
  <TotalTime>26085</TotalTime>
  <Words>1356</Words>
  <Application>Microsoft Office PowerPoint</Application>
  <PresentationFormat>On-screen Show (4:3)</PresentationFormat>
  <Paragraphs>240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Courier New</vt:lpstr>
      <vt:lpstr>Gotham Book</vt:lpstr>
      <vt:lpstr>Gotham HTF</vt:lpstr>
      <vt:lpstr>Gotham Medium</vt:lpstr>
      <vt:lpstr>HomepageBaukasten Bold</vt:lpstr>
      <vt:lpstr>HomepageBaukasten Book</vt:lpstr>
      <vt:lpstr>Wingdings</vt:lpstr>
      <vt:lpstr>BriefingSlideMaster</vt:lpstr>
      <vt:lpstr>1_Office Theme</vt:lpstr>
      <vt:lpstr>Worksheet</vt:lpstr>
      <vt:lpstr>Results of the 2023 Comprehensive Update of the  National Economic Accounts  Friday, October 13, 2023 </vt:lpstr>
      <vt:lpstr>PowerPoint Presentation</vt:lpstr>
      <vt:lpstr> Harmonizing BEA’s Statistics </vt:lpstr>
      <vt:lpstr>Benefits of Integration</vt:lpstr>
      <vt:lpstr>Gross Domestic Product</vt:lpstr>
      <vt:lpstr>Average annual rates of change for real GDP, business cycles</vt:lpstr>
      <vt:lpstr>Change in real GDP</vt:lpstr>
      <vt:lpstr>Change in real GDP by industry</vt:lpstr>
      <vt:lpstr>Change in real GDP and real GDI</vt:lpstr>
      <vt:lpstr>New and revised source data</vt:lpstr>
      <vt:lpstr>Statistical improvements</vt:lpstr>
      <vt:lpstr>Presentational improvements</vt:lpstr>
      <vt:lpstr>Real GDP [Percent change from preceding period, SAAR]</vt:lpstr>
      <vt:lpstr>Real GDP [Percent change from preceding period, SAAR]</vt:lpstr>
      <vt:lpstr>PCE excluding food and energy price index [Percent change from preceding period, SAAR]</vt:lpstr>
      <vt:lpstr>Real GDP by industry, 2018 [Percent change from preceding period, SAAR]</vt:lpstr>
      <vt:lpstr>Real GDP by industry, 2019 [Percent change from preceding period]</vt:lpstr>
      <vt:lpstr>Real GDP by industry, 2020 [Percent change from preceding period]</vt:lpstr>
      <vt:lpstr>Real GDP by industry, 2021 [Percent change from preceding period]</vt:lpstr>
      <vt:lpstr>Real GDP by industry, 2022 [Percent change from preceding period]</vt:lpstr>
      <vt:lpstr>National income [Revision in level]</vt:lpstr>
      <vt:lpstr>Personal income [Revision in level]</vt:lpstr>
      <vt:lpstr>Personal saving rate [Personal saving as a percentage of disposable personal income]</vt:lpstr>
      <vt:lpstr>PowerPoint Presentation</vt:lpstr>
      <vt:lpstr>Statistical discrepancy [Billions of dollars]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for BEA Presentations</dc:title>
  <dc:creator>McCulla, Stephanie</dc:creator>
  <cp:lastModifiedBy>McCulla, Stephanie</cp:lastModifiedBy>
  <cp:revision>937</cp:revision>
  <dcterms:created xsi:type="dcterms:W3CDTF">2021-03-17T11:44:07Z</dcterms:created>
  <dcterms:modified xsi:type="dcterms:W3CDTF">2023-10-05T13:04:28Z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0x0101001543DCB0737F294A850E919CDD78632E</vt:lpwstr>
  </property>
</Properties>
</file>