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3"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p:scale>
          <a:sx n="78" d="100"/>
          <a:sy n="78" d="100"/>
        </p:scale>
        <p:origin x="1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lti\Dropbox\bds2018\small_fallacy.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halti\Dropbox\bds2018\small_fallacy_gr.xls"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halti\Dropbox\bds2018\small_young.xls"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C:\Users\halti\Dropbox\bds2018\sywide.xls"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halti\Dropbox\bds2018\ywide.xls"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alti\Dropbox\bds2018\ywide.xls"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Average Annual Net Change, Longitudinal vs. BEA Method, 1992-2018</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Sheet1!$F$2</c:f>
              <c:strCache>
                <c:ptCount val="1"/>
                <c:pt idx="0">
                  <c:v>Longitudinal Net Job Creation</c:v>
                </c:pt>
              </c:strCache>
            </c:strRef>
          </c:tx>
          <c:spPr>
            <a:solidFill>
              <a:schemeClr val="accent1"/>
            </a:solidFill>
            <a:ln>
              <a:noFill/>
            </a:ln>
            <a:effectLst/>
          </c:spPr>
          <c:invertIfNegative val="0"/>
          <c:cat>
            <c:strRef>
              <c:f>Sheet1!$G$1:$I$1</c:f>
              <c:strCache>
                <c:ptCount val="3"/>
                <c:pt idx="0">
                  <c:v>Small</c:v>
                </c:pt>
                <c:pt idx="1">
                  <c:v>Large</c:v>
                </c:pt>
                <c:pt idx="2">
                  <c:v>Total</c:v>
                </c:pt>
              </c:strCache>
            </c:strRef>
          </c:cat>
          <c:val>
            <c:numRef>
              <c:f>Sheet1!$G$2:$I$2</c:f>
              <c:numCache>
                <c:formatCode>0</c:formatCode>
                <c:ptCount val="3"/>
                <c:pt idx="0">
                  <c:v>1223557</c:v>
                </c:pt>
                <c:pt idx="1">
                  <c:v>179291.48148148149</c:v>
                </c:pt>
                <c:pt idx="2">
                  <c:v>1402848.4814814816</c:v>
                </c:pt>
              </c:numCache>
            </c:numRef>
          </c:val>
          <c:extLst>
            <c:ext xmlns:c16="http://schemas.microsoft.com/office/drawing/2014/chart" uri="{C3380CC4-5D6E-409C-BE32-E72D297353CC}">
              <c16:uniqueId val="{00000000-DEB3-4EC1-A621-D44E2F24982A}"/>
            </c:ext>
          </c:extLst>
        </c:ser>
        <c:ser>
          <c:idx val="1"/>
          <c:order val="1"/>
          <c:tx>
            <c:strRef>
              <c:f>Sheet1!$F$3</c:f>
              <c:strCache>
                <c:ptCount val="1"/>
                <c:pt idx="0">
                  <c:v>BEA Method</c:v>
                </c:pt>
              </c:strCache>
            </c:strRef>
          </c:tx>
          <c:spPr>
            <a:solidFill>
              <a:schemeClr val="accent2"/>
            </a:solidFill>
            <a:ln>
              <a:noFill/>
            </a:ln>
            <a:effectLst/>
          </c:spPr>
          <c:invertIfNegative val="0"/>
          <c:cat>
            <c:strRef>
              <c:f>Sheet1!$G$1:$I$1</c:f>
              <c:strCache>
                <c:ptCount val="3"/>
                <c:pt idx="0">
                  <c:v>Small</c:v>
                </c:pt>
                <c:pt idx="1">
                  <c:v>Large</c:v>
                </c:pt>
                <c:pt idx="2">
                  <c:v>Total</c:v>
                </c:pt>
              </c:strCache>
            </c:strRef>
          </c:cat>
          <c:val>
            <c:numRef>
              <c:f>Sheet1!$G$3:$I$3</c:f>
              <c:numCache>
                <c:formatCode>0</c:formatCode>
                <c:ptCount val="3"/>
                <c:pt idx="0">
                  <c:v>282548.96875</c:v>
                </c:pt>
                <c:pt idx="1">
                  <c:v>1135735.625</c:v>
                </c:pt>
                <c:pt idx="2">
                  <c:v>1418284.59375</c:v>
                </c:pt>
              </c:numCache>
            </c:numRef>
          </c:val>
          <c:extLst>
            <c:ext xmlns:c16="http://schemas.microsoft.com/office/drawing/2014/chart" uri="{C3380CC4-5D6E-409C-BE32-E72D297353CC}">
              <c16:uniqueId val="{00000001-DEB3-4EC1-A621-D44E2F24982A}"/>
            </c:ext>
          </c:extLst>
        </c:ser>
        <c:dLbls>
          <c:showLegendKey val="0"/>
          <c:showVal val="0"/>
          <c:showCatName val="0"/>
          <c:showSerName val="0"/>
          <c:showPercent val="0"/>
          <c:showBubbleSize val="0"/>
        </c:dLbls>
        <c:gapWidth val="219"/>
        <c:overlap val="-27"/>
        <c:axId val="249698703"/>
        <c:axId val="1704522383"/>
      </c:barChart>
      <c:catAx>
        <c:axId val="24969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04522383"/>
        <c:crosses val="autoZero"/>
        <c:auto val="1"/>
        <c:lblAlgn val="ctr"/>
        <c:lblOffset val="100"/>
        <c:noMultiLvlLbl val="0"/>
      </c:catAx>
      <c:valAx>
        <c:axId val="1704522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Change</a:t>
                </a:r>
                <a:r>
                  <a:rPr lang="en-US" baseline="0" dirty="0"/>
                  <a:t> in </a:t>
                </a:r>
                <a:r>
                  <a:rPr lang="en-US" dirty="0"/>
                  <a:t>Number of Employees</a:t>
                </a:r>
              </a:p>
              <a:p>
                <a:pPr>
                  <a:defRPr/>
                </a:pPr>
                <a:endParaRPr lang="en-US"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9698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Average Annual Net Growth Rate, Longitudinal vs. BEA Method, 1992-2018</a:t>
            </a:r>
          </a:p>
        </c:rich>
      </c:tx>
      <c:overlay val="0"/>
      <c:spPr>
        <a:noFill/>
        <a:ln>
          <a:noFill/>
        </a:ln>
        <a:effectLst/>
      </c:spPr>
    </c:title>
    <c:autoTitleDeleted val="0"/>
    <c:plotArea>
      <c:layout/>
      <c:barChart>
        <c:barDir val="col"/>
        <c:grouping val="clustered"/>
        <c:varyColors val="0"/>
        <c:ser>
          <c:idx val="0"/>
          <c:order val="0"/>
          <c:tx>
            <c:strRef>
              <c:f>Sheet1!$F$2</c:f>
              <c:strCache>
                <c:ptCount val="1"/>
                <c:pt idx="0">
                  <c:v>Longitudinal Net Job Creation</c:v>
                </c:pt>
              </c:strCache>
            </c:strRef>
          </c:tx>
          <c:spPr>
            <a:solidFill>
              <a:schemeClr val="accent1"/>
            </a:solidFill>
            <a:ln>
              <a:noFill/>
            </a:ln>
            <a:effectLst/>
          </c:spPr>
          <c:invertIfNegative val="0"/>
          <c:cat>
            <c:strRef>
              <c:f>Sheet1!$G$1:$I$1</c:f>
              <c:strCache>
                <c:ptCount val="3"/>
                <c:pt idx="0">
                  <c:v>Small</c:v>
                </c:pt>
                <c:pt idx="1">
                  <c:v>Large</c:v>
                </c:pt>
                <c:pt idx="2">
                  <c:v>Total</c:v>
                </c:pt>
              </c:strCache>
            </c:strRef>
          </c:cat>
          <c:val>
            <c:numRef>
              <c:f>Sheet1!$G$2:$I$2</c:f>
              <c:numCache>
                <c:formatCode>0.00</c:formatCode>
                <c:ptCount val="3"/>
                <c:pt idx="0">
                  <c:v>3.0458413064479828</c:v>
                </c:pt>
                <c:pt idx="1">
                  <c:v>0.25856085121631622</c:v>
                </c:pt>
                <c:pt idx="2">
                  <c:v>1.3</c:v>
                </c:pt>
              </c:numCache>
            </c:numRef>
          </c:val>
          <c:extLst>
            <c:ext xmlns:c16="http://schemas.microsoft.com/office/drawing/2014/chart" uri="{C3380CC4-5D6E-409C-BE32-E72D297353CC}">
              <c16:uniqueId val="{00000000-4F2B-4EDB-9E9B-08E986A42A7C}"/>
            </c:ext>
          </c:extLst>
        </c:ser>
        <c:ser>
          <c:idx val="1"/>
          <c:order val="1"/>
          <c:tx>
            <c:strRef>
              <c:f>Sheet1!$F$3</c:f>
              <c:strCache>
                <c:ptCount val="1"/>
                <c:pt idx="0">
                  <c:v>BEA Method</c:v>
                </c:pt>
              </c:strCache>
            </c:strRef>
          </c:tx>
          <c:spPr>
            <a:solidFill>
              <a:schemeClr val="accent2"/>
            </a:solidFill>
            <a:ln>
              <a:noFill/>
            </a:ln>
            <a:effectLst/>
          </c:spPr>
          <c:invertIfNegative val="0"/>
          <c:cat>
            <c:strRef>
              <c:f>Sheet1!$G$1:$I$1</c:f>
              <c:strCache>
                <c:ptCount val="3"/>
                <c:pt idx="0">
                  <c:v>Small</c:v>
                </c:pt>
                <c:pt idx="1">
                  <c:v>Large</c:v>
                </c:pt>
                <c:pt idx="2">
                  <c:v>Total</c:v>
                </c:pt>
              </c:strCache>
            </c:strRef>
          </c:cat>
          <c:val>
            <c:numRef>
              <c:f>Sheet1!$G$3:$I$3</c:f>
              <c:numCache>
                <c:formatCode>0.00</c:formatCode>
                <c:ptCount val="3"/>
                <c:pt idx="0">
                  <c:v>0.71149375289678574</c:v>
                </c:pt>
                <c:pt idx="1">
                  <c:v>1.628466323018074</c:v>
                </c:pt>
                <c:pt idx="2">
                  <c:v>1.3</c:v>
                </c:pt>
              </c:numCache>
            </c:numRef>
          </c:val>
          <c:extLst>
            <c:ext xmlns:c16="http://schemas.microsoft.com/office/drawing/2014/chart" uri="{C3380CC4-5D6E-409C-BE32-E72D297353CC}">
              <c16:uniqueId val="{00000001-4F2B-4EDB-9E9B-08E986A42A7C}"/>
            </c:ext>
          </c:extLst>
        </c:ser>
        <c:dLbls>
          <c:showLegendKey val="0"/>
          <c:showVal val="0"/>
          <c:showCatName val="0"/>
          <c:showSerName val="0"/>
          <c:showPercent val="0"/>
          <c:showBubbleSize val="0"/>
        </c:dLbls>
        <c:gapWidth val="219"/>
        <c:overlap val="-27"/>
        <c:axId val="2007048927"/>
        <c:axId val="1"/>
      </c:barChart>
      <c:catAx>
        <c:axId val="2007048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a:t>Rate</a:t>
                </a:r>
              </a:p>
            </c:rich>
          </c:tx>
          <c:overlay val="0"/>
        </c:title>
        <c:numFmt formatCode="0.00" sourceLinked="1"/>
        <c:majorTickMark val="none"/>
        <c:minorTickMark val="none"/>
        <c:tickLblPos val="nextTo"/>
        <c:spPr>
          <a:noFill/>
          <a:ln>
            <a:noFill/>
          </a:ln>
          <a:effectLst/>
        </c:spPr>
        <c:txPr>
          <a:bodyPr rot="-60000000" vert="horz"/>
          <a:lstStyle/>
          <a:p>
            <a:pPr>
              <a:defRPr/>
            </a:pPr>
            <a:endParaRPr lang="en-US"/>
          </a:p>
        </c:txPr>
        <c:crossAx val="2007048927"/>
        <c:crosses val="autoZero"/>
        <c:crossBetween val="between"/>
      </c:valAx>
      <c:spPr>
        <a:noFill/>
        <a:ln w="25400">
          <a:noFill/>
        </a:ln>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Average Annual Net Job Creation (Longitudinally Consistent) by Firm Size and Firm Age, 1992-2018</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1"/>
        <c:ser>
          <c:idx val="0"/>
          <c:order val="0"/>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241-458F-878B-98B3E33D3970}"/>
              </c:ext>
            </c:extLst>
          </c:dPt>
          <c:dPt>
            <c:idx val="1"/>
            <c:invertIfNegative val="0"/>
            <c:bubble3D val="0"/>
            <c:spPr>
              <a:solidFill>
                <a:srgbClr val="FF0000"/>
              </a:solidFill>
              <a:ln>
                <a:noFill/>
              </a:ln>
              <a:effectLst/>
            </c:spPr>
            <c:extLst>
              <c:ext xmlns:c16="http://schemas.microsoft.com/office/drawing/2014/chart" uri="{C3380CC4-5D6E-409C-BE32-E72D297353CC}">
                <c16:uniqueId val="{00000003-B241-458F-878B-98B3E33D3970}"/>
              </c:ext>
            </c:extLst>
          </c:dPt>
          <c:dPt>
            <c:idx val="2"/>
            <c:invertIfNegative val="0"/>
            <c:bubble3D val="0"/>
            <c:spPr>
              <a:solidFill>
                <a:srgbClr val="002060"/>
              </a:solidFill>
              <a:ln>
                <a:noFill/>
              </a:ln>
              <a:effectLst/>
            </c:spPr>
            <c:extLst>
              <c:ext xmlns:c16="http://schemas.microsoft.com/office/drawing/2014/chart" uri="{C3380CC4-5D6E-409C-BE32-E72D297353CC}">
                <c16:uniqueId val="{00000005-B241-458F-878B-98B3E33D3970}"/>
              </c:ext>
            </c:extLst>
          </c:dPt>
          <c:dPt>
            <c:idx val="3"/>
            <c:invertIfNegative val="0"/>
            <c:bubble3D val="0"/>
            <c:spPr>
              <a:solidFill>
                <a:srgbClr val="00B050"/>
              </a:solidFill>
              <a:ln>
                <a:noFill/>
              </a:ln>
              <a:effectLst/>
            </c:spPr>
            <c:extLst>
              <c:ext xmlns:c16="http://schemas.microsoft.com/office/drawing/2014/chart" uri="{C3380CC4-5D6E-409C-BE32-E72D297353CC}">
                <c16:uniqueId val="{00000007-B241-458F-878B-98B3E33D3970}"/>
              </c:ext>
            </c:extLst>
          </c:dPt>
          <c:cat>
            <c:strRef>
              <c:f>Sheet1!$G$1:$J$1</c:f>
              <c:strCache>
                <c:ptCount val="4"/>
                <c:pt idx="0">
                  <c:v>Small, Young</c:v>
                </c:pt>
                <c:pt idx="1">
                  <c:v>Large, Young</c:v>
                </c:pt>
                <c:pt idx="2">
                  <c:v>Small, Mature</c:v>
                </c:pt>
                <c:pt idx="3">
                  <c:v>Large, Mature</c:v>
                </c:pt>
              </c:strCache>
            </c:strRef>
          </c:cat>
          <c:val>
            <c:numRef>
              <c:f>Sheet1!$G$2:$J$2</c:f>
              <c:numCache>
                <c:formatCode>0</c:formatCode>
                <c:ptCount val="4"/>
                <c:pt idx="0">
                  <c:v>1740259.1481481481</c:v>
                </c:pt>
                <c:pt idx="1">
                  <c:v>330170.37037037039</c:v>
                </c:pt>
                <c:pt idx="2">
                  <c:v>-505315.55555555556</c:v>
                </c:pt>
                <c:pt idx="3">
                  <c:v>-160589.8148148148</c:v>
                </c:pt>
              </c:numCache>
            </c:numRef>
          </c:val>
          <c:extLst>
            <c:ext xmlns:c16="http://schemas.microsoft.com/office/drawing/2014/chart" uri="{C3380CC4-5D6E-409C-BE32-E72D297353CC}">
              <c16:uniqueId val="{00000008-B241-458F-878B-98B3E33D3970}"/>
            </c:ext>
          </c:extLst>
        </c:ser>
        <c:dLbls>
          <c:showLegendKey val="0"/>
          <c:showVal val="0"/>
          <c:showCatName val="0"/>
          <c:showSerName val="0"/>
          <c:showPercent val="0"/>
          <c:showBubbleSize val="0"/>
        </c:dLbls>
        <c:gapWidth val="219"/>
        <c:overlap val="-27"/>
        <c:axId val="2034000223"/>
        <c:axId val="1882106383"/>
      </c:barChart>
      <c:catAx>
        <c:axId val="203400022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82106383"/>
        <c:crosses val="autoZero"/>
        <c:auto val="1"/>
        <c:lblAlgn val="ctr"/>
        <c:lblOffset val="100"/>
        <c:noMultiLvlLbl val="0"/>
      </c:catAx>
      <c:valAx>
        <c:axId val="18821063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34000223"/>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Employment Shares by Firm Size and Firm Age</a:t>
            </a:r>
          </a:p>
        </c:rich>
      </c:tx>
      <c:overlay val="0"/>
      <c:spPr>
        <a:noFill/>
        <a:ln>
          <a:noFill/>
        </a:ln>
        <a:effectLst/>
      </c:spPr>
    </c:title>
    <c:autoTitleDeleted val="0"/>
    <c:plotArea>
      <c:layout/>
      <c:lineChart>
        <c:grouping val="standard"/>
        <c:varyColors val="0"/>
        <c:ser>
          <c:idx val="0"/>
          <c:order val="0"/>
          <c:tx>
            <c:strRef>
              <c:f>Sheet1!$H$1</c:f>
              <c:strCache>
                <c:ptCount val="1"/>
                <c:pt idx="0">
                  <c:v>Small, Young</c:v>
                </c:pt>
              </c:strCache>
            </c:strRef>
          </c:tx>
          <c:spPr>
            <a:ln w="28575" cap="rnd">
              <a:solidFill>
                <a:schemeClr val="accent1"/>
              </a:solidFill>
              <a:round/>
            </a:ln>
            <a:effectLst/>
          </c:spPr>
          <c:marker>
            <c:symbol val="none"/>
          </c:marker>
          <c:cat>
            <c:numRef>
              <c:f>Sheet1!$G$2:$G$28</c:f>
              <c:numCache>
                <c:formatCode>0</c:formatCode>
                <c:ptCount val="27"/>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numCache>
            </c:numRef>
          </c:cat>
          <c:val>
            <c:numRef>
              <c:f>Sheet1!$H$2:$H$28</c:f>
              <c:numCache>
                <c:formatCode>0.00</c:formatCode>
                <c:ptCount val="27"/>
                <c:pt idx="0">
                  <c:v>0.20073902606964111</c:v>
                </c:pt>
                <c:pt idx="1">
                  <c:v>0.19974155724048615</c:v>
                </c:pt>
                <c:pt idx="2">
                  <c:v>0.1966988742351532</c:v>
                </c:pt>
                <c:pt idx="3">
                  <c:v>0.19346629083156586</c:v>
                </c:pt>
                <c:pt idx="4">
                  <c:v>0.19069695472717285</c:v>
                </c:pt>
                <c:pt idx="5">
                  <c:v>0.18600837886333466</c:v>
                </c:pt>
                <c:pt idx="6">
                  <c:v>0.17900592088699341</c:v>
                </c:pt>
                <c:pt idx="7">
                  <c:v>0.17390336096286774</c:v>
                </c:pt>
                <c:pt idx="8">
                  <c:v>0.17129971086978912</c:v>
                </c:pt>
                <c:pt idx="9">
                  <c:v>0.16663336753845215</c:v>
                </c:pt>
                <c:pt idx="10">
                  <c:v>0.16556601226329803</c:v>
                </c:pt>
                <c:pt idx="11">
                  <c:v>0.16705751419067383</c:v>
                </c:pt>
                <c:pt idx="12">
                  <c:v>0.16684797406196594</c:v>
                </c:pt>
                <c:pt idx="13">
                  <c:v>0.16472898423671722</c:v>
                </c:pt>
                <c:pt idx="14">
                  <c:v>0.16515882313251495</c:v>
                </c:pt>
                <c:pt idx="15">
                  <c:v>0.1600634902715683</c:v>
                </c:pt>
                <c:pt idx="16">
                  <c:v>0.15476855635643005</c:v>
                </c:pt>
                <c:pt idx="17">
                  <c:v>0.14850297570228577</c:v>
                </c:pt>
                <c:pt idx="18">
                  <c:v>0.14657676219940186</c:v>
                </c:pt>
                <c:pt idx="19">
                  <c:v>0.14435701072216034</c:v>
                </c:pt>
                <c:pt idx="20">
                  <c:v>0.14435884356498718</c:v>
                </c:pt>
                <c:pt idx="21">
                  <c:v>0.14112655818462372</c:v>
                </c:pt>
                <c:pt idx="22">
                  <c:v>0.13989640772342682</c:v>
                </c:pt>
                <c:pt idx="23">
                  <c:v>0.1380714625120163</c:v>
                </c:pt>
                <c:pt idx="24">
                  <c:v>0.1367945671081543</c:v>
                </c:pt>
                <c:pt idx="25">
                  <c:v>0.13433368504047394</c:v>
                </c:pt>
                <c:pt idx="26">
                  <c:v>0.13260415196418762</c:v>
                </c:pt>
              </c:numCache>
            </c:numRef>
          </c:val>
          <c:smooth val="0"/>
          <c:extLst>
            <c:ext xmlns:c16="http://schemas.microsoft.com/office/drawing/2014/chart" uri="{C3380CC4-5D6E-409C-BE32-E72D297353CC}">
              <c16:uniqueId val="{00000000-ACE2-4A00-A4C1-5D277DD6A70B}"/>
            </c:ext>
          </c:extLst>
        </c:ser>
        <c:ser>
          <c:idx val="1"/>
          <c:order val="1"/>
          <c:tx>
            <c:strRef>
              <c:f>Sheet1!$I$1</c:f>
              <c:strCache>
                <c:ptCount val="1"/>
                <c:pt idx="0">
                  <c:v>Small, Mature</c:v>
                </c:pt>
              </c:strCache>
            </c:strRef>
          </c:tx>
          <c:spPr>
            <a:ln w="28575" cap="rnd">
              <a:solidFill>
                <a:srgbClr val="FF0000"/>
              </a:solidFill>
              <a:round/>
            </a:ln>
            <a:effectLst/>
          </c:spPr>
          <c:marker>
            <c:symbol val="none"/>
          </c:marker>
          <c:cat>
            <c:numRef>
              <c:f>Sheet1!$G$2:$G$28</c:f>
              <c:numCache>
                <c:formatCode>0</c:formatCode>
                <c:ptCount val="27"/>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numCache>
            </c:numRef>
          </c:cat>
          <c:val>
            <c:numRef>
              <c:f>Sheet1!$I$2:$I$28</c:f>
              <c:numCache>
                <c:formatCode>0.00</c:formatCode>
                <c:ptCount val="27"/>
                <c:pt idx="0">
                  <c:v>0.19568778574466705</c:v>
                </c:pt>
                <c:pt idx="1">
                  <c:v>0.19611947238445282</c:v>
                </c:pt>
                <c:pt idx="2">
                  <c:v>0.19771826267242432</c:v>
                </c:pt>
                <c:pt idx="3">
                  <c:v>0.19928561151027679</c:v>
                </c:pt>
                <c:pt idx="4">
                  <c:v>0.198582723736763</c:v>
                </c:pt>
                <c:pt idx="5">
                  <c:v>0.20139892399311066</c:v>
                </c:pt>
                <c:pt idx="6">
                  <c:v>0.20075364410877228</c:v>
                </c:pt>
                <c:pt idx="7">
                  <c:v>0.20028586685657501</c:v>
                </c:pt>
                <c:pt idx="8">
                  <c:v>0.20045563578605652</c:v>
                </c:pt>
                <c:pt idx="9">
                  <c:v>0.19949756562709808</c:v>
                </c:pt>
                <c:pt idx="10">
                  <c:v>0.2033507227897644</c:v>
                </c:pt>
                <c:pt idx="11">
                  <c:v>0.20814907550811768</c:v>
                </c:pt>
                <c:pt idx="12">
                  <c:v>0.20800940692424774</c:v>
                </c:pt>
                <c:pt idx="13">
                  <c:v>0.20548804104328156</c:v>
                </c:pt>
                <c:pt idx="14">
                  <c:v>0.2034103125333786</c:v>
                </c:pt>
                <c:pt idx="15">
                  <c:v>0.20330466330051422</c:v>
                </c:pt>
                <c:pt idx="16">
                  <c:v>0.20413349568843842</c:v>
                </c:pt>
                <c:pt idx="17">
                  <c:v>0.20496121048927307</c:v>
                </c:pt>
                <c:pt idx="18">
                  <c:v>0.20887435972690582</c:v>
                </c:pt>
                <c:pt idx="19">
                  <c:v>0.20898060500621796</c:v>
                </c:pt>
                <c:pt idx="20">
                  <c:v>0.20949529111385345</c:v>
                </c:pt>
                <c:pt idx="21">
                  <c:v>0.20784369111061096</c:v>
                </c:pt>
                <c:pt idx="22">
                  <c:v>0.2062307745218277</c:v>
                </c:pt>
                <c:pt idx="23">
                  <c:v>0.20479565858840942</c:v>
                </c:pt>
                <c:pt idx="24">
                  <c:v>0.20488154888153076</c:v>
                </c:pt>
                <c:pt idx="25">
                  <c:v>0.20764607191085815</c:v>
                </c:pt>
                <c:pt idx="26">
                  <c:v>0.20368388295173645</c:v>
                </c:pt>
              </c:numCache>
            </c:numRef>
          </c:val>
          <c:smooth val="0"/>
          <c:extLst>
            <c:ext xmlns:c16="http://schemas.microsoft.com/office/drawing/2014/chart" uri="{C3380CC4-5D6E-409C-BE32-E72D297353CC}">
              <c16:uniqueId val="{00000001-ACE2-4A00-A4C1-5D277DD6A70B}"/>
            </c:ext>
          </c:extLst>
        </c:ser>
        <c:ser>
          <c:idx val="2"/>
          <c:order val="2"/>
          <c:tx>
            <c:strRef>
              <c:f>Sheet1!$J$1</c:f>
              <c:strCache>
                <c:ptCount val="1"/>
                <c:pt idx="0">
                  <c:v>Large, Young</c:v>
                </c:pt>
              </c:strCache>
            </c:strRef>
          </c:tx>
          <c:spPr>
            <a:ln w="28575" cap="rnd">
              <a:solidFill>
                <a:schemeClr val="tx1"/>
              </a:solidFill>
              <a:round/>
            </a:ln>
            <a:effectLst/>
          </c:spPr>
          <c:marker>
            <c:symbol val="none"/>
          </c:marker>
          <c:cat>
            <c:numRef>
              <c:f>Sheet1!$G$2:$G$28</c:f>
              <c:numCache>
                <c:formatCode>0</c:formatCode>
                <c:ptCount val="27"/>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numCache>
            </c:numRef>
          </c:cat>
          <c:val>
            <c:numRef>
              <c:f>Sheet1!$J$2:$J$28</c:f>
              <c:numCache>
                <c:formatCode>0.00</c:formatCode>
                <c:ptCount val="27"/>
                <c:pt idx="0">
                  <c:v>8.8043279945850372E-2</c:v>
                </c:pt>
                <c:pt idx="1">
                  <c:v>8.777153491973877E-2</c:v>
                </c:pt>
                <c:pt idx="2">
                  <c:v>8.752807229757309E-2</c:v>
                </c:pt>
                <c:pt idx="3">
                  <c:v>8.7193429470062256E-2</c:v>
                </c:pt>
                <c:pt idx="4">
                  <c:v>8.4181874990463257E-2</c:v>
                </c:pt>
                <c:pt idx="5">
                  <c:v>8.2054674625396729E-2</c:v>
                </c:pt>
                <c:pt idx="6">
                  <c:v>8.0461069941520691E-2</c:v>
                </c:pt>
                <c:pt idx="7">
                  <c:v>7.8887298703193665E-2</c:v>
                </c:pt>
                <c:pt idx="8">
                  <c:v>7.9835459589958191E-2</c:v>
                </c:pt>
                <c:pt idx="9">
                  <c:v>7.8695572912693024E-2</c:v>
                </c:pt>
                <c:pt idx="10">
                  <c:v>7.8223742544651031E-2</c:v>
                </c:pt>
                <c:pt idx="11">
                  <c:v>7.3480077087879181E-2</c:v>
                </c:pt>
                <c:pt idx="12">
                  <c:v>7.0608250796794891E-2</c:v>
                </c:pt>
                <c:pt idx="13">
                  <c:v>6.9237947463989258E-2</c:v>
                </c:pt>
                <c:pt idx="14">
                  <c:v>6.7302621901035309E-2</c:v>
                </c:pt>
                <c:pt idx="15">
                  <c:v>6.4322471618652344E-2</c:v>
                </c:pt>
                <c:pt idx="16">
                  <c:v>5.9833269566297531E-2</c:v>
                </c:pt>
                <c:pt idx="17">
                  <c:v>5.5211924016475677E-2</c:v>
                </c:pt>
                <c:pt idx="18">
                  <c:v>5.2483312785625458E-2</c:v>
                </c:pt>
                <c:pt idx="19">
                  <c:v>4.8607941716909409E-2</c:v>
                </c:pt>
                <c:pt idx="20">
                  <c:v>4.8197906464338303E-2</c:v>
                </c:pt>
                <c:pt idx="21">
                  <c:v>4.6776894479990005E-2</c:v>
                </c:pt>
                <c:pt idx="22">
                  <c:v>4.779994860291481E-2</c:v>
                </c:pt>
                <c:pt idx="23">
                  <c:v>4.8199519515037537E-2</c:v>
                </c:pt>
                <c:pt idx="24">
                  <c:v>4.7272097319364548E-2</c:v>
                </c:pt>
                <c:pt idx="25">
                  <c:v>4.6437643468379974E-2</c:v>
                </c:pt>
                <c:pt idx="26">
                  <c:v>4.8275820910930634E-2</c:v>
                </c:pt>
              </c:numCache>
            </c:numRef>
          </c:val>
          <c:smooth val="0"/>
          <c:extLst>
            <c:ext xmlns:c16="http://schemas.microsoft.com/office/drawing/2014/chart" uri="{C3380CC4-5D6E-409C-BE32-E72D297353CC}">
              <c16:uniqueId val="{00000002-ACE2-4A00-A4C1-5D277DD6A70B}"/>
            </c:ext>
          </c:extLst>
        </c:ser>
        <c:ser>
          <c:idx val="3"/>
          <c:order val="3"/>
          <c:tx>
            <c:strRef>
              <c:f>Sheet1!$K$1</c:f>
              <c:strCache>
                <c:ptCount val="1"/>
                <c:pt idx="0">
                  <c:v>Large, Mature</c:v>
                </c:pt>
              </c:strCache>
            </c:strRef>
          </c:tx>
          <c:spPr>
            <a:ln w="28575" cap="rnd">
              <a:solidFill>
                <a:srgbClr val="00B050"/>
              </a:solidFill>
              <a:round/>
            </a:ln>
            <a:effectLst/>
          </c:spPr>
          <c:marker>
            <c:symbol val="none"/>
          </c:marker>
          <c:cat>
            <c:numRef>
              <c:f>Sheet1!$G$2:$G$28</c:f>
              <c:numCache>
                <c:formatCode>0</c:formatCode>
                <c:ptCount val="27"/>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numCache>
            </c:numRef>
          </c:cat>
          <c:val>
            <c:numRef>
              <c:f>Sheet1!$K$2:$K$28</c:f>
              <c:numCache>
                <c:formatCode>0.00</c:formatCode>
                <c:ptCount val="27"/>
                <c:pt idx="0">
                  <c:v>0.51552993059158325</c:v>
                </c:pt>
                <c:pt idx="1">
                  <c:v>0.51636743545532227</c:v>
                </c:pt>
                <c:pt idx="2">
                  <c:v>0.51805484294891357</c:v>
                </c:pt>
                <c:pt idx="3">
                  <c:v>0.52005469799041748</c:v>
                </c:pt>
                <c:pt idx="4">
                  <c:v>0.5265384316444397</c:v>
                </c:pt>
                <c:pt idx="5">
                  <c:v>0.53053802251815796</c:v>
                </c:pt>
                <c:pt idx="6">
                  <c:v>0.53977936506271362</c:v>
                </c:pt>
                <c:pt idx="7">
                  <c:v>0.54692345857620239</c:v>
                </c:pt>
                <c:pt idx="8">
                  <c:v>0.54840916395187378</c:v>
                </c:pt>
                <c:pt idx="9">
                  <c:v>0.55517345666885376</c:v>
                </c:pt>
                <c:pt idx="10">
                  <c:v>0.55285948514938354</c:v>
                </c:pt>
                <c:pt idx="11">
                  <c:v>0.55131334066390991</c:v>
                </c:pt>
                <c:pt idx="12">
                  <c:v>0.55453437566757202</c:v>
                </c:pt>
                <c:pt idx="13">
                  <c:v>0.56054502725601196</c:v>
                </c:pt>
                <c:pt idx="14">
                  <c:v>0.56412827968597412</c:v>
                </c:pt>
                <c:pt idx="15">
                  <c:v>0.57230937480926514</c:v>
                </c:pt>
                <c:pt idx="16">
                  <c:v>0.58126473426818848</c:v>
                </c:pt>
                <c:pt idx="17">
                  <c:v>0.5913238525390625</c:v>
                </c:pt>
                <c:pt idx="18">
                  <c:v>0.59206551313400269</c:v>
                </c:pt>
                <c:pt idx="19">
                  <c:v>0.59805446863174438</c:v>
                </c:pt>
                <c:pt idx="20">
                  <c:v>0.59794795513153076</c:v>
                </c:pt>
                <c:pt idx="21">
                  <c:v>0.60425287485122681</c:v>
                </c:pt>
                <c:pt idx="22">
                  <c:v>0.60607284307479858</c:v>
                </c:pt>
                <c:pt idx="23">
                  <c:v>0.60893338918685913</c:v>
                </c:pt>
                <c:pt idx="24">
                  <c:v>0.61105179786682129</c:v>
                </c:pt>
                <c:pt idx="25">
                  <c:v>0.61158263683319092</c:v>
                </c:pt>
                <c:pt idx="26">
                  <c:v>0.6154361367225647</c:v>
                </c:pt>
              </c:numCache>
            </c:numRef>
          </c:val>
          <c:smooth val="0"/>
          <c:extLst>
            <c:ext xmlns:c16="http://schemas.microsoft.com/office/drawing/2014/chart" uri="{C3380CC4-5D6E-409C-BE32-E72D297353CC}">
              <c16:uniqueId val="{00000003-ACE2-4A00-A4C1-5D277DD6A70B}"/>
            </c:ext>
          </c:extLst>
        </c:ser>
        <c:dLbls>
          <c:showLegendKey val="0"/>
          <c:showVal val="0"/>
          <c:showCatName val="0"/>
          <c:showSerName val="0"/>
          <c:showPercent val="0"/>
          <c:showBubbleSize val="0"/>
        </c:dLbls>
        <c:smooth val="0"/>
        <c:axId val="1698786671"/>
        <c:axId val="1"/>
      </c:lineChart>
      <c:catAx>
        <c:axId val="1698786671"/>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en-US"/>
          </a:p>
        </c:txPr>
        <c:crossAx val="1698786671"/>
        <c:crosses val="autoZero"/>
        <c:crossBetween val="between"/>
      </c:valAx>
      <c:spPr>
        <a:noFill/>
        <a:ln w="25400">
          <a:noFill/>
        </a:ln>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Firm Startup Rate, U.S. Private Sector</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Sheet1!$K$1</c:f>
              <c:strCache>
                <c:ptCount val="1"/>
                <c:pt idx="0">
                  <c:v>births</c:v>
                </c:pt>
              </c:strCache>
            </c:strRef>
          </c:tx>
          <c:spPr>
            <a:ln w="28575" cap="rnd">
              <a:solidFill>
                <a:schemeClr val="accent1"/>
              </a:solidFill>
              <a:round/>
            </a:ln>
            <a:effectLst/>
          </c:spPr>
          <c:marker>
            <c:symbol val="none"/>
          </c:marker>
          <c:cat>
            <c:numRef>
              <c:f>Sheet1!$J$2:$J$42</c:f>
              <c:numCache>
                <c:formatCode>0</c:formatCode>
                <c:ptCount val="41"/>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pt idx="37">
                  <c:v>2015</c:v>
                </c:pt>
                <c:pt idx="38">
                  <c:v>2016</c:v>
                </c:pt>
                <c:pt idx="39">
                  <c:v>2017</c:v>
                </c:pt>
                <c:pt idx="40">
                  <c:v>2018</c:v>
                </c:pt>
              </c:numCache>
            </c:numRef>
          </c:cat>
          <c:val>
            <c:numRef>
              <c:f>Sheet1!$K$2:$K$42</c:f>
              <c:numCache>
                <c:formatCode>0</c:formatCode>
                <c:ptCount val="41"/>
                <c:pt idx="0">
                  <c:v>13.631553947925568</c:v>
                </c:pt>
                <c:pt idx="1">
                  <c:v>12.784458696842194</c:v>
                </c:pt>
                <c:pt idx="2">
                  <c:v>11.649525165557861</c:v>
                </c:pt>
                <c:pt idx="3">
                  <c:v>11.004754900932312</c:v>
                </c:pt>
                <c:pt idx="4">
                  <c:v>10.714875906705856</c:v>
                </c:pt>
                <c:pt idx="5">
                  <c:v>11.645582318305969</c:v>
                </c:pt>
                <c:pt idx="6">
                  <c:v>13.123889267444611</c:v>
                </c:pt>
                <c:pt idx="7">
                  <c:v>12.65205442905426</c:v>
                </c:pt>
                <c:pt idx="8">
                  <c:v>12.047652900218964</c:v>
                </c:pt>
                <c:pt idx="9">
                  <c:v>12.161697447299957</c:v>
                </c:pt>
                <c:pt idx="10">
                  <c:v>11.78215965628624</c:v>
                </c:pt>
                <c:pt idx="11">
                  <c:v>11.483128368854523</c:v>
                </c:pt>
                <c:pt idx="12">
                  <c:v>11.108700931072235</c:v>
                </c:pt>
                <c:pt idx="13">
                  <c:v>10.226161777973175</c:v>
                </c:pt>
                <c:pt idx="14">
                  <c:v>9.9569231271743774</c:v>
                </c:pt>
                <c:pt idx="15">
                  <c:v>10.270997881889343</c:v>
                </c:pt>
                <c:pt idx="16">
                  <c:v>10.409683734178543</c:v>
                </c:pt>
                <c:pt idx="17">
                  <c:v>10.593967139720917</c:v>
                </c:pt>
                <c:pt idx="18">
                  <c:v>10.452184826135635</c:v>
                </c:pt>
                <c:pt idx="19">
                  <c:v>10.356543958187103</c:v>
                </c:pt>
                <c:pt idx="20">
                  <c:v>9.8454929888248444</c:v>
                </c:pt>
                <c:pt idx="21">
                  <c:v>9.2585690319538116</c:v>
                </c:pt>
                <c:pt idx="22">
                  <c:v>9.1232448816299438</c:v>
                </c:pt>
                <c:pt idx="23">
                  <c:v>8.9091770350933075</c:v>
                </c:pt>
                <c:pt idx="24">
                  <c:v>9.2268139123916626</c:v>
                </c:pt>
                <c:pt idx="25">
                  <c:v>9.4147257506847382</c:v>
                </c:pt>
                <c:pt idx="26">
                  <c:v>9.7675643861293793</c:v>
                </c:pt>
                <c:pt idx="27">
                  <c:v>10.05273312330246</c:v>
                </c:pt>
                <c:pt idx="28">
                  <c:v>10.782094299793243</c:v>
                </c:pt>
                <c:pt idx="29">
                  <c:v>9.536164253950119</c:v>
                </c:pt>
                <c:pt idx="30">
                  <c:v>8.8614180684089661</c:v>
                </c:pt>
                <c:pt idx="31">
                  <c:v>7.6386556029319763</c:v>
                </c:pt>
                <c:pt idx="32">
                  <c:v>7.4289985001087189</c:v>
                </c:pt>
                <c:pt idx="33">
                  <c:v>7.7973008155822754</c:v>
                </c:pt>
                <c:pt idx="34">
                  <c:v>7.9738818109035492</c:v>
                </c:pt>
                <c:pt idx="35">
                  <c:v>7.9069726169109344</c:v>
                </c:pt>
                <c:pt idx="36">
                  <c:v>7.9753883183002472</c:v>
                </c:pt>
                <c:pt idx="37">
                  <c:v>8.0254614353179932</c:v>
                </c:pt>
                <c:pt idx="38">
                  <c:v>8.3141937851905823</c:v>
                </c:pt>
                <c:pt idx="39">
                  <c:v>8.1955060362815857</c:v>
                </c:pt>
                <c:pt idx="40">
                  <c:v>8.1476815044879913</c:v>
                </c:pt>
              </c:numCache>
            </c:numRef>
          </c:val>
          <c:smooth val="0"/>
          <c:extLst>
            <c:ext xmlns:c16="http://schemas.microsoft.com/office/drawing/2014/chart" uri="{C3380CC4-5D6E-409C-BE32-E72D297353CC}">
              <c16:uniqueId val="{00000000-C28E-4A56-9D89-44C80C54343E}"/>
            </c:ext>
          </c:extLst>
        </c:ser>
        <c:dLbls>
          <c:showLegendKey val="0"/>
          <c:showVal val="0"/>
          <c:showCatName val="0"/>
          <c:showSerName val="0"/>
          <c:showPercent val="0"/>
          <c:showBubbleSize val="0"/>
        </c:dLbls>
        <c:smooth val="0"/>
        <c:axId val="832515104"/>
        <c:axId val="467006400"/>
      </c:lineChart>
      <c:catAx>
        <c:axId val="832515104"/>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67006400"/>
        <c:crosses val="autoZero"/>
        <c:auto val="1"/>
        <c:lblAlgn val="ctr"/>
        <c:lblOffset val="100"/>
        <c:noMultiLvlLbl val="0"/>
      </c:catAx>
      <c:valAx>
        <c:axId val="467006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32515104"/>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Average Employment Size of Incumbents and Startups, U.S. Private Sector</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Sheet1!$N$1</c:f>
              <c:strCache>
                <c:ptCount val="1"/>
                <c:pt idx="0">
                  <c:v>Incumbents</c:v>
                </c:pt>
              </c:strCache>
            </c:strRef>
          </c:tx>
          <c:spPr>
            <a:ln w="28575" cap="rnd">
              <a:solidFill>
                <a:srgbClr val="FF0000"/>
              </a:solidFill>
              <a:round/>
            </a:ln>
            <a:effectLst/>
          </c:spPr>
          <c:marker>
            <c:symbol val="none"/>
          </c:marker>
          <c:cat>
            <c:numRef>
              <c:f>Sheet1!$M$2:$M$42</c:f>
              <c:numCache>
                <c:formatCode>0</c:formatCode>
                <c:ptCount val="41"/>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pt idx="37">
                  <c:v>2015</c:v>
                </c:pt>
                <c:pt idx="38">
                  <c:v>2016</c:v>
                </c:pt>
                <c:pt idx="39">
                  <c:v>2017</c:v>
                </c:pt>
                <c:pt idx="40">
                  <c:v>2018</c:v>
                </c:pt>
              </c:numCache>
            </c:numRef>
          </c:cat>
          <c:val>
            <c:numRef>
              <c:f>Sheet1!$N$2:$N$42</c:f>
              <c:numCache>
                <c:formatCode>General</c:formatCode>
                <c:ptCount val="41"/>
                <c:pt idx="0">
                  <c:v>21.732557798867557</c:v>
                </c:pt>
                <c:pt idx="1">
                  <c:v>22.156363118212909</c:v>
                </c:pt>
                <c:pt idx="2">
                  <c:v>21.99497136136474</c:v>
                </c:pt>
                <c:pt idx="3">
                  <c:v>21.702727996784038</c:v>
                </c:pt>
                <c:pt idx="4">
                  <c:v>21.781119855960885</c:v>
                </c:pt>
                <c:pt idx="5">
                  <c:v>20.973472850845944</c:v>
                </c:pt>
                <c:pt idx="6">
                  <c:v>21.806923766320079</c:v>
                </c:pt>
                <c:pt idx="7">
                  <c:v>22.026606374862435</c:v>
                </c:pt>
                <c:pt idx="8">
                  <c:v>22.147364588878073</c:v>
                </c:pt>
                <c:pt idx="9">
                  <c:v>22.254494826924144</c:v>
                </c:pt>
                <c:pt idx="10">
                  <c:v>22.415763077268629</c:v>
                </c:pt>
                <c:pt idx="11">
                  <c:v>22.760338508599791</c:v>
                </c:pt>
                <c:pt idx="12">
                  <c:v>22.964304832813397</c:v>
                </c:pt>
                <c:pt idx="13">
                  <c:v>22.429961901615115</c:v>
                </c:pt>
                <c:pt idx="14">
                  <c:v>22.415282286040409</c:v>
                </c:pt>
                <c:pt idx="15">
                  <c:v>22.465072947863664</c:v>
                </c:pt>
                <c:pt idx="16">
                  <c:v>22.676125576671449</c:v>
                </c:pt>
                <c:pt idx="17">
                  <c:v>23.019394786485982</c:v>
                </c:pt>
                <c:pt idx="18">
                  <c:v>22.956476382835476</c:v>
                </c:pt>
                <c:pt idx="19">
                  <c:v>23.402528882482745</c:v>
                </c:pt>
                <c:pt idx="20">
                  <c:v>23.910882291604089</c:v>
                </c:pt>
                <c:pt idx="21">
                  <c:v>24.194231006147653</c:v>
                </c:pt>
                <c:pt idx="22">
                  <c:v>24.808090374184573</c:v>
                </c:pt>
                <c:pt idx="23">
                  <c:v>24.907924936022226</c:v>
                </c:pt>
                <c:pt idx="24">
                  <c:v>24.261794740399775</c:v>
                </c:pt>
                <c:pt idx="25">
                  <c:v>24.260059431769662</c:v>
                </c:pt>
                <c:pt idx="26">
                  <c:v>24.276018011663847</c:v>
                </c:pt>
                <c:pt idx="27">
                  <c:v>24.181050589056554</c:v>
                </c:pt>
                <c:pt idx="28">
                  <c:v>24.718931685736653</c:v>
                </c:pt>
                <c:pt idx="29">
                  <c:v>24.440203318488454</c:v>
                </c:pt>
                <c:pt idx="30">
                  <c:v>24.525936000358932</c:v>
                </c:pt>
                <c:pt idx="31">
                  <c:v>23.687531199321036</c:v>
                </c:pt>
                <c:pt idx="32">
                  <c:v>23.45504998487133</c:v>
                </c:pt>
                <c:pt idx="33">
                  <c:v>24.038132724594263</c:v>
                </c:pt>
                <c:pt idx="34">
                  <c:v>24.344764997595419</c:v>
                </c:pt>
                <c:pt idx="35">
                  <c:v>24.691311099056762</c:v>
                </c:pt>
                <c:pt idx="36">
                  <c:v>25.059609726719323</c:v>
                </c:pt>
                <c:pt idx="37">
                  <c:v>25.512894100118498</c:v>
                </c:pt>
                <c:pt idx="38">
                  <c:v>25.785623999202603</c:v>
                </c:pt>
                <c:pt idx="39">
                  <c:v>25.937231952477905</c:v>
                </c:pt>
                <c:pt idx="40">
                  <c:v>26.24493370001753</c:v>
                </c:pt>
              </c:numCache>
            </c:numRef>
          </c:val>
          <c:smooth val="0"/>
          <c:extLst>
            <c:ext xmlns:c16="http://schemas.microsoft.com/office/drawing/2014/chart" uri="{C3380CC4-5D6E-409C-BE32-E72D297353CC}">
              <c16:uniqueId val="{00000000-C299-4B79-9F76-77CB2702C012}"/>
            </c:ext>
          </c:extLst>
        </c:ser>
        <c:ser>
          <c:idx val="1"/>
          <c:order val="1"/>
          <c:tx>
            <c:strRef>
              <c:f>Sheet1!$O$1</c:f>
              <c:strCache>
                <c:ptCount val="1"/>
                <c:pt idx="0">
                  <c:v>Startups</c:v>
                </c:pt>
              </c:strCache>
            </c:strRef>
          </c:tx>
          <c:spPr>
            <a:ln w="28575" cap="rnd">
              <a:solidFill>
                <a:schemeClr val="accent1"/>
              </a:solidFill>
              <a:round/>
            </a:ln>
            <a:effectLst/>
          </c:spPr>
          <c:marker>
            <c:symbol val="none"/>
          </c:marker>
          <c:cat>
            <c:numRef>
              <c:f>Sheet1!$M$2:$M$42</c:f>
              <c:numCache>
                <c:formatCode>0</c:formatCode>
                <c:ptCount val="41"/>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pt idx="37">
                  <c:v>2015</c:v>
                </c:pt>
                <c:pt idx="38">
                  <c:v>2016</c:v>
                </c:pt>
                <c:pt idx="39">
                  <c:v>2017</c:v>
                </c:pt>
                <c:pt idx="40">
                  <c:v>2018</c:v>
                </c:pt>
              </c:numCache>
            </c:numRef>
          </c:cat>
          <c:val>
            <c:numRef>
              <c:f>Sheet1!$O$2:$O$42</c:f>
              <c:numCache>
                <c:formatCode>General</c:formatCode>
                <c:ptCount val="41"/>
                <c:pt idx="0">
                  <c:v>5.3256580439974757</c:v>
                </c:pt>
                <c:pt idx="1">
                  <c:v>5.1788833487174353</c:v>
                </c:pt>
                <c:pt idx="2">
                  <c:v>5.223445521829289</c:v>
                </c:pt>
                <c:pt idx="3">
                  <c:v>5.6198849634240187</c:v>
                </c:pt>
                <c:pt idx="4">
                  <c:v>5.8965409964800308</c:v>
                </c:pt>
                <c:pt idx="5">
                  <c:v>6.3993553828003389</c:v>
                </c:pt>
                <c:pt idx="6">
                  <c:v>5.6954026057240492</c:v>
                </c:pt>
                <c:pt idx="7">
                  <c:v>6.4689777194263609</c:v>
                </c:pt>
                <c:pt idx="8">
                  <c:v>6.2867972319147265</c:v>
                </c:pt>
                <c:pt idx="9">
                  <c:v>6.8961260378262761</c:v>
                </c:pt>
                <c:pt idx="10">
                  <c:v>6.1712917925349444</c:v>
                </c:pt>
                <c:pt idx="11">
                  <c:v>6.140639710176016</c:v>
                </c:pt>
                <c:pt idx="12">
                  <c:v>5.9889986260929033</c:v>
                </c:pt>
                <c:pt idx="13">
                  <c:v>5.7970767718278919</c:v>
                </c:pt>
                <c:pt idx="14">
                  <c:v>5.9082035287463111</c:v>
                </c:pt>
                <c:pt idx="15">
                  <c:v>5.7687940837187561</c:v>
                </c:pt>
                <c:pt idx="16">
                  <c:v>5.832802874958591</c:v>
                </c:pt>
                <c:pt idx="17">
                  <c:v>5.9109575916494377</c:v>
                </c:pt>
                <c:pt idx="18">
                  <c:v>5.7322713372367184</c:v>
                </c:pt>
                <c:pt idx="19">
                  <c:v>5.8227035716160929</c:v>
                </c:pt>
                <c:pt idx="20">
                  <c:v>5.9842522484835809</c:v>
                </c:pt>
                <c:pt idx="21">
                  <c:v>5.723503486281543</c:v>
                </c:pt>
                <c:pt idx="22">
                  <c:v>5.9756038145299888</c:v>
                </c:pt>
                <c:pt idx="23">
                  <c:v>5.6497673229119574</c:v>
                </c:pt>
                <c:pt idx="24">
                  <c:v>6.6535291868299948</c:v>
                </c:pt>
                <c:pt idx="25">
                  <c:v>5.5488508253675803</c:v>
                </c:pt>
                <c:pt idx="26">
                  <c:v>5.4953813836092538</c:v>
                </c:pt>
                <c:pt idx="27">
                  <c:v>5.6194363388588187</c:v>
                </c:pt>
                <c:pt idx="28">
                  <c:v>5.5628413372659153</c:v>
                </c:pt>
                <c:pt idx="29">
                  <c:v>5.2269313347224315</c:v>
                </c:pt>
                <c:pt idx="30">
                  <c:v>5.2925540746554773</c:v>
                </c:pt>
                <c:pt idx="31">
                  <c:v>5.5036798634478892</c:v>
                </c:pt>
                <c:pt idx="32">
                  <c:v>5.8941608677580684</c:v>
                </c:pt>
                <c:pt idx="33">
                  <c:v>5.225605092271759</c:v>
                </c:pt>
                <c:pt idx="34">
                  <c:v>5.4533925489747501</c:v>
                </c:pt>
                <c:pt idx="35">
                  <c:v>5.2712705169600218</c:v>
                </c:pt>
                <c:pt idx="36">
                  <c:v>5.5138123581931229</c:v>
                </c:pt>
                <c:pt idx="37">
                  <c:v>5.4295810074782089</c:v>
                </c:pt>
                <c:pt idx="38">
                  <c:v>5.2033777228829319</c:v>
                </c:pt>
                <c:pt idx="39">
                  <c:v>5.2221509767979981</c:v>
                </c:pt>
                <c:pt idx="40">
                  <c:v>5.6428093723149804</c:v>
                </c:pt>
              </c:numCache>
            </c:numRef>
          </c:val>
          <c:smooth val="0"/>
          <c:extLst>
            <c:ext xmlns:c16="http://schemas.microsoft.com/office/drawing/2014/chart" uri="{C3380CC4-5D6E-409C-BE32-E72D297353CC}">
              <c16:uniqueId val="{00000001-C299-4B79-9F76-77CB2702C012}"/>
            </c:ext>
          </c:extLst>
        </c:ser>
        <c:dLbls>
          <c:showLegendKey val="0"/>
          <c:showVal val="0"/>
          <c:showCatName val="0"/>
          <c:showSerName val="0"/>
          <c:showPercent val="0"/>
          <c:showBubbleSize val="0"/>
        </c:dLbls>
        <c:smooth val="0"/>
        <c:axId val="679487536"/>
        <c:axId val="116033888"/>
      </c:lineChart>
      <c:catAx>
        <c:axId val="67948753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6033888"/>
        <c:crosses val="autoZero"/>
        <c:auto val="1"/>
        <c:lblAlgn val="ctr"/>
        <c:lblOffset val="100"/>
        <c:noMultiLvlLbl val="0"/>
      </c:catAx>
      <c:valAx>
        <c:axId val="116033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79487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AC96-1745-419F-8B67-45F821F896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0CBAB3-DF02-4805-94A7-1564EB49A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B8AE4-B1BF-4009-A6FB-C13454193F77}"/>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5" name="Footer Placeholder 4">
            <a:extLst>
              <a:ext uri="{FF2B5EF4-FFF2-40B4-BE49-F238E27FC236}">
                <a16:creationId xmlns:a16="http://schemas.microsoft.com/office/drawing/2014/main" id="{3086D4CE-FC38-4D56-AAE9-F7095E649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B19FE-BEE7-44E2-B502-1A3C7ED68D19}"/>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240263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14D86-F753-4D52-B277-DDE18D7B99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F6E145-751E-43AD-A3E8-861DC3112F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69A3FC-6CBD-4726-90F3-420E81BBC85E}"/>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5" name="Footer Placeholder 4">
            <a:extLst>
              <a:ext uri="{FF2B5EF4-FFF2-40B4-BE49-F238E27FC236}">
                <a16:creationId xmlns:a16="http://schemas.microsoft.com/office/drawing/2014/main" id="{CCD03131-A54A-4602-8B40-B9D8961E9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A6EBE3-6390-4AB2-8C46-6037DCE3A617}"/>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279859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DC4DA-6689-46E2-A8A9-7A19AB4863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D23735-EFDF-4733-AB56-582895C2EC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715E2-87D0-41AF-9142-5A1061D90376}"/>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5" name="Footer Placeholder 4">
            <a:extLst>
              <a:ext uri="{FF2B5EF4-FFF2-40B4-BE49-F238E27FC236}">
                <a16:creationId xmlns:a16="http://schemas.microsoft.com/office/drawing/2014/main" id="{FCDE5509-21E7-4E2B-8F6D-E6E6F3FD9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A24E2-96BC-4A4F-AFC2-9BC0553438A9}"/>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13732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9296B-76E3-4377-BBE4-CECD1B106F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D28C3C-DAC3-4D73-AF64-D21940CF12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D5EEA-13D3-42C4-8436-F694404AF98E}"/>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5" name="Footer Placeholder 4">
            <a:extLst>
              <a:ext uri="{FF2B5EF4-FFF2-40B4-BE49-F238E27FC236}">
                <a16:creationId xmlns:a16="http://schemas.microsoft.com/office/drawing/2014/main" id="{11AE0D67-4CEB-4B63-BC6B-67FCE1F1F2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61DB1-76BF-4BDC-997A-43CCCDF0A6ED}"/>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161795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D798-7139-48EA-BC6D-A57F9DE549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527CBB-94BB-474E-9F7F-9CCBA97033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697511-F7C2-4ADB-8152-7235088F07E8}"/>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5" name="Footer Placeholder 4">
            <a:extLst>
              <a:ext uri="{FF2B5EF4-FFF2-40B4-BE49-F238E27FC236}">
                <a16:creationId xmlns:a16="http://schemas.microsoft.com/office/drawing/2014/main" id="{BEAC8C3B-C2FE-402E-BC03-FF1B524098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4B1891-7220-402C-8483-4C54E750F117}"/>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286928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83E2D-7E9B-4863-9231-166EC74DF4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5D785C-51A3-4EB4-AEFF-B173D69646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174D8B-9CCF-42D6-8707-DD65624D5F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E89A67-4DE6-4331-8388-9D98C7BAF7E0}"/>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6" name="Footer Placeholder 5">
            <a:extLst>
              <a:ext uri="{FF2B5EF4-FFF2-40B4-BE49-F238E27FC236}">
                <a16:creationId xmlns:a16="http://schemas.microsoft.com/office/drawing/2014/main" id="{38577C05-36AE-4A68-B324-EE449FC9E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0250B9-3C23-4C78-97B2-134E515E8B1F}"/>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134407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75C86-0B64-40A9-977D-63179BB2F4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FE3700-76AE-451E-9BE2-70C579C26A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5C75CA-E353-49DE-82C6-8E6B614E2B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823F95-04C9-4E0E-9BA2-270FD7047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5C3D2C-56C1-4584-8075-2E478C9E6C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3C0CC4-6319-494F-9292-1911857A64B9}"/>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8" name="Footer Placeholder 7">
            <a:extLst>
              <a:ext uri="{FF2B5EF4-FFF2-40B4-BE49-F238E27FC236}">
                <a16:creationId xmlns:a16="http://schemas.microsoft.com/office/drawing/2014/main" id="{486826C7-2085-4430-9DE0-98184B740A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1A4F74-DE62-4679-8F7A-355E5EFACEAC}"/>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364042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998D-89AF-454C-8D57-B04FC714C5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DC22B0-D150-4C46-8004-F80A17DD83FB}"/>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4" name="Footer Placeholder 3">
            <a:extLst>
              <a:ext uri="{FF2B5EF4-FFF2-40B4-BE49-F238E27FC236}">
                <a16:creationId xmlns:a16="http://schemas.microsoft.com/office/drawing/2014/main" id="{ADC18EE8-7E30-42F1-B056-352D98C6B6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05418E-13E6-43CD-B74C-7BDFBF6ACE76}"/>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315376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2E54C3-EDBB-4664-A3C6-31ED7E2EF946}"/>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3" name="Footer Placeholder 2">
            <a:extLst>
              <a:ext uri="{FF2B5EF4-FFF2-40B4-BE49-F238E27FC236}">
                <a16:creationId xmlns:a16="http://schemas.microsoft.com/office/drawing/2014/main" id="{B57C548E-AD57-481E-8F6E-5FD63A8604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29AE00-F961-475F-A146-AD93C310C773}"/>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214900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725E1-E2A8-474C-96F7-DB56B21B43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A76AE1-8197-40DE-8DA9-B34580836B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4C9100-AAC3-4664-B1FD-171F75279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979AE-A4D0-4CEA-A113-1EEF9ACAF381}"/>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6" name="Footer Placeholder 5">
            <a:extLst>
              <a:ext uri="{FF2B5EF4-FFF2-40B4-BE49-F238E27FC236}">
                <a16:creationId xmlns:a16="http://schemas.microsoft.com/office/drawing/2014/main" id="{E42BE2AA-8691-42D7-ABBE-3774F3009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F21DA5-70AA-4A5B-ADB5-0ADA78571528}"/>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105035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0B5E-A5C2-4196-B310-171D9BDD7B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413562-583C-43B7-831E-0F27BF4FF3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AEDF5C-3E10-4DCA-870E-D48A81DD8E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7A4777-1609-4106-8C2C-A9D0AFC23F7E}"/>
              </a:ext>
            </a:extLst>
          </p:cNvPr>
          <p:cNvSpPr>
            <a:spLocks noGrp="1"/>
          </p:cNvSpPr>
          <p:nvPr>
            <p:ph type="dt" sz="half" idx="10"/>
          </p:nvPr>
        </p:nvSpPr>
        <p:spPr/>
        <p:txBody>
          <a:bodyPr/>
          <a:lstStyle/>
          <a:p>
            <a:fld id="{42F42D54-2630-4573-AC8A-952F0201F6B2}" type="datetimeFigureOut">
              <a:rPr lang="en-US" smtClean="0"/>
              <a:t>11/11/2020</a:t>
            </a:fld>
            <a:endParaRPr lang="en-US"/>
          </a:p>
        </p:txBody>
      </p:sp>
      <p:sp>
        <p:nvSpPr>
          <p:cNvPr id="6" name="Footer Placeholder 5">
            <a:extLst>
              <a:ext uri="{FF2B5EF4-FFF2-40B4-BE49-F238E27FC236}">
                <a16:creationId xmlns:a16="http://schemas.microsoft.com/office/drawing/2014/main" id="{55BB26F9-3387-4B88-BDA5-2BA2582E1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609BD6-C975-40EB-BB70-ADEC62122A01}"/>
              </a:ext>
            </a:extLst>
          </p:cNvPr>
          <p:cNvSpPr>
            <a:spLocks noGrp="1"/>
          </p:cNvSpPr>
          <p:nvPr>
            <p:ph type="sldNum" sz="quarter" idx="12"/>
          </p:nvPr>
        </p:nvSpPr>
        <p:spPr/>
        <p:txBody>
          <a:bodyPr/>
          <a:lstStyle/>
          <a:p>
            <a:fld id="{7148D759-941B-47F1-AD13-A89CA41E3A25}" type="slidenum">
              <a:rPr lang="en-US" smtClean="0"/>
              <a:t>‹#›</a:t>
            </a:fld>
            <a:endParaRPr lang="en-US"/>
          </a:p>
        </p:txBody>
      </p:sp>
    </p:spTree>
    <p:extLst>
      <p:ext uri="{BB962C8B-B14F-4D97-AF65-F5344CB8AC3E}">
        <p14:creationId xmlns:p14="http://schemas.microsoft.com/office/powerpoint/2010/main" val="90540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E537C0-C6B5-44D7-81E4-D1D290202F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E201AB-630C-4AC2-B9E5-7656426C74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3DF6EF-A1B6-4721-9E7F-3362905B13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42D54-2630-4573-AC8A-952F0201F6B2}" type="datetimeFigureOut">
              <a:rPr lang="en-US" smtClean="0"/>
              <a:t>11/11/2020</a:t>
            </a:fld>
            <a:endParaRPr lang="en-US"/>
          </a:p>
        </p:txBody>
      </p:sp>
      <p:sp>
        <p:nvSpPr>
          <p:cNvPr id="5" name="Footer Placeholder 4">
            <a:extLst>
              <a:ext uri="{FF2B5EF4-FFF2-40B4-BE49-F238E27FC236}">
                <a16:creationId xmlns:a16="http://schemas.microsoft.com/office/drawing/2014/main" id="{3394AEB7-017D-495E-82AF-4C326B5C1D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DC91A5-8084-4310-8B57-FB6F328694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8D759-941B-47F1-AD13-A89CA41E3A25}" type="slidenum">
              <a:rPr lang="en-US" smtClean="0"/>
              <a:t>‹#›</a:t>
            </a:fld>
            <a:endParaRPr lang="en-US"/>
          </a:p>
        </p:txBody>
      </p:sp>
    </p:spTree>
    <p:extLst>
      <p:ext uri="{BB962C8B-B14F-4D97-AF65-F5344CB8AC3E}">
        <p14:creationId xmlns:p14="http://schemas.microsoft.com/office/powerpoint/2010/main" val="3179047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AD3B7-BB5A-466E-97E4-3C9DCE436DD6}"/>
              </a:ext>
            </a:extLst>
          </p:cNvPr>
          <p:cNvSpPr>
            <a:spLocks noGrp="1"/>
          </p:cNvSpPr>
          <p:nvPr>
            <p:ph type="ctrTitle"/>
          </p:nvPr>
        </p:nvSpPr>
        <p:spPr/>
        <p:txBody>
          <a:bodyPr/>
          <a:lstStyle/>
          <a:p>
            <a:r>
              <a:rPr lang="en-US" dirty="0"/>
              <a:t>BEA Satellite Account on Small Business Activity</a:t>
            </a:r>
          </a:p>
        </p:txBody>
      </p:sp>
      <p:sp>
        <p:nvSpPr>
          <p:cNvPr id="3" name="Subtitle 2">
            <a:extLst>
              <a:ext uri="{FF2B5EF4-FFF2-40B4-BE49-F238E27FC236}">
                <a16:creationId xmlns:a16="http://schemas.microsoft.com/office/drawing/2014/main" id="{1B0A5555-B569-4E2F-940B-658359EE86E3}"/>
              </a:ext>
            </a:extLst>
          </p:cNvPr>
          <p:cNvSpPr>
            <a:spLocks noGrp="1"/>
          </p:cNvSpPr>
          <p:nvPr>
            <p:ph type="subTitle" idx="1"/>
          </p:nvPr>
        </p:nvSpPr>
        <p:spPr/>
        <p:txBody>
          <a:bodyPr/>
          <a:lstStyle/>
          <a:p>
            <a:r>
              <a:rPr lang="en-US" dirty="0"/>
              <a:t>Comments by John Haltiwanger, University of Maryland</a:t>
            </a:r>
          </a:p>
        </p:txBody>
      </p:sp>
    </p:spTree>
    <p:extLst>
      <p:ext uri="{BB962C8B-B14F-4D97-AF65-F5344CB8AC3E}">
        <p14:creationId xmlns:p14="http://schemas.microsoft.com/office/powerpoint/2010/main" val="3364400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CD5C-91B5-4469-B404-4D73797652CF}"/>
              </a:ext>
            </a:extLst>
          </p:cNvPr>
          <p:cNvSpPr>
            <a:spLocks noGrp="1"/>
          </p:cNvSpPr>
          <p:nvPr>
            <p:ph type="title"/>
          </p:nvPr>
        </p:nvSpPr>
        <p:spPr/>
        <p:txBody>
          <a:bodyPr/>
          <a:lstStyle/>
          <a:p>
            <a:r>
              <a:rPr lang="en-US" dirty="0">
                <a:solidFill>
                  <a:srgbClr val="FF0000"/>
                </a:solidFill>
              </a:rPr>
              <a:t>Recommendations</a:t>
            </a:r>
          </a:p>
        </p:txBody>
      </p:sp>
      <p:sp>
        <p:nvSpPr>
          <p:cNvPr id="3" name="Content Placeholder 2">
            <a:extLst>
              <a:ext uri="{FF2B5EF4-FFF2-40B4-BE49-F238E27FC236}">
                <a16:creationId xmlns:a16="http://schemas.microsoft.com/office/drawing/2014/main" id="{A2017EDF-C0C6-46CC-8D52-DAFFBDF76E0E}"/>
              </a:ext>
            </a:extLst>
          </p:cNvPr>
          <p:cNvSpPr>
            <a:spLocks noGrp="1"/>
          </p:cNvSpPr>
          <p:nvPr>
            <p:ph idx="1"/>
          </p:nvPr>
        </p:nvSpPr>
        <p:spPr/>
        <p:txBody>
          <a:bodyPr>
            <a:normAutofit fontScale="85000" lnSpcReduction="20000"/>
          </a:bodyPr>
          <a:lstStyle/>
          <a:p>
            <a:r>
              <a:rPr lang="en-US" dirty="0"/>
              <a:t>Tracking the evolution of activity (output and employment) accounted for by firm size is useful but inferences about differences in growth rates by firm size cannot be made from such data.</a:t>
            </a:r>
          </a:p>
          <a:p>
            <a:r>
              <a:rPr lang="en-US" dirty="0"/>
              <a:t>The U.S. Census Bureau and the Bureau of Labor Statistics have active public domain statistical programs tracking business dynamics that can be used to assess contributions of firm size and firm age to growth.</a:t>
            </a:r>
          </a:p>
          <a:p>
            <a:pPr lvl="1"/>
            <a:r>
              <a:rPr lang="en-US" dirty="0"/>
              <a:t>With some additional collaborative effort this can include both output and employment.</a:t>
            </a:r>
          </a:p>
          <a:p>
            <a:pPr lvl="1"/>
            <a:r>
              <a:rPr lang="en-US" dirty="0"/>
              <a:t>Census has enterprise size and age measures which are strongly preferred.</a:t>
            </a:r>
          </a:p>
          <a:p>
            <a:r>
              <a:rPr lang="en-US" dirty="0"/>
              <a:t>Firm size and firm age are intrinsically linked:</a:t>
            </a:r>
          </a:p>
          <a:p>
            <a:pPr lvl="1"/>
            <a:r>
              <a:rPr lang="en-US" dirty="0"/>
              <a:t>Startups are small.</a:t>
            </a:r>
          </a:p>
          <a:p>
            <a:pPr lvl="1"/>
            <a:r>
              <a:rPr lang="en-US" dirty="0"/>
              <a:t>High net growth contribution of small businesses derives from young, small businesses; not mature, small businesses.</a:t>
            </a:r>
          </a:p>
          <a:p>
            <a:pPr lvl="1"/>
            <a:r>
              <a:rPr lang="en-US" dirty="0"/>
              <a:t>Declining share of activity from small businesses driven largely by decline in young firms.</a:t>
            </a:r>
          </a:p>
          <a:p>
            <a:r>
              <a:rPr lang="en-US" dirty="0"/>
              <a:t>Satellite account should quantify activity by firm size and firm age. </a:t>
            </a:r>
          </a:p>
          <a:p>
            <a:pPr lvl="1"/>
            <a:endParaRPr lang="en-US" dirty="0"/>
          </a:p>
        </p:txBody>
      </p:sp>
    </p:spTree>
    <p:extLst>
      <p:ext uri="{BB962C8B-B14F-4D97-AF65-F5344CB8AC3E}">
        <p14:creationId xmlns:p14="http://schemas.microsoft.com/office/powerpoint/2010/main" val="183450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90E3-57B9-4C2C-B6E3-EF37ADEB2936}"/>
              </a:ext>
            </a:extLst>
          </p:cNvPr>
          <p:cNvSpPr>
            <a:spLocks noGrp="1"/>
          </p:cNvSpPr>
          <p:nvPr>
            <p:ph type="title"/>
          </p:nvPr>
        </p:nvSpPr>
        <p:spPr/>
        <p:txBody>
          <a:bodyPr/>
          <a:lstStyle/>
          <a:p>
            <a:r>
              <a:rPr lang="en-US" b="1" dirty="0"/>
              <a:t>Overview</a:t>
            </a:r>
          </a:p>
        </p:txBody>
      </p:sp>
      <p:sp>
        <p:nvSpPr>
          <p:cNvPr id="3" name="Content Placeholder 2">
            <a:extLst>
              <a:ext uri="{FF2B5EF4-FFF2-40B4-BE49-F238E27FC236}">
                <a16:creationId xmlns:a16="http://schemas.microsoft.com/office/drawing/2014/main" id="{D11B582E-3298-47DA-90D8-C45AA312A016}"/>
              </a:ext>
            </a:extLst>
          </p:cNvPr>
          <p:cNvSpPr>
            <a:spLocks noGrp="1"/>
          </p:cNvSpPr>
          <p:nvPr>
            <p:ph idx="1"/>
          </p:nvPr>
        </p:nvSpPr>
        <p:spPr/>
        <p:txBody>
          <a:bodyPr>
            <a:normAutofit lnSpcReduction="10000"/>
          </a:bodyPr>
          <a:lstStyle/>
          <a:p>
            <a:r>
              <a:rPr lang="en-US" dirty="0"/>
              <a:t>BEA Small Business satellite account has great potential.</a:t>
            </a:r>
          </a:p>
          <a:p>
            <a:r>
              <a:rPr lang="en-US" dirty="0"/>
              <a:t>The current approach is to use source data primarily from the SUSB from Census to characterize the evolution of the size distribution of economic activity over time.</a:t>
            </a:r>
          </a:p>
          <a:p>
            <a:r>
              <a:rPr lang="en-US" dirty="0"/>
              <a:t>A strength of the SUSB is that it uses the enterprise definition of a firm (not establishment size or EIN size which can be misleading).</a:t>
            </a:r>
          </a:p>
          <a:p>
            <a:r>
              <a:rPr lang="en-US" dirty="0"/>
              <a:t>But a key limitation in the measurement approach is using information only on the evolution of the size distribution. </a:t>
            </a:r>
          </a:p>
          <a:p>
            <a:r>
              <a:rPr lang="en-US" dirty="0"/>
              <a:t> Inferences about differences in growth by firm size cannot be derived from such information alone.</a:t>
            </a:r>
          </a:p>
        </p:txBody>
      </p:sp>
    </p:spTree>
    <p:extLst>
      <p:ext uri="{BB962C8B-B14F-4D97-AF65-F5344CB8AC3E}">
        <p14:creationId xmlns:p14="http://schemas.microsoft.com/office/powerpoint/2010/main" val="388257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9AA5-1BDD-4F28-BCE4-75586CAA6322}"/>
              </a:ext>
            </a:extLst>
          </p:cNvPr>
          <p:cNvSpPr>
            <a:spLocks noGrp="1"/>
          </p:cNvSpPr>
          <p:nvPr>
            <p:ph type="title"/>
          </p:nvPr>
        </p:nvSpPr>
        <p:spPr/>
        <p:txBody>
          <a:bodyPr>
            <a:normAutofit/>
          </a:bodyPr>
          <a:lstStyle/>
          <a:p>
            <a:r>
              <a:rPr lang="en-US" sz="2800" b="1" dirty="0">
                <a:solidFill>
                  <a:srgbClr val="FF0000"/>
                </a:solidFill>
              </a:rPr>
              <a:t>Comment 1</a:t>
            </a:r>
            <a:r>
              <a:rPr lang="en-US" sz="2800" b="1">
                <a:solidFill>
                  <a:srgbClr val="FF0000"/>
                </a:solidFill>
              </a:rPr>
              <a:t>: “</a:t>
            </a:r>
            <a:r>
              <a:rPr lang="en-US" sz="2800" b="1" dirty="0">
                <a:solidFill>
                  <a:srgbClr val="FF0000"/>
                </a:solidFill>
              </a:rPr>
              <a:t>Size Distribution Fallacy”</a:t>
            </a:r>
          </a:p>
        </p:txBody>
      </p:sp>
      <p:sp>
        <p:nvSpPr>
          <p:cNvPr id="3" name="Content Placeholder 2">
            <a:extLst>
              <a:ext uri="{FF2B5EF4-FFF2-40B4-BE49-F238E27FC236}">
                <a16:creationId xmlns:a16="http://schemas.microsoft.com/office/drawing/2014/main" id="{836D92FE-89EE-428E-8B86-67B6E9FE5CE5}"/>
              </a:ext>
            </a:extLst>
          </p:cNvPr>
          <p:cNvSpPr>
            <a:spLocks noGrp="1"/>
          </p:cNvSpPr>
          <p:nvPr>
            <p:ph idx="1"/>
          </p:nvPr>
        </p:nvSpPr>
        <p:spPr/>
        <p:txBody>
          <a:bodyPr>
            <a:normAutofit fontScale="92500" lnSpcReduction="10000"/>
          </a:bodyPr>
          <a:lstStyle/>
          <a:p>
            <a:r>
              <a:rPr lang="en-US" b="1" dirty="0"/>
              <a:t>Firms cross size class boundaries over time</a:t>
            </a:r>
            <a:r>
              <a:rPr lang="en-US" dirty="0"/>
              <a:t>.</a:t>
            </a:r>
          </a:p>
          <a:p>
            <a:r>
              <a:rPr lang="en-US" dirty="0"/>
              <a:t>The increase in the employment or output in the “large” size class from one period to the next may be from large firms becoming larger, large firm births (very rare) or </a:t>
            </a:r>
            <a:r>
              <a:rPr lang="en-US" b="1" dirty="0">
                <a:solidFill>
                  <a:srgbClr val="FF0000"/>
                </a:solidFill>
              </a:rPr>
              <a:t>from small firms becoming large.</a:t>
            </a:r>
            <a:r>
              <a:rPr lang="en-US" b="1" dirty="0"/>
              <a:t>  This implies it is misleading to use growth of employment or output based on changes over time in the activity by size class.  </a:t>
            </a:r>
          </a:p>
          <a:p>
            <a:r>
              <a:rPr lang="en-US" b="1" dirty="0"/>
              <a:t>Instead, tabulations from longitudinal firm-level data must be used. </a:t>
            </a:r>
          </a:p>
          <a:p>
            <a:r>
              <a:rPr lang="en-US" dirty="0"/>
              <a:t>This “size distribution fallacy” is well-known in the measurement and research literature.  See Davis, Haltiwanger and Schuh </a:t>
            </a:r>
            <a:r>
              <a:rPr lang="en-US" i="1" dirty="0"/>
              <a:t>Job Creation and Destruction</a:t>
            </a:r>
            <a:r>
              <a:rPr lang="en-US" dirty="0"/>
              <a:t>, MIT Press, 1996, Chapter 4, Box 4.1) (DHS).  Also, see Birch and MacCracken (1983), and </a:t>
            </a:r>
            <a:r>
              <a:rPr lang="en-US" i="1" dirty="0"/>
              <a:t>Small Business Administration:  State of Small Business</a:t>
            </a:r>
            <a:r>
              <a:rPr lang="en-US" dirty="0"/>
              <a:t> (1983, page 62).  </a:t>
            </a:r>
          </a:p>
        </p:txBody>
      </p:sp>
    </p:spTree>
    <p:extLst>
      <p:ext uri="{BB962C8B-B14F-4D97-AF65-F5344CB8AC3E}">
        <p14:creationId xmlns:p14="http://schemas.microsoft.com/office/powerpoint/2010/main" val="2447482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7297D-F3F1-4174-AB5F-ACAF0931B2E6}"/>
              </a:ext>
            </a:extLst>
          </p:cNvPr>
          <p:cNvSpPr>
            <a:spLocks noGrp="1"/>
          </p:cNvSpPr>
          <p:nvPr>
            <p:ph type="title"/>
          </p:nvPr>
        </p:nvSpPr>
        <p:spPr/>
        <p:txBody>
          <a:bodyPr/>
          <a:lstStyle/>
          <a:p>
            <a:r>
              <a:rPr lang="en-US" dirty="0"/>
              <a:t>Illustration of Size Distribution Fallacy </a:t>
            </a:r>
          </a:p>
        </p:txBody>
      </p:sp>
      <p:graphicFrame>
        <p:nvGraphicFramePr>
          <p:cNvPr id="5" name="Content Placeholder 4">
            <a:extLst>
              <a:ext uri="{FF2B5EF4-FFF2-40B4-BE49-F238E27FC236}">
                <a16:creationId xmlns:a16="http://schemas.microsoft.com/office/drawing/2014/main" id="{DF6BC79F-82BE-4BFF-9CCA-4F34259150E1}"/>
              </a:ext>
            </a:extLst>
          </p:cNvPr>
          <p:cNvGraphicFramePr>
            <a:graphicFrameLocks noGrp="1"/>
          </p:cNvGraphicFramePr>
          <p:nvPr>
            <p:ph idx="1"/>
            <p:extLst>
              <p:ext uri="{D42A27DB-BD31-4B8C-83A1-F6EECF244321}">
                <p14:modId xmlns:p14="http://schemas.microsoft.com/office/powerpoint/2010/main" val="106094257"/>
              </p:ext>
            </p:extLst>
          </p:nvPr>
        </p:nvGraphicFramePr>
        <p:xfrm>
          <a:off x="1028700" y="1634331"/>
          <a:ext cx="8723542" cy="1459932"/>
        </p:xfrm>
        <a:graphic>
          <a:graphicData uri="http://schemas.openxmlformats.org/drawingml/2006/table">
            <a:tbl>
              <a:tblPr>
                <a:tableStyleId>{5C22544A-7EE6-4342-B048-85BDC9FD1C3A}</a:tableStyleId>
              </a:tblPr>
              <a:tblGrid>
                <a:gridCol w="956005">
                  <a:extLst>
                    <a:ext uri="{9D8B030D-6E8A-4147-A177-3AD203B41FA5}">
                      <a16:colId xmlns:a16="http://schemas.microsoft.com/office/drawing/2014/main" val="3565407981"/>
                    </a:ext>
                  </a:extLst>
                </a:gridCol>
                <a:gridCol w="1015755">
                  <a:extLst>
                    <a:ext uri="{9D8B030D-6E8A-4147-A177-3AD203B41FA5}">
                      <a16:colId xmlns:a16="http://schemas.microsoft.com/office/drawing/2014/main" val="3909169942"/>
                    </a:ext>
                  </a:extLst>
                </a:gridCol>
                <a:gridCol w="956005">
                  <a:extLst>
                    <a:ext uri="{9D8B030D-6E8A-4147-A177-3AD203B41FA5}">
                      <a16:colId xmlns:a16="http://schemas.microsoft.com/office/drawing/2014/main" val="2621184994"/>
                    </a:ext>
                  </a:extLst>
                </a:gridCol>
                <a:gridCol w="956005">
                  <a:extLst>
                    <a:ext uri="{9D8B030D-6E8A-4147-A177-3AD203B41FA5}">
                      <a16:colId xmlns:a16="http://schemas.microsoft.com/office/drawing/2014/main" val="4041208310"/>
                    </a:ext>
                  </a:extLst>
                </a:gridCol>
                <a:gridCol w="1822383">
                  <a:extLst>
                    <a:ext uri="{9D8B030D-6E8A-4147-A177-3AD203B41FA5}">
                      <a16:colId xmlns:a16="http://schemas.microsoft.com/office/drawing/2014/main" val="2385442802"/>
                    </a:ext>
                  </a:extLst>
                </a:gridCol>
                <a:gridCol w="1762633">
                  <a:extLst>
                    <a:ext uri="{9D8B030D-6E8A-4147-A177-3AD203B41FA5}">
                      <a16:colId xmlns:a16="http://schemas.microsoft.com/office/drawing/2014/main" val="644227883"/>
                    </a:ext>
                  </a:extLst>
                </a:gridCol>
                <a:gridCol w="1254756">
                  <a:extLst>
                    <a:ext uri="{9D8B030D-6E8A-4147-A177-3AD203B41FA5}">
                      <a16:colId xmlns:a16="http://schemas.microsoft.com/office/drawing/2014/main" val="2300964427"/>
                    </a:ext>
                  </a:extLst>
                </a:gridCol>
              </a:tblGrid>
              <a:tr h="486644">
                <a:tc>
                  <a:txBody>
                    <a:bodyPr/>
                    <a:lstStyle/>
                    <a:p>
                      <a:pPr algn="l" fontAlgn="b"/>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l" fontAlgn="b"/>
                      <a:r>
                        <a:rPr lang="en-US" sz="1800" u="none" strike="noStrike">
                          <a:effectLst/>
                        </a:rPr>
                        <a:t>Firm 1 </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l" fontAlgn="b"/>
                      <a:r>
                        <a:rPr lang="en-US" sz="1800" u="none" strike="noStrike">
                          <a:effectLst/>
                        </a:rPr>
                        <a:t>Firm 2</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l" fontAlgn="b"/>
                      <a:r>
                        <a:rPr lang="en-US" sz="1800" u="none" strike="noStrike">
                          <a:effectLst/>
                        </a:rPr>
                        <a:t>Firm 3</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l" fontAlgn="b"/>
                      <a:r>
                        <a:rPr lang="en-US" sz="1800" u="none" strike="noStrike">
                          <a:effectLst/>
                        </a:rPr>
                        <a:t>Small  (&lt;100)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l" fontAlgn="b"/>
                      <a:r>
                        <a:rPr lang="en-US" sz="1800" u="none" strike="noStrike">
                          <a:effectLst/>
                        </a:rPr>
                        <a:t>Large (100+)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l" fontAlgn="b"/>
                      <a:r>
                        <a:rPr lang="en-US" sz="1800" u="none" strike="noStrike">
                          <a:effectLst/>
                        </a:rPr>
                        <a:t>All Firms</a:t>
                      </a:r>
                      <a:endParaRPr lang="en-US" sz="1800" b="0" i="0" u="none" strike="noStrike">
                        <a:solidFill>
                          <a:srgbClr val="000000"/>
                        </a:solidFill>
                        <a:effectLst/>
                        <a:latin typeface="Calibri" panose="020F0502020204030204" pitchFamily="34" charset="0"/>
                      </a:endParaRPr>
                    </a:p>
                  </a:txBody>
                  <a:tcPr marL="3175" marR="3175" marT="3175" marB="0" anchor="b"/>
                </a:tc>
                <a:extLst>
                  <a:ext uri="{0D108BD9-81ED-4DB2-BD59-A6C34878D82A}">
                    <a16:rowId xmlns:a16="http://schemas.microsoft.com/office/drawing/2014/main" val="833135158"/>
                  </a:ext>
                </a:extLst>
              </a:tr>
              <a:tr h="486644">
                <a:tc>
                  <a:txBody>
                    <a:bodyPr/>
                    <a:lstStyle/>
                    <a:p>
                      <a:pPr algn="l" fontAlgn="b"/>
                      <a:r>
                        <a:rPr lang="en-US" sz="1800" u="none" strike="noStrike">
                          <a:effectLst/>
                        </a:rPr>
                        <a:t>Year 1</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50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500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150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50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650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700</a:t>
                      </a:r>
                      <a:endParaRPr lang="en-US" sz="1800" b="0" i="0" u="none" strike="noStrike">
                        <a:solidFill>
                          <a:srgbClr val="000000"/>
                        </a:solidFill>
                        <a:effectLst/>
                        <a:latin typeface="Calibri" panose="020F0502020204030204" pitchFamily="34" charset="0"/>
                      </a:endParaRPr>
                    </a:p>
                  </a:txBody>
                  <a:tcPr marL="3175" marR="3175" marT="3175" marB="0" anchor="b"/>
                </a:tc>
                <a:extLst>
                  <a:ext uri="{0D108BD9-81ED-4DB2-BD59-A6C34878D82A}">
                    <a16:rowId xmlns:a16="http://schemas.microsoft.com/office/drawing/2014/main" val="2733668905"/>
                  </a:ext>
                </a:extLst>
              </a:tr>
              <a:tr h="486644">
                <a:tc>
                  <a:txBody>
                    <a:bodyPr/>
                    <a:lstStyle/>
                    <a:p>
                      <a:pPr algn="l" fontAlgn="b"/>
                      <a:r>
                        <a:rPr lang="en-US" sz="1800" u="none" strike="noStrike">
                          <a:effectLst/>
                        </a:rPr>
                        <a:t>Year 2</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150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600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75</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75</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a:effectLst/>
                        </a:rPr>
                        <a:t>750</a:t>
                      </a:r>
                      <a:endParaRPr lang="en-US" sz="1800" b="0" i="0" u="none" strike="noStrike">
                        <a:solidFill>
                          <a:srgbClr val="000000"/>
                        </a:solidFill>
                        <a:effectLst/>
                        <a:latin typeface="Calibri" panose="020F0502020204030204" pitchFamily="34" charset="0"/>
                      </a:endParaRPr>
                    </a:p>
                  </a:txBody>
                  <a:tcPr marL="3175" marR="3175" marT="3175" marB="0" anchor="b"/>
                </a:tc>
                <a:tc>
                  <a:txBody>
                    <a:bodyPr/>
                    <a:lstStyle/>
                    <a:p>
                      <a:pPr algn="r" fontAlgn="b"/>
                      <a:r>
                        <a:rPr lang="en-US" sz="1800" u="none" strike="noStrike" dirty="0">
                          <a:effectLst/>
                        </a:rPr>
                        <a:t>825</a:t>
                      </a:r>
                      <a:endParaRPr lang="en-US" sz="1800" b="0" i="0" u="none" strike="noStrike" dirty="0">
                        <a:solidFill>
                          <a:srgbClr val="000000"/>
                        </a:solidFill>
                        <a:effectLst/>
                        <a:latin typeface="Calibri" panose="020F0502020204030204" pitchFamily="34" charset="0"/>
                      </a:endParaRPr>
                    </a:p>
                  </a:txBody>
                  <a:tcPr marL="3175" marR="3175" marT="3175" marB="0" anchor="b"/>
                </a:tc>
                <a:extLst>
                  <a:ext uri="{0D108BD9-81ED-4DB2-BD59-A6C34878D82A}">
                    <a16:rowId xmlns:a16="http://schemas.microsoft.com/office/drawing/2014/main" val="1008894398"/>
                  </a:ext>
                </a:extLst>
              </a:tr>
            </a:tbl>
          </a:graphicData>
        </a:graphic>
      </p:graphicFrame>
      <p:sp>
        <p:nvSpPr>
          <p:cNvPr id="6" name="TextBox 5">
            <a:extLst>
              <a:ext uri="{FF2B5EF4-FFF2-40B4-BE49-F238E27FC236}">
                <a16:creationId xmlns:a16="http://schemas.microsoft.com/office/drawing/2014/main" id="{CD0017B4-D673-432F-811E-04F50E44D37C}"/>
              </a:ext>
            </a:extLst>
          </p:cNvPr>
          <p:cNvSpPr txBox="1"/>
          <p:nvPr/>
        </p:nvSpPr>
        <p:spPr>
          <a:xfrm>
            <a:off x="1171575" y="3649436"/>
            <a:ext cx="10715882" cy="2862322"/>
          </a:xfrm>
          <a:prstGeom prst="rect">
            <a:avLst/>
          </a:prstGeom>
          <a:noFill/>
        </p:spPr>
        <p:txBody>
          <a:bodyPr wrap="none" rtlCol="0">
            <a:spAutoFit/>
          </a:bodyPr>
          <a:lstStyle/>
          <a:p>
            <a:pPr marL="285750" indent="-285750">
              <a:buFont typeface="Arial" panose="020B0604020202020204" pitchFamily="34" charset="0"/>
              <a:buChar char="•"/>
            </a:pPr>
            <a:r>
              <a:rPr lang="en-US" dirty="0"/>
              <a:t>In this example, net employment increases by 125 from Year 1 to Year 2.  </a:t>
            </a:r>
          </a:p>
          <a:p>
            <a:pPr marL="742950" lvl="1" indent="-285750">
              <a:buFont typeface="Arial" panose="020B0604020202020204" pitchFamily="34" charset="0"/>
              <a:buChar char="•"/>
            </a:pPr>
            <a:r>
              <a:rPr lang="en-US" dirty="0"/>
              <a:t>Using the changes in the aggregate size distribution, the large firm size class accounts for 80% of change.</a:t>
            </a:r>
          </a:p>
          <a:p>
            <a:pPr marL="742950" lvl="1" indent="-285750">
              <a:buFont typeface="Arial" panose="020B0604020202020204" pitchFamily="34" charset="0"/>
              <a:buChar char="•"/>
            </a:pPr>
            <a:r>
              <a:rPr lang="en-US" dirty="0"/>
              <a:t>However this is misleading since most of the growth arises from Firm 1 (a small firm in Year 1) growing </a:t>
            </a:r>
          </a:p>
          <a:p>
            <a:pPr lvl="1"/>
            <a:r>
              <a:rPr lang="en-US" dirty="0"/>
              <a:t>substantially and becoming a large firm in Year 2.  Using the longitudinal data,  80% of net growth in</a:t>
            </a:r>
          </a:p>
          <a:p>
            <a:pPr lvl="1"/>
            <a:r>
              <a:rPr lang="en-US" dirty="0"/>
              <a:t>employment is accounted for by small firms.</a:t>
            </a:r>
          </a:p>
          <a:p>
            <a:pPr marL="285750" indent="-285750">
              <a:buFont typeface="Arial" panose="020B0604020202020204" pitchFamily="34" charset="0"/>
              <a:buChar char="•"/>
            </a:pPr>
            <a:r>
              <a:rPr lang="en-US" dirty="0"/>
              <a:t>Key to overcoming this limitation is to use tabulations from  longitudinal firm-level data.  </a:t>
            </a:r>
          </a:p>
          <a:p>
            <a:pPr marL="285750" indent="-285750">
              <a:buFont typeface="Arial" panose="020B0604020202020204" pitchFamily="34" charset="0"/>
              <a:buChar char="•"/>
            </a:pPr>
            <a:r>
              <a:rPr lang="en-US" dirty="0"/>
              <a:t>Relevant source data in the public domain:  Business Information Tracking Series (BITS), </a:t>
            </a:r>
          </a:p>
          <a:p>
            <a:r>
              <a:rPr lang="en-US" dirty="0"/>
              <a:t>Business Dynamic Statistics (BDS) and Business Economic Dynamics (BED).  BITS and BDS are from Census while</a:t>
            </a:r>
          </a:p>
          <a:p>
            <a:r>
              <a:rPr lang="en-US" dirty="0"/>
              <a:t>BED is from BLS. </a:t>
            </a:r>
            <a:r>
              <a:rPr lang="en-US" b="1" dirty="0"/>
              <a:t>This satellite account should draw on these resources and collaborate with Census and BLS.</a:t>
            </a:r>
          </a:p>
          <a:p>
            <a:r>
              <a:rPr lang="en-US" b="1" dirty="0"/>
              <a:t>BITS is closely connected to SUSB and recently BITS and BDS have become an integrated product.</a:t>
            </a:r>
          </a:p>
        </p:txBody>
      </p:sp>
    </p:spTree>
    <p:extLst>
      <p:ext uri="{BB962C8B-B14F-4D97-AF65-F5344CB8AC3E}">
        <p14:creationId xmlns:p14="http://schemas.microsoft.com/office/powerpoint/2010/main" val="257684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4E41-9BCB-4A55-BD4D-AB17E0DF71D9}"/>
              </a:ext>
            </a:extLst>
          </p:cNvPr>
          <p:cNvSpPr>
            <a:spLocks noGrp="1"/>
          </p:cNvSpPr>
          <p:nvPr>
            <p:ph type="title" idx="4294967295"/>
          </p:nvPr>
        </p:nvSpPr>
        <p:spPr>
          <a:xfrm>
            <a:off x="273503" y="123357"/>
            <a:ext cx="10515600" cy="1325563"/>
          </a:xfrm>
        </p:spPr>
        <p:txBody>
          <a:bodyPr>
            <a:normAutofit/>
          </a:bodyPr>
          <a:lstStyle/>
          <a:p>
            <a:r>
              <a:rPr lang="en-US" sz="3600" b="1" dirty="0"/>
              <a:t>Size Distribution Fallacy Critically Important in Practice</a:t>
            </a:r>
          </a:p>
        </p:txBody>
      </p:sp>
      <p:graphicFrame>
        <p:nvGraphicFramePr>
          <p:cNvPr id="7" name="Chart 6">
            <a:extLst>
              <a:ext uri="{FF2B5EF4-FFF2-40B4-BE49-F238E27FC236}">
                <a16:creationId xmlns:a16="http://schemas.microsoft.com/office/drawing/2014/main" id="{E94156BE-BC3A-4330-8B3B-1E4ADFB4F3C7}"/>
              </a:ext>
            </a:extLst>
          </p:cNvPr>
          <p:cNvGraphicFramePr>
            <a:graphicFrameLocks/>
          </p:cNvGraphicFramePr>
          <p:nvPr>
            <p:extLst>
              <p:ext uri="{D42A27DB-BD31-4B8C-83A1-F6EECF244321}">
                <p14:modId xmlns:p14="http://schemas.microsoft.com/office/powerpoint/2010/main" val="128438138"/>
              </p:ext>
            </p:extLst>
          </p:nvPr>
        </p:nvGraphicFramePr>
        <p:xfrm>
          <a:off x="1093153" y="1645778"/>
          <a:ext cx="7104289" cy="413521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0659A89-6164-4A8C-B5D5-D0004DD96C5B}"/>
              </a:ext>
            </a:extLst>
          </p:cNvPr>
          <p:cNvSpPr txBox="1"/>
          <p:nvPr/>
        </p:nvSpPr>
        <p:spPr>
          <a:xfrm>
            <a:off x="8792936" y="1192893"/>
            <a:ext cx="3560590" cy="5078313"/>
          </a:xfrm>
          <a:prstGeom prst="rect">
            <a:avLst/>
          </a:prstGeom>
          <a:noFill/>
        </p:spPr>
        <p:txBody>
          <a:bodyPr wrap="none" rtlCol="0">
            <a:spAutoFit/>
          </a:bodyPr>
          <a:lstStyle/>
          <a:p>
            <a:r>
              <a:rPr lang="en-US" dirty="0"/>
              <a:t>Using tabulations from longitudinal</a:t>
            </a:r>
          </a:p>
          <a:p>
            <a:r>
              <a:rPr lang="en-US" dirty="0"/>
              <a:t>firm-level data (BDS):</a:t>
            </a:r>
          </a:p>
          <a:p>
            <a:r>
              <a:rPr lang="en-US" dirty="0"/>
              <a:t>Small businesses account</a:t>
            </a:r>
          </a:p>
          <a:p>
            <a:r>
              <a:rPr lang="en-US" dirty="0"/>
              <a:t>For 87% of average annual</a:t>
            </a:r>
          </a:p>
          <a:p>
            <a:r>
              <a:rPr lang="en-US" dirty="0"/>
              <a:t>net employment growth</a:t>
            </a:r>
          </a:p>
          <a:p>
            <a:r>
              <a:rPr lang="en-US" dirty="0"/>
              <a:t> from 1992-2018.</a:t>
            </a:r>
          </a:p>
          <a:p>
            <a:endParaRPr lang="en-US" dirty="0"/>
          </a:p>
          <a:p>
            <a:r>
              <a:rPr lang="en-US" dirty="0"/>
              <a:t>Under BEA method using changing</a:t>
            </a:r>
          </a:p>
          <a:p>
            <a:r>
              <a:rPr lang="en-US" dirty="0"/>
              <a:t>Size distribution, Small businesses</a:t>
            </a:r>
          </a:p>
          <a:p>
            <a:r>
              <a:rPr lang="en-US" dirty="0"/>
              <a:t>Account for 19% of growth</a:t>
            </a:r>
          </a:p>
          <a:p>
            <a:r>
              <a:rPr lang="en-US" dirty="0"/>
              <a:t>In employment.</a:t>
            </a:r>
          </a:p>
          <a:p>
            <a:endParaRPr lang="en-US" dirty="0"/>
          </a:p>
          <a:p>
            <a:r>
              <a:rPr lang="en-US" dirty="0"/>
              <a:t>Share of employment at small </a:t>
            </a:r>
          </a:p>
          <a:p>
            <a:r>
              <a:rPr lang="en-US" dirty="0"/>
              <a:t>Businesses declined from 40% </a:t>
            </a:r>
          </a:p>
          <a:p>
            <a:r>
              <a:rPr lang="en-US" dirty="0"/>
              <a:t>To 33% from 1992 to 2018.</a:t>
            </a:r>
          </a:p>
          <a:p>
            <a:r>
              <a:rPr lang="en-US" dirty="0"/>
              <a:t>This reflects many forces but not</a:t>
            </a:r>
          </a:p>
          <a:p>
            <a:r>
              <a:rPr lang="en-US" dirty="0"/>
              <a:t>large businesses growing faster</a:t>
            </a:r>
          </a:p>
          <a:p>
            <a:r>
              <a:rPr lang="en-US" dirty="0"/>
              <a:t>than small businesses. </a:t>
            </a:r>
          </a:p>
        </p:txBody>
      </p:sp>
      <p:sp>
        <p:nvSpPr>
          <p:cNvPr id="10" name="TextBox 9">
            <a:extLst>
              <a:ext uri="{FF2B5EF4-FFF2-40B4-BE49-F238E27FC236}">
                <a16:creationId xmlns:a16="http://schemas.microsoft.com/office/drawing/2014/main" id="{C095C46E-2BA6-4E82-BAF6-3B102C9ADAE0}"/>
              </a:ext>
            </a:extLst>
          </p:cNvPr>
          <p:cNvSpPr txBox="1"/>
          <p:nvPr/>
        </p:nvSpPr>
        <p:spPr>
          <a:xfrm>
            <a:off x="0" y="6468064"/>
            <a:ext cx="11299312" cy="338554"/>
          </a:xfrm>
          <a:prstGeom prst="rect">
            <a:avLst/>
          </a:prstGeom>
          <a:noFill/>
        </p:spPr>
        <p:txBody>
          <a:bodyPr wrap="none" rtlCol="0">
            <a:spAutoFit/>
          </a:bodyPr>
          <a:lstStyle/>
          <a:p>
            <a:r>
              <a:rPr lang="en-US" sz="1600" dirty="0"/>
              <a:t>Source:  U.S. Census Bureau, Business Dynamic Statistics. https://www.census.gov/data/tables/time-series/econ/bds/bds-tables.html </a:t>
            </a:r>
          </a:p>
        </p:txBody>
      </p:sp>
      <p:sp>
        <p:nvSpPr>
          <p:cNvPr id="3" name="TextBox 2">
            <a:extLst>
              <a:ext uri="{FF2B5EF4-FFF2-40B4-BE49-F238E27FC236}">
                <a16:creationId xmlns:a16="http://schemas.microsoft.com/office/drawing/2014/main" id="{22CA3FDE-77A5-423E-BDCA-CA306ADA1050}"/>
              </a:ext>
            </a:extLst>
          </p:cNvPr>
          <p:cNvSpPr txBox="1"/>
          <p:nvPr/>
        </p:nvSpPr>
        <p:spPr>
          <a:xfrm>
            <a:off x="2358773" y="5826154"/>
            <a:ext cx="6010876" cy="369332"/>
          </a:xfrm>
          <a:prstGeom prst="rect">
            <a:avLst/>
          </a:prstGeom>
          <a:noFill/>
        </p:spPr>
        <p:txBody>
          <a:bodyPr wrap="none" rtlCol="0">
            <a:spAutoFit/>
          </a:bodyPr>
          <a:lstStyle/>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Small&lt;100, Large 100+.  Using initial size (t-1) for longitudinal</a:t>
            </a:r>
            <a:endParaRPr lang="en-US" dirty="0"/>
          </a:p>
        </p:txBody>
      </p:sp>
      <p:sp>
        <p:nvSpPr>
          <p:cNvPr id="5" name="TextBox 4">
            <a:extLst>
              <a:ext uri="{FF2B5EF4-FFF2-40B4-BE49-F238E27FC236}">
                <a16:creationId xmlns:a16="http://schemas.microsoft.com/office/drawing/2014/main" id="{F50E0D41-AE74-4CBA-9710-7E74089DFB8C}"/>
              </a:ext>
            </a:extLst>
          </p:cNvPr>
          <p:cNvSpPr txBox="1"/>
          <p:nvPr/>
        </p:nvSpPr>
        <p:spPr>
          <a:xfrm>
            <a:off x="497657" y="6147109"/>
            <a:ext cx="5340308" cy="369332"/>
          </a:xfrm>
          <a:prstGeom prst="rect">
            <a:avLst/>
          </a:prstGeom>
          <a:noFill/>
        </p:spPr>
        <p:txBody>
          <a:bodyPr wrap="none" rtlCol="0">
            <a:spAutoFit/>
          </a:bodyPr>
          <a:lstStyle/>
          <a:p>
            <a:r>
              <a:rPr lang="en-US" dirty="0"/>
              <a:t>These inferences robust to using different size cutoffs.  </a:t>
            </a:r>
          </a:p>
        </p:txBody>
      </p:sp>
    </p:spTree>
    <p:extLst>
      <p:ext uri="{BB962C8B-B14F-4D97-AF65-F5344CB8AC3E}">
        <p14:creationId xmlns:p14="http://schemas.microsoft.com/office/powerpoint/2010/main" val="2832764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9FA50-51D5-440B-BA48-FB33D7F88F82}"/>
              </a:ext>
            </a:extLst>
          </p:cNvPr>
          <p:cNvSpPr>
            <a:spLocks noGrp="1"/>
          </p:cNvSpPr>
          <p:nvPr>
            <p:ph type="title"/>
          </p:nvPr>
        </p:nvSpPr>
        <p:spPr/>
        <p:txBody>
          <a:bodyPr>
            <a:normAutofit/>
          </a:bodyPr>
          <a:lstStyle/>
          <a:p>
            <a:r>
              <a:rPr lang="en-US" sz="3600" b="1" dirty="0"/>
              <a:t>Analogous inferences in computing net growth rates</a:t>
            </a:r>
          </a:p>
        </p:txBody>
      </p:sp>
      <p:graphicFrame>
        <p:nvGraphicFramePr>
          <p:cNvPr id="5" name="Content Placeholder 4">
            <a:extLst>
              <a:ext uri="{FF2B5EF4-FFF2-40B4-BE49-F238E27FC236}">
                <a16:creationId xmlns:a16="http://schemas.microsoft.com/office/drawing/2014/main" id="{C5B24E45-546E-4A91-ACA2-4CDBE56663F9}"/>
              </a:ext>
            </a:extLst>
          </p:cNvPr>
          <p:cNvGraphicFramePr>
            <a:graphicFrameLocks noGrp="1"/>
          </p:cNvGraphicFramePr>
          <p:nvPr>
            <p:ph idx="1"/>
            <p:extLst>
              <p:ext uri="{D42A27DB-BD31-4B8C-83A1-F6EECF244321}">
                <p14:modId xmlns:p14="http://schemas.microsoft.com/office/powerpoint/2010/main" val="4202897565"/>
              </p:ext>
            </p:extLst>
          </p:nvPr>
        </p:nvGraphicFramePr>
        <p:xfrm>
          <a:off x="719818" y="1522639"/>
          <a:ext cx="7444468"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A38F0FE-C30C-428D-ABAB-BFE4FC7485DD}"/>
              </a:ext>
            </a:extLst>
          </p:cNvPr>
          <p:cNvSpPr txBox="1"/>
          <p:nvPr/>
        </p:nvSpPr>
        <p:spPr>
          <a:xfrm>
            <a:off x="838200" y="6388554"/>
            <a:ext cx="5456622" cy="369332"/>
          </a:xfrm>
          <a:prstGeom prst="rect">
            <a:avLst/>
          </a:prstGeom>
          <a:noFill/>
        </p:spPr>
        <p:txBody>
          <a:bodyPr wrap="none" rtlCol="0">
            <a:spAutoFit/>
          </a:bodyPr>
          <a:lstStyle/>
          <a:p>
            <a:r>
              <a:rPr lang="en-US" dirty="0"/>
              <a:t>Source:  U.S. Census Bureau, Business Dynamic Statistics </a:t>
            </a:r>
          </a:p>
        </p:txBody>
      </p:sp>
      <p:sp>
        <p:nvSpPr>
          <p:cNvPr id="7" name="TextBox 6">
            <a:extLst>
              <a:ext uri="{FF2B5EF4-FFF2-40B4-BE49-F238E27FC236}">
                <a16:creationId xmlns:a16="http://schemas.microsoft.com/office/drawing/2014/main" id="{81ABEC49-259F-431E-9DA6-2AB8ADF36C7B}"/>
              </a:ext>
            </a:extLst>
          </p:cNvPr>
          <p:cNvSpPr txBox="1"/>
          <p:nvPr/>
        </p:nvSpPr>
        <p:spPr>
          <a:xfrm>
            <a:off x="8682718" y="1522639"/>
            <a:ext cx="3616567" cy="5078313"/>
          </a:xfrm>
          <a:prstGeom prst="rect">
            <a:avLst/>
          </a:prstGeom>
          <a:noFill/>
        </p:spPr>
        <p:txBody>
          <a:bodyPr wrap="none" rtlCol="0">
            <a:spAutoFit/>
          </a:bodyPr>
          <a:lstStyle/>
          <a:p>
            <a:r>
              <a:rPr lang="en-US" dirty="0"/>
              <a:t>For small firms in t-1, </a:t>
            </a:r>
          </a:p>
          <a:p>
            <a:r>
              <a:rPr lang="en-US" dirty="0"/>
              <a:t>average annual (employment </a:t>
            </a:r>
          </a:p>
          <a:p>
            <a:r>
              <a:rPr lang="en-US" dirty="0"/>
              <a:t>weighted) longitudinally consistent</a:t>
            </a:r>
          </a:p>
          <a:p>
            <a:r>
              <a:rPr lang="en-US" dirty="0"/>
              <a:t>net employment growth rate is </a:t>
            </a:r>
          </a:p>
          <a:p>
            <a:r>
              <a:rPr lang="en-US" dirty="0"/>
              <a:t>about 3 percent.</a:t>
            </a:r>
          </a:p>
          <a:p>
            <a:endParaRPr lang="en-US" dirty="0"/>
          </a:p>
          <a:p>
            <a:r>
              <a:rPr lang="en-US" dirty="0"/>
              <a:t>For large firms in t-1, average annual</a:t>
            </a:r>
          </a:p>
          <a:p>
            <a:r>
              <a:rPr lang="en-US" dirty="0"/>
              <a:t>(employment weighted ) </a:t>
            </a:r>
          </a:p>
          <a:p>
            <a:r>
              <a:rPr lang="en-US" dirty="0"/>
              <a:t>longitudinally consistent net</a:t>
            </a:r>
          </a:p>
          <a:p>
            <a:r>
              <a:rPr lang="en-US" dirty="0"/>
              <a:t>employment growth rate is </a:t>
            </a:r>
          </a:p>
          <a:p>
            <a:r>
              <a:rPr lang="en-US" dirty="0"/>
              <a:t>0.26 percent.  </a:t>
            </a:r>
          </a:p>
          <a:p>
            <a:endParaRPr lang="en-US" dirty="0"/>
          </a:p>
          <a:p>
            <a:r>
              <a:rPr lang="en-US" dirty="0"/>
              <a:t>If net growth rate computed from</a:t>
            </a:r>
          </a:p>
          <a:p>
            <a:r>
              <a:rPr lang="en-US" dirty="0"/>
              <a:t>Changes in size distribution at</a:t>
            </a:r>
          </a:p>
          <a:p>
            <a:r>
              <a:rPr lang="en-US" dirty="0"/>
              <a:t>Aggregate level (BEA method)</a:t>
            </a:r>
          </a:p>
          <a:p>
            <a:r>
              <a:rPr lang="en-US" dirty="0"/>
              <a:t>Small = 0.71 percent</a:t>
            </a:r>
          </a:p>
          <a:p>
            <a:r>
              <a:rPr lang="en-US" dirty="0"/>
              <a:t>Large = 1.6 percent </a:t>
            </a:r>
          </a:p>
          <a:p>
            <a:endParaRPr lang="en-US" dirty="0"/>
          </a:p>
        </p:txBody>
      </p:sp>
      <p:sp>
        <p:nvSpPr>
          <p:cNvPr id="8" name="TextBox 7">
            <a:extLst>
              <a:ext uri="{FF2B5EF4-FFF2-40B4-BE49-F238E27FC236}">
                <a16:creationId xmlns:a16="http://schemas.microsoft.com/office/drawing/2014/main" id="{43BFC5D9-50B4-4F9F-B2BD-FD7B9D9F69F4}"/>
              </a:ext>
            </a:extLst>
          </p:cNvPr>
          <p:cNvSpPr txBox="1"/>
          <p:nvPr/>
        </p:nvSpPr>
        <p:spPr>
          <a:xfrm>
            <a:off x="1285170" y="5946599"/>
            <a:ext cx="6010876" cy="369332"/>
          </a:xfrm>
          <a:prstGeom prst="rect">
            <a:avLst/>
          </a:prstGeom>
          <a:noFill/>
        </p:spPr>
        <p:txBody>
          <a:bodyPr wrap="none" rtlCol="0">
            <a:spAutoFit/>
          </a:bodyPr>
          <a:lstStyle/>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Small&lt;100, Large 100+.  Using initial size (t-1) for longitudinal</a:t>
            </a:r>
            <a:endParaRPr lang="en-US" dirty="0"/>
          </a:p>
        </p:txBody>
      </p:sp>
    </p:spTree>
    <p:extLst>
      <p:ext uri="{BB962C8B-B14F-4D97-AF65-F5344CB8AC3E}">
        <p14:creationId xmlns:p14="http://schemas.microsoft.com/office/powerpoint/2010/main" val="274163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0FF50-D6C5-423F-8CE0-139197188AC5}"/>
              </a:ext>
            </a:extLst>
          </p:cNvPr>
          <p:cNvSpPr>
            <a:spLocks noGrp="1"/>
          </p:cNvSpPr>
          <p:nvPr>
            <p:ph type="title"/>
          </p:nvPr>
        </p:nvSpPr>
        <p:spPr>
          <a:xfrm>
            <a:off x="297809" y="365125"/>
            <a:ext cx="11055991" cy="1325563"/>
          </a:xfrm>
        </p:spPr>
        <p:txBody>
          <a:bodyPr>
            <a:normAutofit fontScale="90000"/>
          </a:bodyPr>
          <a:lstStyle/>
          <a:p>
            <a:r>
              <a:rPr lang="en-US" sz="3100" b="1" dirty="0">
                <a:solidFill>
                  <a:srgbClr val="FF0000"/>
                </a:solidFill>
              </a:rPr>
              <a:t>Comment 2:  Size is not sufficient…Young (small) businesses are primary net creators of jobs…but startups declining so young (small) share of activity declining </a:t>
            </a:r>
            <a:r>
              <a:rPr lang="en-US" sz="1600" dirty="0"/>
              <a:t>(See, “Who Creates Jobs:  Small vs. Large vs. Young”, Haltiwanger, Jarmin and Miranda, RESTAT, 2013) and “The Role of Entrepreneurship in US Job Creation and Economic Dynamism”, Decker, Haltiwanger, Jarmin and Miranda, Journal of Economic Perspectives, 2014)</a:t>
            </a:r>
          </a:p>
        </p:txBody>
      </p:sp>
      <p:graphicFrame>
        <p:nvGraphicFramePr>
          <p:cNvPr id="7" name="Content Placeholder 6">
            <a:extLst>
              <a:ext uri="{FF2B5EF4-FFF2-40B4-BE49-F238E27FC236}">
                <a16:creationId xmlns:a16="http://schemas.microsoft.com/office/drawing/2014/main" id="{EAB56824-363B-40A4-8C4B-38A69B387124}"/>
              </a:ext>
            </a:extLst>
          </p:cNvPr>
          <p:cNvGraphicFramePr>
            <a:graphicFrameLocks noGrp="1"/>
          </p:cNvGraphicFramePr>
          <p:nvPr>
            <p:ph idx="1"/>
            <p:extLst>
              <p:ext uri="{D42A27DB-BD31-4B8C-83A1-F6EECF244321}">
                <p14:modId xmlns:p14="http://schemas.microsoft.com/office/powerpoint/2010/main" val="1559874034"/>
              </p:ext>
            </p:extLst>
          </p:nvPr>
        </p:nvGraphicFramePr>
        <p:xfrm>
          <a:off x="126546" y="1825625"/>
          <a:ext cx="580888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1588AACB-6E72-4AD1-BD2E-0E1B187B7213}"/>
              </a:ext>
            </a:extLst>
          </p:cNvPr>
          <p:cNvSpPr txBox="1"/>
          <p:nvPr/>
        </p:nvSpPr>
        <p:spPr>
          <a:xfrm>
            <a:off x="838200" y="6376307"/>
            <a:ext cx="4863832" cy="338554"/>
          </a:xfrm>
          <a:prstGeom prst="rect">
            <a:avLst/>
          </a:prstGeom>
          <a:noFill/>
        </p:spPr>
        <p:txBody>
          <a:bodyPr wrap="none" rtlCol="0">
            <a:spAutoFit/>
          </a:bodyPr>
          <a:lstStyle/>
          <a:p>
            <a:r>
              <a:rPr lang="en-US" sz="1600" dirty="0"/>
              <a:t>Source:  U.S. Census Bureau, Business Dynamic Statistics</a:t>
            </a:r>
          </a:p>
        </p:txBody>
      </p:sp>
      <p:sp>
        <p:nvSpPr>
          <p:cNvPr id="14" name="TextBox 13">
            <a:extLst>
              <a:ext uri="{FF2B5EF4-FFF2-40B4-BE49-F238E27FC236}">
                <a16:creationId xmlns:a16="http://schemas.microsoft.com/office/drawing/2014/main" id="{2A7EE9EC-5FF4-47C5-AD82-C3BBF9CD7FA5}"/>
              </a:ext>
            </a:extLst>
          </p:cNvPr>
          <p:cNvSpPr txBox="1"/>
          <p:nvPr/>
        </p:nvSpPr>
        <p:spPr>
          <a:xfrm>
            <a:off x="6935561" y="6306911"/>
            <a:ext cx="4263988" cy="369332"/>
          </a:xfrm>
          <a:prstGeom prst="rect">
            <a:avLst/>
          </a:prstGeom>
          <a:noFill/>
        </p:spPr>
        <p:txBody>
          <a:bodyPr wrap="none" rtlCol="0">
            <a:spAutoFit/>
          </a:bodyPr>
          <a:lstStyle/>
          <a:p>
            <a:r>
              <a:rPr lang="en-US" dirty="0"/>
              <a:t>Young = Firm Age &lt;=10, Small&lt;100 (t-1 size)</a:t>
            </a:r>
          </a:p>
        </p:txBody>
      </p:sp>
      <p:graphicFrame>
        <p:nvGraphicFramePr>
          <p:cNvPr id="8" name="Chart 7">
            <a:extLst>
              <a:ext uri="{FF2B5EF4-FFF2-40B4-BE49-F238E27FC236}">
                <a16:creationId xmlns:a16="http://schemas.microsoft.com/office/drawing/2014/main" id="{E21DE1EB-2376-483C-BE35-D2784288D34A}"/>
              </a:ext>
            </a:extLst>
          </p:cNvPr>
          <p:cNvGraphicFramePr>
            <a:graphicFrameLocks/>
          </p:cNvGraphicFramePr>
          <p:nvPr>
            <p:extLst>
              <p:ext uri="{D42A27DB-BD31-4B8C-83A1-F6EECF244321}">
                <p14:modId xmlns:p14="http://schemas.microsoft.com/office/powerpoint/2010/main" val="2016307204"/>
              </p:ext>
            </p:extLst>
          </p:nvPr>
        </p:nvGraphicFramePr>
        <p:xfrm>
          <a:off x="6173560" y="1911122"/>
          <a:ext cx="5554435" cy="43018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4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9D3A7-642E-409F-8265-3470B12030E8}"/>
              </a:ext>
            </a:extLst>
          </p:cNvPr>
          <p:cNvSpPr>
            <a:spLocks noGrp="1"/>
          </p:cNvSpPr>
          <p:nvPr>
            <p:ph type="title"/>
          </p:nvPr>
        </p:nvSpPr>
        <p:spPr>
          <a:xfrm>
            <a:off x="919452" y="303117"/>
            <a:ext cx="10434348" cy="1387572"/>
          </a:xfrm>
        </p:spPr>
        <p:txBody>
          <a:bodyPr>
            <a:noAutofit/>
          </a:bodyPr>
          <a:lstStyle/>
          <a:p>
            <a:r>
              <a:rPr lang="en-US" sz="3200" dirty="0"/>
              <a:t>Startups are declining.  Less replenishment of small businesses.  Share of activity accounted for by small and/or young businesses declining.  </a:t>
            </a:r>
          </a:p>
        </p:txBody>
      </p:sp>
      <p:graphicFrame>
        <p:nvGraphicFramePr>
          <p:cNvPr id="5" name="Content Placeholder 4">
            <a:extLst>
              <a:ext uri="{FF2B5EF4-FFF2-40B4-BE49-F238E27FC236}">
                <a16:creationId xmlns:a16="http://schemas.microsoft.com/office/drawing/2014/main" id="{813CC2EE-D7EA-4264-99E2-EBF38BF3FE3D}"/>
              </a:ext>
            </a:extLst>
          </p:cNvPr>
          <p:cNvGraphicFramePr>
            <a:graphicFrameLocks noGrp="1"/>
          </p:cNvGraphicFramePr>
          <p:nvPr>
            <p:ph idx="1"/>
            <p:extLst>
              <p:ext uri="{D42A27DB-BD31-4B8C-83A1-F6EECF244321}">
                <p14:modId xmlns:p14="http://schemas.microsoft.com/office/powerpoint/2010/main" val="2083343824"/>
              </p:ext>
            </p:extLst>
          </p:nvPr>
        </p:nvGraphicFramePr>
        <p:xfrm>
          <a:off x="187779" y="1690688"/>
          <a:ext cx="5400675"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102F1FCF-8EF0-4ABC-B80A-924A4BDDE260}"/>
              </a:ext>
            </a:extLst>
          </p:cNvPr>
          <p:cNvGraphicFramePr>
            <a:graphicFrameLocks/>
          </p:cNvGraphicFramePr>
          <p:nvPr>
            <p:extLst>
              <p:ext uri="{D42A27DB-BD31-4B8C-83A1-F6EECF244321}">
                <p14:modId xmlns:p14="http://schemas.microsoft.com/office/powerpoint/2010/main" val="2045839104"/>
              </p:ext>
            </p:extLst>
          </p:nvPr>
        </p:nvGraphicFramePr>
        <p:xfrm>
          <a:off x="6018438" y="1690687"/>
          <a:ext cx="5855154" cy="428965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146DDECE-D77F-4EB1-94ED-3BF58EE17294}"/>
              </a:ext>
            </a:extLst>
          </p:cNvPr>
          <p:cNvSpPr txBox="1"/>
          <p:nvPr/>
        </p:nvSpPr>
        <p:spPr>
          <a:xfrm>
            <a:off x="697167" y="6360385"/>
            <a:ext cx="4990469" cy="338554"/>
          </a:xfrm>
          <a:prstGeom prst="rect">
            <a:avLst/>
          </a:prstGeom>
          <a:noFill/>
        </p:spPr>
        <p:txBody>
          <a:bodyPr wrap="none" rtlCol="0">
            <a:spAutoFit/>
          </a:bodyPr>
          <a:lstStyle/>
          <a:p>
            <a:r>
              <a:rPr lang="en-US" sz="1600" dirty="0"/>
              <a:t>Source:  U.S. Census Bureau,  Business Dynamics Statistics</a:t>
            </a:r>
          </a:p>
        </p:txBody>
      </p:sp>
    </p:spTree>
    <p:extLst>
      <p:ext uri="{BB962C8B-B14F-4D97-AF65-F5344CB8AC3E}">
        <p14:creationId xmlns:p14="http://schemas.microsoft.com/office/powerpoint/2010/main" val="767700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57E6E-EA52-403F-AD62-C5CBE0344E68}"/>
              </a:ext>
            </a:extLst>
          </p:cNvPr>
          <p:cNvSpPr>
            <a:spLocks noGrp="1"/>
          </p:cNvSpPr>
          <p:nvPr>
            <p:ph type="title"/>
          </p:nvPr>
        </p:nvSpPr>
        <p:spPr/>
        <p:txBody>
          <a:bodyPr/>
          <a:lstStyle/>
          <a:p>
            <a:r>
              <a:rPr lang="en-US" dirty="0">
                <a:solidFill>
                  <a:srgbClr val="FF0000"/>
                </a:solidFill>
              </a:rPr>
              <a:t>Comment 3:  Other measurement issues </a:t>
            </a:r>
          </a:p>
        </p:txBody>
      </p:sp>
      <p:sp>
        <p:nvSpPr>
          <p:cNvPr id="3" name="Content Placeholder 2">
            <a:extLst>
              <a:ext uri="{FF2B5EF4-FFF2-40B4-BE49-F238E27FC236}">
                <a16:creationId xmlns:a16="http://schemas.microsoft.com/office/drawing/2014/main" id="{F1B936D0-1EBB-4724-9B70-23CD81E0DC8B}"/>
              </a:ext>
            </a:extLst>
          </p:cNvPr>
          <p:cNvSpPr>
            <a:spLocks noGrp="1"/>
          </p:cNvSpPr>
          <p:nvPr>
            <p:ph idx="1"/>
          </p:nvPr>
        </p:nvSpPr>
        <p:spPr/>
        <p:txBody>
          <a:bodyPr>
            <a:normAutofit fontScale="92500" lnSpcReduction="20000"/>
          </a:bodyPr>
          <a:lstStyle/>
          <a:p>
            <a:r>
              <a:rPr lang="en-US" dirty="0"/>
              <a:t>Tabulations presented from BDS use initial (t-1) size.</a:t>
            </a:r>
          </a:p>
          <a:p>
            <a:pPr lvl="1"/>
            <a:r>
              <a:rPr lang="en-US" dirty="0"/>
              <a:t>Transitory shocks imply regression to the mean issues.  BDS and BED have alternative but in practice similar ways to overcome this issue. Taking this into account should be part of the measurement effort.</a:t>
            </a:r>
          </a:p>
          <a:p>
            <a:r>
              <a:rPr lang="en-US" dirty="0"/>
              <a:t>Revenue from SUSB very useful.  Larger firms account for greater share of revenue than employment.  Again need to take dynamics into account.</a:t>
            </a:r>
          </a:p>
          <a:p>
            <a:pPr lvl="1"/>
            <a:r>
              <a:rPr lang="en-US" dirty="0"/>
              <a:t> Available every five years.</a:t>
            </a:r>
          </a:p>
          <a:p>
            <a:pPr lvl="1"/>
            <a:r>
              <a:rPr lang="en-US" dirty="0"/>
              <a:t>Five year net growth tabulations from longitudinally consistent data could be generated from integration of SUSB revenue and Longitudinal Business Data (LBD) at Census.  The LBD underlies the BDS/BITS.  </a:t>
            </a:r>
          </a:p>
          <a:p>
            <a:pPr lvl="1"/>
            <a:r>
              <a:rPr lang="en-US" dirty="0"/>
              <a:t>Annual firm-level revenue data available from business tax returns – this has been integrated into LBD starting in mid 1990s.  </a:t>
            </a:r>
          </a:p>
          <a:p>
            <a:r>
              <a:rPr lang="en-US" dirty="0"/>
              <a:t>Critical to use enterprise based firm size and age and not establishment or EIN based firm size and age measures.  </a:t>
            </a:r>
          </a:p>
        </p:txBody>
      </p:sp>
    </p:spTree>
    <p:extLst>
      <p:ext uri="{BB962C8B-B14F-4D97-AF65-F5344CB8AC3E}">
        <p14:creationId xmlns:p14="http://schemas.microsoft.com/office/powerpoint/2010/main" val="334989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1280</Words>
  <Application>Microsoft Office PowerPoint</Application>
  <PresentationFormat>Widescreen</PresentationFormat>
  <Paragraphs>117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BEA Satellite Account on Small Business Activity</vt:lpstr>
      <vt:lpstr>Overview</vt:lpstr>
      <vt:lpstr>Comment 1: “Size Distribution Fallacy”</vt:lpstr>
      <vt:lpstr>Illustration of Size Distribution Fallacy </vt:lpstr>
      <vt:lpstr>Size Distribution Fallacy Critically Important in Practice</vt:lpstr>
      <vt:lpstr>Analogous inferences in computing net growth rates</vt:lpstr>
      <vt:lpstr>Comment 2:  Size is not sufficient…Young (small) businesses are primary net creators of jobs…but startups declining so young (small) share of activity declining (See, “Who Creates Jobs:  Small vs. Large vs. Young”, Haltiwanger, Jarmin and Miranda, RESTAT, 2013) and “The Role of Entrepreneurship in US Job Creation and Economic Dynamism”, Decker, Haltiwanger, Jarmin and Miranda, Journal of Economic Perspectives, 2014)</vt:lpstr>
      <vt:lpstr>Startups are declining.  Less replenishment of small businesses.  Share of activity accounted for by small and/or young businesses declining.  </vt:lpstr>
      <vt:lpstr>Comment 3:  Other measurement issues </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 Satellite Account on Small Business Activity</dc:title>
  <dc:creator>John</dc:creator>
  <cp:lastModifiedBy>John</cp:lastModifiedBy>
  <cp:revision>43</cp:revision>
  <dcterms:created xsi:type="dcterms:W3CDTF">2020-11-10T18:04:29Z</dcterms:created>
  <dcterms:modified xsi:type="dcterms:W3CDTF">2020-11-12T01:31:08Z</dcterms:modified>
</cp:coreProperties>
</file>